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0" r:id="rId4"/>
    <p:sldId id="263" r:id="rId5"/>
    <p:sldId id="279" r:id="rId6"/>
    <p:sldId id="281" r:id="rId7"/>
    <p:sldId id="280" r:id="rId8"/>
    <p:sldId id="264" r:id="rId9"/>
    <p:sldId id="270" r:id="rId10"/>
    <p:sldId id="278" r:id="rId11"/>
    <p:sldId id="285" r:id="rId12"/>
    <p:sldId id="284" r:id="rId13"/>
    <p:sldId id="277" r:id="rId14"/>
    <p:sldId id="268" r:id="rId15"/>
    <p:sldId id="282" r:id="rId16"/>
    <p:sldId id="273" r:id="rId17"/>
    <p:sldId id="283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EEEEEE"/>
    <a:srgbClr val="F68121"/>
    <a:srgbClr val="252525"/>
    <a:srgbClr val="000000"/>
    <a:srgbClr val="E6E6E6"/>
    <a:srgbClr val="D13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080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71484"/>
          </a:xfrm>
        </p:spPr>
        <p:txBody>
          <a:bodyPr anchor="ctr">
            <a:normAutofit/>
          </a:bodyPr>
          <a:lstStyle/>
          <a:p>
            <a:r>
              <a:rPr lang="en-US" altLang="ko-KR" sz="6000" spc="-150" dirty="0" smtClean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Keyword Finder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62279" y="227932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한컴 고딕" panose="02000500000000000000" pitchFamily="2" charset="-127"/>
                  <a:ea typeface="한컴 고딕" panose="02000500000000000000" pitchFamily="2" charset="-127"/>
                </a:rPr>
                <a:t>K-digital training</a:t>
              </a:r>
              <a:endPara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5207" y="4195808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7815072" y="4195808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1600" spc="-15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조 </a:t>
            </a:r>
            <a:r>
              <a:rPr lang="ko-KR" altLang="en-US" sz="1600" spc="-15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잼코딩즈</a:t>
            </a:r>
            <a:endParaRPr lang="ko-KR" altLang="en-US" sz="1600" spc="-15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" contrast="3000"/>
                    </a14:imgEffect>
                  </a14:imgLayer>
                </a14:imgProps>
              </a:ext>
            </a:extLst>
          </a:blip>
          <a:srcRect l="9730" t="17196" r="5802" b="22487"/>
          <a:stretch/>
        </p:blipFill>
        <p:spPr>
          <a:xfrm>
            <a:off x="10650863" y="5851570"/>
            <a:ext cx="1160137" cy="384464"/>
          </a:xfrm>
          <a:prstGeom prst="rect">
            <a:avLst/>
          </a:prstGeom>
        </p:spPr>
      </p:pic>
      <p:pic>
        <p:nvPicPr>
          <p:cNvPr id="1028" name="Picture 4" descr="https://search.pstatic.net/common/?src=http%3A%2F%2Fcafefiles.naver.net%2F20140113_87%2Fwlswhd486_1389616936073YuJdn_JPEG%2F%25B0%25E6%25BA%25CF%25B4%25EB%25C7%25D0%25B1%25B3%25B7%25CE%25B0%25ED%25B8%25B6%25C5%25A9.jpg&amp;type=sc960_83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7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74" t="7743" r="36051" b="87406"/>
          <a:stretch/>
        </p:blipFill>
        <p:spPr bwMode="auto">
          <a:xfrm>
            <a:off x="9672876" y="6258021"/>
            <a:ext cx="2296391" cy="38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" y="602"/>
            <a:ext cx="3226262" cy="5776743"/>
            <a:chOff x="0" y="0"/>
            <a:chExt cx="4887884" cy="714688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55" b="100000" l="0" r="98919">
                          <a14:foregroundMark x1="48108" y1="555" x2="49459" y2="88170"/>
                          <a14:foregroundMark x1="49459" y1="88170" x2="0" y2="88355"/>
                          <a14:foregroundMark x1="25676" y1="29020" x2="68378" y2="28281"/>
                          <a14:foregroundMark x1="68378" y1="28281" x2="70270" y2="41590"/>
                          <a14:foregroundMark x1="70270" y1="41590" x2="31892" y2="41774"/>
                          <a14:foregroundMark x1="31892" y1="41774" x2="26486" y2="29020"/>
                          <a14:foregroundMark x1="38108" y1="35490" x2="38108" y2="35490"/>
                          <a14:foregroundMark x1="37568" y1="37893" x2="37568" y2="37893"/>
                          <a14:foregroundMark x1="36216" y1="38447" x2="41351" y2="39002"/>
                          <a14:foregroundMark x1="33784" y1="33272" x2="46757" y2="42329"/>
                          <a14:foregroundMark x1="53243" y1="31978" x2="70811" y2="40111"/>
                          <a14:foregroundMark x1="65946" y1="31054" x2="58919" y2="40111"/>
                          <a14:foregroundMark x1="57568" y1="31054" x2="65135" y2="32532"/>
                          <a14:foregroundMark x1="47838" y1="1848" x2="48108" y2="14603"/>
                          <a14:backgroundMark x1="48108" y1="1848" x2="48378" y2="23475"/>
                          <a14:backgroundMark x1="49459" y1="11275" x2="48108" y2="9427"/>
                          <a14:backgroundMark x1="58378" y1="12015" x2="58378" y2="12015"/>
                          <a14:backgroundMark x1="49730" y1="8688" x2="48108" y2="123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4887884" cy="714688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995054" y="66502"/>
              <a:ext cx="340822" cy="1072341"/>
            </a:xfrm>
            <a:prstGeom prst="rect">
              <a:avLst/>
            </a:prstGeom>
            <a:solidFill>
              <a:srgbClr val="D1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39775" y="-19050"/>
            <a:ext cx="3072663" cy="1497240"/>
            <a:chOff x="11423376" y="124840"/>
            <a:chExt cx="3072663" cy="1497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1423376" y="606417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System Design &amp;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Progress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3699733" y="1062691"/>
            <a:ext cx="490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rgbClr val="F6812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ANALYSIS METHOD</a:t>
            </a:r>
            <a:endParaRPr lang="ko-KR" altLang="en-US" sz="2800" spc="-150" dirty="0">
              <a:solidFill>
                <a:srgbClr val="F6812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 flipV="1">
            <a:off x="1168399" y="1635865"/>
            <a:ext cx="9963150" cy="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" contrast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602" y="2304406"/>
            <a:ext cx="11582400" cy="36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39775" y="-19050"/>
            <a:ext cx="3072663" cy="1497240"/>
            <a:chOff x="11423376" y="124840"/>
            <a:chExt cx="3072663" cy="1497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1423376" y="606417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System Design &amp;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Progress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3699733" y="1062691"/>
            <a:ext cx="490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rgbClr val="F6812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ANALYSIS METHOD</a:t>
            </a:r>
            <a:endParaRPr lang="ko-KR" altLang="en-US" sz="2800" spc="-150" dirty="0">
              <a:solidFill>
                <a:srgbClr val="F6812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 flipV="1">
            <a:off x="1168399" y="1635865"/>
            <a:ext cx="9963150" cy="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" contrast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144" y="2878970"/>
            <a:ext cx="9274305" cy="25245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7000" contrast="3000"/>
                    </a14:imgEffect>
                  </a14:imgLayer>
                </a14:imgProps>
              </a:ext>
            </a:extLst>
          </a:blip>
          <a:srcRect r="65583"/>
          <a:stretch/>
        </p:blipFill>
        <p:spPr>
          <a:xfrm>
            <a:off x="10158545" y="2878970"/>
            <a:ext cx="1555035" cy="25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39775" y="-19050"/>
            <a:ext cx="3072663" cy="1497240"/>
            <a:chOff x="11423376" y="124840"/>
            <a:chExt cx="3072663" cy="1497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1423376" y="606417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System Design &amp;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Progress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3699733" y="1062691"/>
            <a:ext cx="490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rgbClr val="F6812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SYSTEM DESIGN</a:t>
            </a:r>
            <a:endParaRPr lang="ko-KR" altLang="en-US" sz="2800" spc="-150" dirty="0">
              <a:solidFill>
                <a:srgbClr val="F6812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 flipV="1">
            <a:off x="1168399" y="1635865"/>
            <a:ext cx="9963150" cy="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" contrast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307" y="1959767"/>
            <a:ext cx="11599333" cy="48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39775" y="-19050"/>
            <a:ext cx="3072663" cy="1497240"/>
            <a:chOff x="11423376" y="124840"/>
            <a:chExt cx="3072663" cy="1497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1423376" y="606417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System Design &amp;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Progress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" contrast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579" y="1005017"/>
            <a:ext cx="1068354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295" t="563"/>
          <a:stretch/>
        </p:blipFill>
        <p:spPr>
          <a:xfrm>
            <a:off x="925976" y="1539432"/>
            <a:ext cx="10373322" cy="484740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171662" y="1336875"/>
            <a:ext cx="9219" cy="531856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6900" y="949681"/>
            <a:ext cx="10695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중간보고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39775" y="-19050"/>
            <a:ext cx="3072663" cy="1497240"/>
            <a:chOff x="11423376" y="124840"/>
            <a:chExt cx="3072663" cy="14972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1423376" y="606417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PROJECT SCHEDULE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2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39775" y="-19050"/>
            <a:ext cx="3072663" cy="1497240"/>
            <a:chOff x="11423376" y="124840"/>
            <a:chExt cx="3072663" cy="14972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1423376" y="606417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PROJECT SCHEDULE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46400"/>
              </p:ext>
            </p:extLst>
          </p:nvPr>
        </p:nvGraphicFramePr>
        <p:xfrm>
          <a:off x="596738" y="1648392"/>
          <a:ext cx="10896920" cy="45420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9384">
                  <a:extLst>
                    <a:ext uri="{9D8B030D-6E8A-4147-A177-3AD203B41FA5}">
                      <a16:colId xmlns:a16="http://schemas.microsoft.com/office/drawing/2014/main" val="1698393094"/>
                    </a:ext>
                  </a:extLst>
                </a:gridCol>
                <a:gridCol w="2179384">
                  <a:extLst>
                    <a:ext uri="{9D8B030D-6E8A-4147-A177-3AD203B41FA5}">
                      <a16:colId xmlns:a16="http://schemas.microsoft.com/office/drawing/2014/main" val="2065593779"/>
                    </a:ext>
                  </a:extLst>
                </a:gridCol>
                <a:gridCol w="2179384">
                  <a:extLst>
                    <a:ext uri="{9D8B030D-6E8A-4147-A177-3AD203B41FA5}">
                      <a16:colId xmlns:a16="http://schemas.microsoft.com/office/drawing/2014/main" val="3514628772"/>
                    </a:ext>
                  </a:extLst>
                </a:gridCol>
                <a:gridCol w="2179384">
                  <a:extLst>
                    <a:ext uri="{9D8B030D-6E8A-4147-A177-3AD203B41FA5}">
                      <a16:colId xmlns:a16="http://schemas.microsoft.com/office/drawing/2014/main" val="1903972011"/>
                    </a:ext>
                  </a:extLst>
                </a:gridCol>
                <a:gridCol w="2179384">
                  <a:extLst>
                    <a:ext uri="{9D8B030D-6E8A-4147-A177-3AD203B41FA5}">
                      <a16:colId xmlns:a16="http://schemas.microsoft.com/office/drawing/2014/main" val="1226360156"/>
                    </a:ext>
                  </a:extLst>
                </a:gridCol>
              </a:tblGrid>
              <a:tr h="2035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53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166153"/>
                  </a:ext>
                </a:extLst>
              </a:tr>
              <a:tr h="13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491864"/>
                  </a:ext>
                </a:extLst>
              </a:tr>
              <a:tr h="3444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106917"/>
                  </a:ext>
                </a:extLst>
              </a:tr>
            </a:tbl>
          </a:graphicData>
        </a:graphic>
      </p:graphicFrame>
      <p:sp>
        <p:nvSpPr>
          <p:cNvPr id="13" name="오각형 12"/>
          <p:cNvSpPr/>
          <p:nvPr/>
        </p:nvSpPr>
        <p:spPr>
          <a:xfrm>
            <a:off x="4988689" y="3928869"/>
            <a:ext cx="4294208" cy="1088020"/>
          </a:xfrm>
          <a:prstGeom prst="homePlate">
            <a:avLst>
              <a:gd name="adj" fmla="val 41172"/>
            </a:avLst>
          </a:prstGeom>
          <a:solidFill>
            <a:srgbClr val="F68121"/>
          </a:solidFill>
          <a:ln w="38100">
            <a:solidFill>
              <a:srgbClr val="F6812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시스템 구현</a:t>
            </a:r>
            <a:endParaRPr lang="en-US" altLang="ko-KR" b="1" dirty="0" smtClean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 및 구현</a:t>
            </a:r>
            <a:endParaRPr lang="en-US" altLang="ko-KR" sz="1400" dirty="0" smtClean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시스템 테스트 및 운영</a:t>
            </a:r>
            <a:endParaRPr lang="ko-KR" altLang="en-US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9354274" y="5066767"/>
            <a:ext cx="2088536" cy="1088020"/>
          </a:xfrm>
          <a:prstGeom prst="homePlate">
            <a:avLst>
              <a:gd name="adj" fmla="val 35059"/>
            </a:avLst>
          </a:prstGeom>
          <a:solidFill>
            <a:srgbClr val="F68121"/>
          </a:solidFill>
          <a:ln w="38100">
            <a:solidFill>
              <a:srgbClr val="F6812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평가 및 전개</a:t>
            </a:r>
            <a:endParaRPr lang="en-US" altLang="ko-KR" b="1" dirty="0" smtClean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 평가 및 보고</a:t>
            </a:r>
            <a:endParaRPr lang="en-US" altLang="ko-KR" sz="1400" dirty="0" smtClean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오각형 14"/>
          <p:cNvSpPr/>
          <p:nvPr/>
        </p:nvSpPr>
        <p:spPr>
          <a:xfrm>
            <a:off x="629990" y="2783656"/>
            <a:ext cx="4294208" cy="1088020"/>
          </a:xfrm>
          <a:prstGeom prst="homePlate">
            <a:avLst>
              <a:gd name="adj" fmla="val 41936"/>
            </a:avLst>
          </a:prstGeom>
          <a:solidFill>
            <a:srgbClr val="F68121"/>
          </a:solidFill>
          <a:ln w="38100">
            <a:solidFill>
              <a:srgbClr val="F6812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분석</a:t>
            </a:r>
            <a:endParaRPr lang="en-US" altLang="ko-KR" b="1" dirty="0" smtClean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탐색적 분석</a:t>
            </a:r>
            <a:endParaRPr lang="en-US" altLang="ko-KR" sz="1400" dirty="0" smtClean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모델링 및 모델 평가</a:t>
            </a:r>
            <a:endParaRPr lang="ko-KR" altLang="en-US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0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901AD1-83C8-411F-A276-958CF64130DE}"/>
              </a:ext>
            </a:extLst>
          </p:cNvPr>
          <p:cNvGrpSpPr/>
          <p:nvPr/>
        </p:nvGrpSpPr>
        <p:grpSpPr>
          <a:xfrm>
            <a:off x="-889385" y="-19050"/>
            <a:ext cx="3072663" cy="1499251"/>
            <a:chOff x="10573766" y="124840"/>
            <a:chExt cx="3072663" cy="14992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71690-1D00-432D-B047-81B6520B5454}"/>
                </a:ext>
              </a:extLst>
            </p:cNvPr>
            <p:cNvSpPr txBox="1"/>
            <p:nvPr/>
          </p:nvSpPr>
          <p:spPr>
            <a:xfrm>
              <a:off x="10573766" y="608428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I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SSUE STATUS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DB3C-70C9-402F-9972-7666E838892E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05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47" name="Google Shape;168;p6"/>
          <p:cNvGrpSpPr/>
          <p:nvPr/>
        </p:nvGrpSpPr>
        <p:grpSpPr>
          <a:xfrm rot="5400000">
            <a:off x="3896610" y="1480201"/>
            <a:ext cx="4314533" cy="4314533"/>
            <a:chOff x="3796242" y="1625600"/>
            <a:chExt cx="3312000" cy="3312000"/>
          </a:xfrm>
        </p:grpSpPr>
        <p:sp>
          <p:nvSpPr>
            <p:cNvPr id="63" name="Google Shape;169;p6"/>
            <p:cNvSpPr/>
            <p:nvPr/>
          </p:nvSpPr>
          <p:spPr>
            <a:xfrm>
              <a:off x="3796242" y="1625600"/>
              <a:ext cx="1656000" cy="1656000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;p6"/>
            <p:cNvSpPr/>
            <p:nvPr/>
          </p:nvSpPr>
          <p:spPr>
            <a:xfrm>
              <a:off x="3796242" y="3281600"/>
              <a:ext cx="1656000" cy="1656000"/>
            </a:xfrm>
            <a:prstGeom prst="rect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1;p6"/>
            <p:cNvSpPr/>
            <p:nvPr/>
          </p:nvSpPr>
          <p:spPr>
            <a:xfrm>
              <a:off x="5452242" y="3281600"/>
              <a:ext cx="1656000" cy="1656000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2;p6"/>
            <p:cNvSpPr/>
            <p:nvPr/>
          </p:nvSpPr>
          <p:spPr>
            <a:xfrm>
              <a:off x="5452242" y="1625600"/>
              <a:ext cx="1656000" cy="1656000"/>
            </a:xfrm>
            <a:prstGeom prst="rect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" name="Google Shape;173;p6"/>
          <p:cNvGrpSpPr/>
          <p:nvPr/>
        </p:nvGrpSpPr>
        <p:grpSpPr>
          <a:xfrm>
            <a:off x="1369829" y="1614550"/>
            <a:ext cx="1982675" cy="2070839"/>
            <a:chOff x="1535573" y="3580331"/>
            <a:chExt cx="1982675" cy="2070839"/>
          </a:xfrm>
        </p:grpSpPr>
        <p:sp>
          <p:nvSpPr>
            <p:cNvPr id="61" name="Google Shape;174;p6"/>
            <p:cNvSpPr txBox="1"/>
            <p:nvPr/>
          </p:nvSpPr>
          <p:spPr>
            <a:xfrm>
              <a:off x="2118394" y="3580331"/>
              <a:ext cx="8170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API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(</a:t>
              </a:r>
              <a:r>
                <a:rPr lang="ko-KR" alt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종료</a:t>
              </a:r>
              <a:r>
                <a:rPr lang="en-US" altLang="ko-KR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)</a:t>
              </a:r>
              <a:endParaRPr dirty="0">
                <a:solidFill>
                  <a:srgbClr val="0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endParaRPr>
            </a:p>
          </p:txBody>
        </p:sp>
        <p:sp>
          <p:nvSpPr>
            <p:cNvPr id="62" name="Google Shape;175;p6"/>
            <p:cNvSpPr txBox="1"/>
            <p:nvPr/>
          </p:nvSpPr>
          <p:spPr>
            <a:xfrm>
              <a:off x="1535573" y="4266216"/>
              <a:ext cx="1982675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사용 가능하다고 예상되었던 </a:t>
              </a:r>
              <a:r>
                <a:rPr lang="en-US" altLang="ko-KR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API</a:t>
              </a: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의 만료 </a:t>
              </a:r>
              <a:endPara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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비슷한 </a:t>
              </a:r>
              <a:r>
                <a:rPr lang="ko-KR" altLang="en-US" sz="1400" dirty="0" err="1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다른지표를</a:t>
              </a: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 통해 키워드의 적절성 </a:t>
              </a:r>
              <a:r>
                <a:rPr lang="ko-KR" altLang="en-US" sz="1400" dirty="0" err="1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표현해줌</a:t>
              </a:r>
              <a:endParaRPr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sym typeface="Arial"/>
              </a:endParaRPr>
            </a:p>
          </p:txBody>
        </p:sp>
      </p:grpSp>
      <p:grpSp>
        <p:nvGrpSpPr>
          <p:cNvPr id="52" name="Google Shape;176;p6"/>
          <p:cNvGrpSpPr/>
          <p:nvPr/>
        </p:nvGrpSpPr>
        <p:grpSpPr>
          <a:xfrm>
            <a:off x="1154515" y="3858055"/>
            <a:ext cx="2413301" cy="1890492"/>
            <a:chOff x="1329362" y="3580331"/>
            <a:chExt cx="2413301" cy="1890492"/>
          </a:xfrm>
        </p:grpSpPr>
        <p:sp>
          <p:nvSpPr>
            <p:cNvPr id="59" name="Google Shape;177;p6"/>
            <p:cNvSpPr txBox="1"/>
            <p:nvPr/>
          </p:nvSpPr>
          <p:spPr>
            <a:xfrm>
              <a:off x="1691659" y="3580331"/>
              <a:ext cx="1563449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카테고리</a:t>
              </a:r>
              <a:endParaRPr lang="en-US" altLang="ko-KR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000000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sym typeface="Arial"/>
                </a:rPr>
                <a:t>(</a:t>
              </a:r>
              <a:r>
                <a:rPr lang="ko-KR" altLang="en-US" dirty="0" smtClean="0">
                  <a:solidFill>
                    <a:srgbClr val="000000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sym typeface="Arial"/>
                </a:rPr>
                <a:t>진행중</a:t>
              </a:r>
              <a:r>
                <a:rPr lang="en-US" altLang="ko-KR" dirty="0" smtClean="0">
                  <a:solidFill>
                    <a:srgbClr val="000000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sym typeface="Arial"/>
                </a:rPr>
                <a:t>)</a:t>
              </a:r>
              <a:endParaRPr dirty="0">
                <a:solidFill>
                  <a:srgbClr val="0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endParaRPr>
            </a:p>
          </p:txBody>
        </p:sp>
        <p:sp>
          <p:nvSpPr>
            <p:cNvPr id="60" name="Google Shape;178;p6"/>
            <p:cNvSpPr txBox="1"/>
            <p:nvPr/>
          </p:nvSpPr>
          <p:spPr>
            <a:xfrm>
              <a:off x="1329362" y="4085869"/>
              <a:ext cx="2413301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Arial"/>
                </a:rPr>
                <a:t>사이트마다 카테고리가 통일되지 않아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Arial"/>
                </a:rPr>
                <a:t>라벨링의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Arial"/>
                </a:rPr>
                <a:t> 어려움 </a:t>
              </a:r>
              <a:endParaRPr lang="en-US" altLang="ko-KR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 smtClean="0">
                  <a:solidFill>
                    <a:srgbClr val="00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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Arial"/>
                </a:rPr>
                <a:t> </a:t>
              </a:r>
              <a:endParaRPr lang="en-US" altLang="ko-KR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sym typeface="Arial"/>
              </a:endParaRPr>
            </a:p>
            <a:p>
              <a:pPr marR="0"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카테고리 종류가 </a:t>
              </a:r>
              <a:r>
                <a:rPr lang="ko-KR" altLang="en-US" sz="14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적</a:t>
              </a: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은 사이트 기준으로 통일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Arial"/>
                </a:rPr>
                <a:t> </a:t>
              </a:r>
              <a:endParaRPr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sym typeface="Arial"/>
              </a:endParaRPr>
            </a:p>
          </p:txBody>
        </p:sp>
      </p:grpSp>
      <p:grpSp>
        <p:nvGrpSpPr>
          <p:cNvPr id="53" name="Google Shape;179;p6"/>
          <p:cNvGrpSpPr/>
          <p:nvPr/>
        </p:nvGrpSpPr>
        <p:grpSpPr>
          <a:xfrm>
            <a:off x="8589053" y="3858055"/>
            <a:ext cx="2074333" cy="1429186"/>
            <a:chOff x="1516571" y="3763654"/>
            <a:chExt cx="2074333" cy="1429186"/>
          </a:xfrm>
        </p:grpSpPr>
        <p:sp>
          <p:nvSpPr>
            <p:cNvPr id="57" name="Google Shape;180;p6"/>
            <p:cNvSpPr txBox="1"/>
            <p:nvPr/>
          </p:nvSpPr>
          <p:spPr>
            <a:xfrm>
              <a:off x="2092526" y="3763654"/>
              <a:ext cx="8170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DB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(</a:t>
              </a:r>
              <a:r>
                <a:rPr lang="ko-KR" altLang="en-US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종</a:t>
              </a:r>
              <a:r>
                <a:rPr lang="ko-KR" alt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료</a:t>
              </a:r>
              <a:r>
                <a:rPr lang="en-US" altLang="ko-KR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)</a:t>
              </a:r>
              <a:endParaRPr dirty="0">
                <a:solidFill>
                  <a:srgbClr val="0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endParaRPr>
            </a:p>
          </p:txBody>
        </p:sp>
        <p:sp>
          <p:nvSpPr>
            <p:cNvPr id="58" name="Google Shape;181;p6"/>
            <p:cNvSpPr txBox="1"/>
            <p:nvPr/>
          </p:nvSpPr>
          <p:spPr>
            <a:xfrm>
              <a:off x="1516571" y="4454217"/>
              <a:ext cx="2074333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대용량의 데이터를 저장 할 </a:t>
              </a:r>
              <a:r>
                <a:rPr lang="en-US" altLang="ko-KR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DB</a:t>
              </a: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부재   </a:t>
              </a:r>
              <a:r>
                <a:rPr lang="en-US" altLang="ko-KR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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 err="1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김택우</a:t>
              </a: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 강사님이 </a:t>
              </a:r>
              <a:r>
                <a:rPr lang="en-US" altLang="ko-KR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DB</a:t>
              </a: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제공 </a:t>
              </a:r>
              <a:endParaRPr lang="en-US" altLang="ko-KR" sz="1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54" name="Google Shape;182;p6"/>
          <p:cNvGrpSpPr/>
          <p:nvPr/>
        </p:nvGrpSpPr>
        <p:grpSpPr>
          <a:xfrm>
            <a:off x="8492840" y="1614550"/>
            <a:ext cx="2266760" cy="1989255"/>
            <a:chOff x="1472519" y="3762726"/>
            <a:chExt cx="2266760" cy="1989255"/>
          </a:xfrm>
        </p:grpSpPr>
        <p:sp>
          <p:nvSpPr>
            <p:cNvPr id="55" name="Google Shape;183;p6"/>
            <p:cNvSpPr txBox="1"/>
            <p:nvPr/>
          </p:nvSpPr>
          <p:spPr>
            <a:xfrm>
              <a:off x="1747599" y="3762726"/>
              <a:ext cx="155862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소요  시간</a:t>
              </a:r>
              <a:endParaRPr lang="en-US" altLang="ko-KR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(</a:t>
              </a:r>
              <a:r>
                <a:rPr lang="ko-KR" alt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진행중</a:t>
              </a:r>
              <a:r>
                <a:rPr lang="en-US" altLang="ko-KR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)</a:t>
              </a:r>
              <a:endParaRPr dirty="0">
                <a:solidFill>
                  <a:srgbClr val="0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endParaRPr>
            </a:p>
          </p:txBody>
        </p:sp>
        <p:sp>
          <p:nvSpPr>
            <p:cNvPr id="56" name="Google Shape;184;p6"/>
            <p:cNvSpPr txBox="1"/>
            <p:nvPr/>
          </p:nvSpPr>
          <p:spPr>
            <a:xfrm>
              <a:off x="1472519" y="4367027"/>
              <a:ext cx="2266760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Arial"/>
                </a:rPr>
                <a:t>필요 정보를 수집하기 위한 동적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Arial"/>
                </a:rPr>
                <a:t>크롤링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Arial"/>
                </a:rPr>
                <a:t>   </a:t>
              </a:r>
              <a:endParaRPr lang="en-US" altLang="ko-KR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sym typeface="Wingdings" panose="05000000000000000000" pitchFamily="2" charset="2"/>
                </a:rPr>
                <a:t></a:t>
              </a:r>
              <a:endParaRPr lang="en-US" altLang="ko-KR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노트북 추가로 빌려 </a:t>
              </a:r>
              <a:r>
                <a:rPr lang="ko-KR" altLang="en-US" sz="1400" dirty="0" err="1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크롤링</a:t>
              </a:r>
              <a:r>
                <a:rPr lang="ko-KR" altLang="en-US" sz="14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기기로 </a:t>
              </a:r>
              <a:r>
                <a:rPr lang="ko-KR" altLang="en-US" sz="1400" dirty="0" err="1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사용중</a:t>
              </a:r>
              <a:endParaRPr lang="en-US" altLang="ko-KR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/>
                <a:sym typeface="Arial"/>
              </a:endParaRP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2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36" y="2108650"/>
            <a:ext cx="961923" cy="961923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01" y="4173637"/>
            <a:ext cx="1186392" cy="1186392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38" y="2046046"/>
            <a:ext cx="1062573" cy="106257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3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47" y="4215812"/>
            <a:ext cx="1102043" cy="110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901AD1-83C8-411F-A276-958CF64130DE}"/>
              </a:ext>
            </a:extLst>
          </p:cNvPr>
          <p:cNvGrpSpPr/>
          <p:nvPr/>
        </p:nvGrpSpPr>
        <p:grpSpPr>
          <a:xfrm>
            <a:off x="-889385" y="-19050"/>
            <a:ext cx="3072663" cy="1499251"/>
            <a:chOff x="10573766" y="124840"/>
            <a:chExt cx="3072663" cy="14992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71690-1D00-432D-B047-81B6520B5454}"/>
                </a:ext>
              </a:extLst>
            </p:cNvPr>
            <p:cNvSpPr txBox="1"/>
            <p:nvPr/>
          </p:nvSpPr>
          <p:spPr>
            <a:xfrm>
              <a:off x="10573766" y="608428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I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SSUE STATUS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DB3C-70C9-402F-9972-7666E838892E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05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203975" y="2671649"/>
            <a:ext cx="6699516" cy="1793952"/>
            <a:chOff x="4203975" y="2671649"/>
            <a:chExt cx="6699516" cy="1793952"/>
          </a:xfrm>
        </p:grpSpPr>
        <p:sp>
          <p:nvSpPr>
            <p:cNvPr id="28" name="Google Shape;174;p6"/>
            <p:cNvSpPr txBox="1"/>
            <p:nvPr/>
          </p:nvSpPr>
          <p:spPr>
            <a:xfrm>
              <a:off x="4203975" y="2671649"/>
              <a:ext cx="452771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모델링</a:t>
              </a:r>
              <a:r>
                <a:rPr lang="en-US" altLang="ko-KR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(</a:t>
              </a:r>
              <a:r>
                <a:rPr lang="ko-KR" altLang="en-US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예상</a:t>
              </a:r>
              <a:r>
                <a:rPr lang="en-US" altLang="ko-KR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)</a:t>
              </a:r>
              <a:endParaRPr dirty="0">
                <a:solidFill>
                  <a:srgbClr val="0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endParaRPr>
            </a:p>
          </p:txBody>
        </p:sp>
        <p:sp>
          <p:nvSpPr>
            <p:cNvPr id="29" name="Google Shape;175;p6"/>
            <p:cNvSpPr txBox="1"/>
            <p:nvPr/>
          </p:nvSpPr>
          <p:spPr>
            <a:xfrm>
              <a:off x="4203975" y="3126813"/>
              <a:ext cx="6699516" cy="1338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word2vec </a:t>
              </a:r>
              <a:r>
                <a:rPr lang="ko-KR" altLang="en-US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를 통해 </a:t>
              </a:r>
              <a:r>
                <a:rPr lang="ko-KR" altLang="en-US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유사도를</a:t>
              </a:r>
              <a:r>
                <a:rPr lang="ko-KR" altLang="en-US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비교한 결과물이 당초 기대했던 것과 다르게 나올 수 </a:t>
              </a:r>
              <a:r>
                <a:rPr lang="ko-KR" altLang="en-US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있음</a:t>
              </a:r>
              <a:r>
                <a:rPr lang="en-US" altLang="ko-KR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.  (</a:t>
              </a:r>
              <a:r>
                <a:rPr lang="ko-KR" altLang="en-US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상품의 세부 정보를 표현하는 종류</a:t>
              </a:r>
              <a:r>
                <a:rPr lang="en-US" altLang="ko-KR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, </a:t>
              </a:r>
              <a:r>
                <a:rPr lang="ko-KR" altLang="en-US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색상</a:t>
              </a:r>
              <a:r>
                <a:rPr lang="en-US" altLang="ko-KR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, </a:t>
              </a:r>
              <a:r>
                <a:rPr lang="ko-KR" altLang="en-US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재질 </a:t>
              </a:r>
              <a:r>
                <a:rPr lang="ko-KR" altLang="en-US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등을 </a:t>
              </a:r>
              <a:r>
                <a:rPr lang="ko-KR" altLang="en-US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기준으로</a:t>
              </a:r>
              <a:r>
                <a:rPr lang="en-US" altLang="ko-KR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)</a:t>
              </a:r>
              <a:endPara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25275" y="2534500"/>
            <a:ext cx="2419109" cy="2419109"/>
            <a:chOff x="1425275" y="2534500"/>
            <a:chExt cx="2419109" cy="2419109"/>
          </a:xfrm>
        </p:grpSpPr>
        <p:sp>
          <p:nvSpPr>
            <p:cNvPr id="5" name="직사각형 4"/>
            <p:cNvSpPr/>
            <p:nvPr/>
          </p:nvSpPr>
          <p:spPr>
            <a:xfrm>
              <a:off x="1425275" y="2534500"/>
              <a:ext cx="2419109" cy="2419109"/>
            </a:xfrm>
            <a:prstGeom prst="rect">
              <a:avLst/>
            </a:prstGeom>
            <a:solidFill>
              <a:srgbClr val="EEEEEE"/>
            </a:solidFill>
            <a:ln w="57150">
              <a:solidFill>
                <a:srgbClr val="01010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866" y="2894091"/>
              <a:ext cx="1699928" cy="1699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2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591982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지연 11"/>
          <p:cNvSpPr/>
          <p:nvPr/>
        </p:nvSpPr>
        <p:spPr>
          <a:xfrm>
            <a:off x="-1122092" y="-115747"/>
            <a:ext cx="5419102" cy="7083705"/>
          </a:xfrm>
          <a:prstGeom prst="flowChartDelay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837668" y="525158"/>
            <a:ext cx="7204979" cy="895869"/>
            <a:chOff x="2205316" y="145264"/>
            <a:chExt cx="7204979" cy="89586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205316" y="145264"/>
              <a:ext cx="7204979" cy="895476"/>
            </a:xfrm>
            <a:prstGeom prst="roundRect">
              <a:avLst>
                <a:gd name="adj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205316" y="145657"/>
              <a:ext cx="6615313" cy="895476"/>
            </a:xfrm>
            <a:prstGeom prst="roundRect">
              <a:avLst>
                <a:gd name="adj" fmla="val 50000"/>
              </a:avLst>
            </a:prstGeom>
            <a:solidFill>
              <a:srgbClr val="F681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2328164" y="229801"/>
              <a:ext cx="712513" cy="7264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6812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68121"/>
                  </a:solidFill>
                </a:rPr>
                <a:t>01</a:t>
              </a:r>
              <a:endParaRPr lang="ko-KR" altLang="en-US" sz="2000" b="1" dirty="0">
                <a:solidFill>
                  <a:srgbClr val="F6812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3527" y="229801"/>
              <a:ext cx="5116579" cy="68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</a:rPr>
                <a:t>프로젝트 개요</a:t>
              </a:r>
              <a:endParaRPr lang="en-US" altLang="ko-KR" sz="28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</a:rPr>
                <a:t>Project outline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567339" y="1776444"/>
            <a:ext cx="7204979" cy="895869"/>
            <a:chOff x="2193029" y="1154587"/>
            <a:chExt cx="7204979" cy="895869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193029" y="1154587"/>
              <a:ext cx="7204979" cy="8954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193029" y="1154980"/>
              <a:ext cx="6615313" cy="8954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315877" y="1239124"/>
              <a:ext cx="712513" cy="726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51240" y="1239124"/>
              <a:ext cx="51165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데이터 및 요구사항 분석 현황</a:t>
              </a:r>
              <a:endParaRPr lang="en-US" altLang="ko-KR" sz="2800" b="1" dirty="0">
                <a:solidFill>
                  <a:schemeClr val="bg1"/>
                </a:solidFill>
              </a:endParaRPr>
            </a:p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Data &amp; Requirements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32723" y="2983455"/>
            <a:ext cx="7204979" cy="895869"/>
            <a:chOff x="2205316" y="2163517"/>
            <a:chExt cx="7204979" cy="895869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2205316" y="2163517"/>
              <a:ext cx="7204979" cy="895476"/>
            </a:xfrm>
            <a:prstGeom prst="roundRect">
              <a:avLst>
                <a:gd name="adj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205316" y="2163910"/>
              <a:ext cx="6615313" cy="895476"/>
            </a:xfrm>
            <a:prstGeom prst="roundRect">
              <a:avLst>
                <a:gd name="adj" fmla="val 50000"/>
              </a:avLst>
            </a:prstGeom>
            <a:solidFill>
              <a:srgbClr val="F681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328164" y="2248054"/>
              <a:ext cx="712513" cy="7264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6812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68121"/>
                  </a:solidFill>
                </a:rPr>
                <a:t>03</a:t>
              </a:r>
              <a:endParaRPr lang="ko-KR" altLang="en-US" sz="2000" b="1" dirty="0">
                <a:solidFill>
                  <a:srgbClr val="F6812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63527" y="2248054"/>
              <a:ext cx="51165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시스템 설계 및 진행 현황</a:t>
              </a:r>
              <a:endParaRPr lang="en-US" altLang="ko-KR" sz="2800" b="1" dirty="0">
                <a:solidFill>
                  <a:schemeClr val="bg1"/>
                </a:solidFill>
              </a:endParaRPr>
            </a:p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System design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837668" y="5440966"/>
            <a:ext cx="7204979" cy="895869"/>
            <a:chOff x="2193028" y="4209502"/>
            <a:chExt cx="7204979" cy="895869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193028" y="4209502"/>
              <a:ext cx="7204979" cy="895476"/>
            </a:xfrm>
            <a:prstGeom prst="roundRect">
              <a:avLst>
                <a:gd name="adj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2193028" y="4209895"/>
              <a:ext cx="6615313" cy="895476"/>
            </a:xfrm>
            <a:prstGeom prst="roundRect">
              <a:avLst>
                <a:gd name="adj" fmla="val 50000"/>
              </a:avLst>
            </a:prstGeom>
            <a:solidFill>
              <a:srgbClr val="F681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2315876" y="4294039"/>
              <a:ext cx="712513" cy="7264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6812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68121"/>
                  </a:solidFill>
                </a:rPr>
                <a:t>05</a:t>
              </a:r>
              <a:endParaRPr lang="ko-KR" altLang="en-US" sz="2000" b="1" dirty="0">
                <a:solidFill>
                  <a:srgbClr val="F6812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1239" y="4294039"/>
              <a:ext cx="51165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이슈 현황</a:t>
              </a:r>
              <a:endParaRPr lang="en-US" altLang="ko-KR" sz="2800" b="1" dirty="0">
                <a:solidFill>
                  <a:schemeClr val="bg1"/>
                </a:solidFill>
              </a:endParaRPr>
            </a:p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Issue status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567338" y="4190073"/>
            <a:ext cx="7204979" cy="895869"/>
            <a:chOff x="2205315" y="3191544"/>
            <a:chExt cx="7204979" cy="895869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2205315" y="3191544"/>
              <a:ext cx="7204979" cy="895476"/>
            </a:xfrm>
            <a:prstGeom prst="roundRect">
              <a:avLst>
                <a:gd name="adj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205315" y="3191937"/>
              <a:ext cx="6615313" cy="8954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2328163" y="3276081"/>
              <a:ext cx="712513" cy="726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63526" y="3276081"/>
              <a:ext cx="51165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프로젝트 추진일정</a:t>
              </a:r>
              <a:endParaRPr lang="en-US" altLang="ko-KR" sz="2800" b="1" dirty="0">
                <a:solidFill>
                  <a:schemeClr val="bg1"/>
                </a:solidFill>
              </a:endParaRPr>
            </a:p>
            <a:p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Project schedule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9944" y="3184223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CONTEXT</a:t>
            </a:r>
            <a:endParaRPr lang="ko-KR" altLang="en-US" sz="24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9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94613" y="698082"/>
            <a:ext cx="4510723" cy="892552"/>
            <a:chOff x="3893024" y="862465"/>
            <a:chExt cx="4510723" cy="8925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131175" y="862465"/>
              <a:ext cx="4034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solidFill>
                    <a:srgbClr val="F6812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ABOUT </a:t>
              </a:r>
              <a:r>
                <a:rPr lang="en-US" altLang="ko-KR" sz="2800" spc="-150" dirty="0" smtClean="0">
                  <a:solidFill>
                    <a:srgbClr val="F6812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ZAMCODINGS</a:t>
              </a:r>
              <a:endParaRPr lang="ko-KR" altLang="en-US" sz="2800" spc="-150" dirty="0">
                <a:solidFill>
                  <a:srgbClr val="F681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3024" y="1385685"/>
              <a:ext cx="4510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 smtClean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 smtClean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안녕하세요 </a:t>
              </a:r>
              <a:r>
                <a:rPr lang="ko-KR" altLang="en-US" spc="-150" dirty="0" err="1" smtClean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잼코딩즈예요</a:t>
              </a:r>
              <a:r>
                <a:rPr lang="en-US" altLang="ko-KR" spc="-150" dirty="0" smtClean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 flipV="1">
            <a:off x="1168399" y="6249263"/>
            <a:ext cx="9963150" cy="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20113" y="-19050"/>
            <a:ext cx="1798112" cy="1497419"/>
            <a:chOff x="11443038" y="124840"/>
            <a:chExt cx="1798112" cy="14974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1443038" y="606596"/>
              <a:ext cx="1798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PROJECT OUTLINE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 flipV="1">
            <a:off x="1168399" y="1807027"/>
            <a:ext cx="9963150" cy="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7475459" y="3654000"/>
            <a:ext cx="1278468" cy="809960"/>
            <a:chOff x="5723465" y="2136440"/>
            <a:chExt cx="1219200" cy="945427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723465" y="2136440"/>
              <a:ext cx="1219200" cy="945427"/>
            </a:xfrm>
            <a:prstGeom prst="roundRect">
              <a:avLst/>
            </a:prstGeom>
            <a:solidFill>
              <a:srgbClr val="EEEEEE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멘토</a:t>
              </a:r>
              <a:endParaRPr lang="en-US" altLang="ko-KR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endParaRPr lang="en-US" altLang="ko-KR" sz="9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dirty="0" err="1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손형진</a:t>
              </a:r>
              <a:endPara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1"/>
              <a:endCxn id="32" idx="3"/>
            </p:cNvCxnSpPr>
            <p:nvPr/>
          </p:nvCxnSpPr>
          <p:spPr>
            <a:xfrm>
              <a:off x="5723465" y="2609154"/>
              <a:ext cx="1219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564874" y="5070851"/>
            <a:ext cx="1278470" cy="809960"/>
            <a:chOff x="5723465" y="2085711"/>
            <a:chExt cx="1219202" cy="94542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723465" y="2085711"/>
              <a:ext cx="1219202" cy="945427"/>
            </a:xfrm>
            <a:prstGeom prst="roundRect">
              <a:avLst/>
            </a:prstGeom>
            <a:solidFill>
              <a:srgbClr val="EEEEEE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</a:t>
              </a:r>
              <a:endParaRPr lang="en-US" altLang="ko-KR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endParaRPr lang="en-US" altLang="ko-KR" sz="9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dirty="0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김경일</a:t>
              </a:r>
              <a:endPara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48" name="직선 연결선 47"/>
            <p:cNvCxnSpPr>
              <a:stCxn id="47" idx="1"/>
              <a:endCxn id="47" idx="3"/>
            </p:cNvCxnSpPr>
            <p:nvPr/>
          </p:nvCxnSpPr>
          <p:spPr>
            <a:xfrm>
              <a:off x="5723465" y="2558425"/>
              <a:ext cx="12192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5505264" y="2168496"/>
            <a:ext cx="1278468" cy="809960"/>
            <a:chOff x="5723465" y="2136440"/>
            <a:chExt cx="1219200" cy="94542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723465" y="2136440"/>
              <a:ext cx="1219200" cy="945427"/>
            </a:xfrm>
            <a:prstGeom prst="roundRect">
              <a:avLst/>
            </a:prstGeom>
            <a:solidFill>
              <a:srgbClr val="EEEEEE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PM</a:t>
              </a:r>
              <a:endParaRPr lang="en-US" altLang="ko-KR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endParaRPr lang="en-US" altLang="ko-KR" sz="9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dirty="0" err="1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김송</a:t>
              </a:r>
              <a:endPara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51" name="직선 연결선 50"/>
            <p:cNvCxnSpPr>
              <a:stCxn id="50" idx="1"/>
              <a:endCxn id="50" idx="3"/>
            </p:cNvCxnSpPr>
            <p:nvPr/>
          </p:nvCxnSpPr>
          <p:spPr>
            <a:xfrm>
              <a:off x="5723465" y="2609154"/>
              <a:ext cx="1219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3535069" y="5070851"/>
            <a:ext cx="1278470" cy="809960"/>
            <a:chOff x="5723465" y="2085711"/>
            <a:chExt cx="1219202" cy="94542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723465" y="2085711"/>
              <a:ext cx="1219202" cy="945427"/>
            </a:xfrm>
            <a:prstGeom prst="roundRect">
              <a:avLst/>
            </a:prstGeom>
            <a:solidFill>
              <a:srgbClr val="EEEEEE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</a:t>
              </a:r>
              <a:endParaRPr lang="en-US" altLang="ko-KR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endParaRPr lang="en-US" altLang="ko-KR" sz="9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dirty="0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김민정</a:t>
              </a:r>
              <a:endPara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65" name="직선 연결선 64"/>
            <p:cNvCxnSpPr>
              <a:stCxn id="64" idx="1"/>
              <a:endCxn id="64" idx="3"/>
            </p:cNvCxnSpPr>
            <p:nvPr/>
          </p:nvCxnSpPr>
          <p:spPr>
            <a:xfrm>
              <a:off x="5723465" y="2558425"/>
              <a:ext cx="12192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505264" y="5052193"/>
            <a:ext cx="1278470" cy="809960"/>
            <a:chOff x="5723465" y="2085711"/>
            <a:chExt cx="1219202" cy="945427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723465" y="2085711"/>
              <a:ext cx="1219202" cy="945427"/>
            </a:xfrm>
            <a:prstGeom prst="roundRect">
              <a:avLst/>
            </a:prstGeom>
            <a:solidFill>
              <a:srgbClr val="EEEEEE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</a:t>
              </a:r>
              <a:endParaRPr lang="en-US" altLang="ko-KR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endParaRPr lang="en-US" altLang="ko-KR" sz="9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dirty="0" err="1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류제범</a:t>
              </a:r>
              <a:endPara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68" name="직선 연결선 67"/>
            <p:cNvCxnSpPr>
              <a:stCxn id="67" idx="1"/>
              <a:endCxn id="67" idx="3"/>
            </p:cNvCxnSpPr>
            <p:nvPr/>
          </p:nvCxnSpPr>
          <p:spPr>
            <a:xfrm>
              <a:off x="5723465" y="2558425"/>
              <a:ext cx="12192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9445654" y="5070851"/>
            <a:ext cx="1278470" cy="809960"/>
            <a:chOff x="5723465" y="2085711"/>
            <a:chExt cx="1219202" cy="945427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723465" y="2085711"/>
              <a:ext cx="1219202" cy="945427"/>
            </a:xfrm>
            <a:prstGeom prst="roundRect">
              <a:avLst/>
            </a:prstGeom>
            <a:solidFill>
              <a:srgbClr val="EEEEEE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</a:t>
              </a:r>
              <a:endParaRPr lang="en-US" altLang="ko-KR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endParaRPr lang="en-US" altLang="ko-KR" sz="9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dirty="0" err="1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손상우</a:t>
              </a:r>
              <a:endPara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71" name="직선 연결선 70"/>
            <p:cNvCxnSpPr>
              <a:stCxn id="70" idx="1"/>
              <a:endCxn id="70" idx="3"/>
            </p:cNvCxnSpPr>
            <p:nvPr/>
          </p:nvCxnSpPr>
          <p:spPr>
            <a:xfrm>
              <a:off x="5723465" y="2558425"/>
              <a:ext cx="12192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7475459" y="5070851"/>
            <a:ext cx="1278470" cy="809960"/>
            <a:chOff x="5723465" y="2085711"/>
            <a:chExt cx="1219202" cy="945427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723465" y="2085711"/>
              <a:ext cx="1219202" cy="945427"/>
            </a:xfrm>
            <a:prstGeom prst="roundRect">
              <a:avLst/>
            </a:prstGeom>
            <a:solidFill>
              <a:srgbClr val="EEEEEE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</a:t>
              </a:r>
              <a:endParaRPr lang="en-US" altLang="ko-KR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endParaRPr lang="en-US" altLang="ko-KR" sz="9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dirty="0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변지영</a:t>
              </a:r>
              <a:endPara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74" name="직선 연결선 73"/>
            <p:cNvCxnSpPr>
              <a:stCxn id="73" idx="1"/>
              <a:endCxn id="73" idx="3"/>
            </p:cNvCxnSpPr>
            <p:nvPr/>
          </p:nvCxnSpPr>
          <p:spPr>
            <a:xfrm>
              <a:off x="5723465" y="2558425"/>
              <a:ext cx="12192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3535071" y="3143320"/>
            <a:ext cx="1278468" cy="809960"/>
            <a:chOff x="5723465" y="2136440"/>
            <a:chExt cx="1219200" cy="945427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5723465" y="2136440"/>
              <a:ext cx="1219200" cy="945427"/>
            </a:xfrm>
            <a:prstGeom prst="roundRect">
              <a:avLst/>
            </a:prstGeom>
            <a:solidFill>
              <a:srgbClr val="EEEEEE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담임강사</a:t>
              </a:r>
              <a:endParaRPr lang="en-US" altLang="ko-KR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endParaRPr lang="en-US" altLang="ko-KR" sz="9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dirty="0" err="1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김택우</a:t>
              </a:r>
              <a:endPara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77" name="직선 연결선 76"/>
            <p:cNvCxnSpPr>
              <a:stCxn id="76" idx="1"/>
              <a:endCxn id="76" idx="3"/>
            </p:cNvCxnSpPr>
            <p:nvPr/>
          </p:nvCxnSpPr>
          <p:spPr>
            <a:xfrm>
              <a:off x="5723465" y="2609154"/>
              <a:ext cx="1219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직선 연결선 78"/>
          <p:cNvCxnSpPr>
            <a:stCxn id="50" idx="2"/>
            <a:endCxn id="67" idx="0"/>
          </p:cNvCxnSpPr>
          <p:nvPr/>
        </p:nvCxnSpPr>
        <p:spPr>
          <a:xfrm>
            <a:off x="6144498" y="2978456"/>
            <a:ext cx="1" cy="20737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813538" y="3357103"/>
            <a:ext cx="1330960" cy="157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0084889" y="4696522"/>
            <a:ext cx="0" cy="3480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6118252" y="3900248"/>
            <a:ext cx="1330960" cy="157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2204109" y="4722800"/>
            <a:ext cx="7880780" cy="927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114693" y="4704142"/>
            <a:ext cx="0" cy="3480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17218" y="4704142"/>
            <a:ext cx="0" cy="3480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4187413" y="4732074"/>
            <a:ext cx="0" cy="3480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53130" y="1966925"/>
            <a:ext cx="6283066" cy="292839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2B327-3230-4537-A976-FF83F56CD299}"/>
              </a:ext>
            </a:extLst>
          </p:cNvPr>
          <p:cNvSpPr txBox="1"/>
          <p:nvPr/>
        </p:nvSpPr>
        <p:spPr>
          <a:xfrm>
            <a:off x="3153130" y="1646917"/>
            <a:ext cx="6097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Arial Black" panose="020B0A04020102020204" pitchFamily="34" charset="0"/>
                <a:ea typeface="에스코어 드림 9 Black" panose="020B0A03030302020204" pitchFamily="34" charset="-127"/>
              </a:rPr>
              <a:t> </a:t>
            </a:r>
            <a:r>
              <a:rPr lang="en-US" altLang="ko-KR" sz="4800" spc="-150" dirty="0" smtClean="0">
                <a:ln w="6350">
                  <a:solidFill>
                    <a:schemeClr val="tx1">
                      <a:alpha val="48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에스코어 드림 9 Black" panose="020B0A03030302020204" pitchFamily="34" charset="-127"/>
              </a:rPr>
              <a:t>“</a:t>
            </a:r>
          </a:p>
          <a:p>
            <a:endParaRPr lang="en-US" altLang="ko-KR" sz="4800" spc="-150" dirty="0" smtClean="0">
              <a:ln w="6350">
                <a:solidFill>
                  <a:schemeClr val="tx1">
                    <a:alpha val="48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에스코어 드림 9 Black" panose="020B0A03030302020204" pitchFamily="34" charset="-127"/>
            </a:endParaRPr>
          </a:p>
          <a:p>
            <a:pPr algn="ctr"/>
            <a:r>
              <a:rPr lang="en-US" altLang="ko-KR" sz="4800" spc="-150" dirty="0" smtClean="0">
                <a:ln w="6350">
                  <a:solidFill>
                    <a:schemeClr val="tx1">
                      <a:alpha val="48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에스코어 드림 9 Black" panose="020B0A03030302020204" pitchFamily="34" charset="-127"/>
              </a:rPr>
              <a:t>What is AD?</a:t>
            </a:r>
          </a:p>
          <a:p>
            <a:pPr algn="ctr"/>
            <a:endParaRPr lang="en-US" altLang="ko-KR" sz="4800" spc="-150" dirty="0" smtClean="0">
              <a:ln w="6350">
                <a:solidFill>
                  <a:schemeClr val="tx1">
                    <a:alpha val="48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에스코어 드림 9 Black" panose="020B0A03030302020204" pitchFamily="34" charset="-127"/>
            </a:endParaRPr>
          </a:p>
          <a:p>
            <a:pPr algn="r"/>
            <a:r>
              <a:rPr lang="en-US" altLang="ko-KR" sz="4800" spc="-150" dirty="0" smtClean="0">
                <a:ln w="6350">
                  <a:solidFill>
                    <a:schemeClr val="tx1">
                      <a:alpha val="48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에스코어 드림 9 Black" panose="020B0A03030302020204" pitchFamily="34" charset="-127"/>
              </a:rPr>
              <a:t>”</a:t>
            </a:r>
            <a:endParaRPr lang="ko-KR" altLang="en-US" sz="4800" spc="-150" dirty="0">
              <a:ln w="6350">
                <a:solidFill>
                  <a:schemeClr val="tx1">
                    <a:alpha val="48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7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20113" y="-19050"/>
            <a:ext cx="1798112" cy="1497419"/>
            <a:chOff x="11443038" y="124840"/>
            <a:chExt cx="1798112" cy="14974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1443038" y="606596"/>
              <a:ext cx="1798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PROJECT OUTLINE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pic>
        <p:nvPicPr>
          <p:cNvPr id="7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18" y="1074219"/>
            <a:ext cx="9634727" cy="286653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18" y="4105530"/>
            <a:ext cx="9642526" cy="2467406"/>
          </a:xfrm>
          <a:prstGeom prst="rect">
            <a:avLst/>
          </a:prstGeom>
        </p:spPr>
      </p:pic>
      <p:sp>
        <p:nvSpPr>
          <p:cNvPr id="78" name="모서리가 둥근 직사각형 77"/>
          <p:cNvSpPr/>
          <p:nvPr/>
        </p:nvSpPr>
        <p:spPr>
          <a:xfrm>
            <a:off x="1342916" y="1719607"/>
            <a:ext cx="9626928" cy="107234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42916" y="4724828"/>
            <a:ext cx="9634727" cy="106402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945413" y="971139"/>
            <a:ext cx="4510723" cy="892552"/>
            <a:chOff x="3893024" y="862465"/>
            <a:chExt cx="4510723" cy="8925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521674" y="862465"/>
              <a:ext cx="3253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smtClean="0">
                  <a:solidFill>
                    <a:srgbClr val="F6812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그물 조합 방식</a:t>
              </a:r>
              <a:endParaRPr lang="ko-KR" altLang="en-US" sz="2800" spc="-150" dirty="0">
                <a:solidFill>
                  <a:srgbClr val="F681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3024" y="1385685"/>
              <a:ext cx="4510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 smtClean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 smtClean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단편적 특성만을 조합한 키워드 작명 방식</a:t>
              </a:r>
              <a:r>
                <a:rPr lang="en-US" altLang="ko-KR" spc="-150" dirty="0" smtClean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20113" y="-19050"/>
            <a:ext cx="1798112" cy="1497419"/>
            <a:chOff x="11443038" y="124840"/>
            <a:chExt cx="1798112" cy="14974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1443038" y="606596"/>
              <a:ext cx="1798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PROJECT OUTLINE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929758" y="2714650"/>
            <a:ext cx="8440431" cy="2934397"/>
            <a:chOff x="875477" y="2592730"/>
            <a:chExt cx="8440431" cy="2934397"/>
          </a:xfrm>
        </p:grpSpPr>
        <p:grpSp>
          <p:nvGrpSpPr>
            <p:cNvPr id="38" name="그룹 37"/>
            <p:cNvGrpSpPr/>
            <p:nvPr/>
          </p:nvGrpSpPr>
          <p:grpSpPr>
            <a:xfrm>
              <a:off x="875477" y="2592730"/>
              <a:ext cx="1099595" cy="2929202"/>
              <a:chOff x="875477" y="2592730"/>
              <a:chExt cx="1099595" cy="292920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875477" y="2592730"/>
                <a:ext cx="1099595" cy="515446"/>
              </a:xfrm>
              <a:prstGeom prst="roundRect">
                <a:avLst/>
              </a:prstGeom>
              <a:solidFill>
                <a:srgbClr val="EEEEEE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성별</a:t>
                </a:r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75478" y="3213608"/>
                <a:ext cx="10995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endPara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여성</a:t>
                </a:r>
                <a:endPara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남성</a:t>
                </a:r>
                <a:endPara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endParaRPr lang="ko-KR" altLang="en-US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710686" y="2597925"/>
              <a:ext cx="1099595" cy="2929202"/>
              <a:chOff x="875477" y="2592730"/>
              <a:chExt cx="1099595" cy="2929202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875477" y="2592730"/>
                <a:ext cx="1099595" cy="515446"/>
              </a:xfrm>
              <a:prstGeom prst="roundRect">
                <a:avLst/>
              </a:prstGeom>
              <a:solidFill>
                <a:srgbClr val="EEEEEE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핏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75478" y="3213608"/>
                <a:ext cx="10995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dirty="0" err="1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와이드</a:t>
                </a:r>
                <a:endPara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레귤러</a:t>
                </a:r>
                <a:endPara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스키니</a:t>
                </a:r>
                <a:endPara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err="1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테이퍼드</a:t>
                </a:r>
                <a:endParaRPr lang="ko-KR" altLang="en-US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545895" y="2592730"/>
              <a:ext cx="1099595" cy="2929202"/>
              <a:chOff x="875477" y="2592730"/>
              <a:chExt cx="1099595" cy="2929202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875477" y="2592730"/>
                <a:ext cx="1099595" cy="515446"/>
              </a:xfrm>
              <a:prstGeom prst="roundRect">
                <a:avLst/>
              </a:prstGeom>
              <a:solidFill>
                <a:srgbClr val="EEEEEE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재질</a:t>
                </a:r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75478" y="3213608"/>
                <a:ext cx="10995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dirty="0" err="1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레더</a:t>
                </a:r>
                <a:endPara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err="1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린넨</a:t>
                </a:r>
                <a:endPara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면</a:t>
                </a:r>
                <a:endPara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기모</a:t>
                </a:r>
                <a:endParaRPr lang="ko-KR" altLang="en-US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381104" y="2592730"/>
              <a:ext cx="1099595" cy="2929202"/>
              <a:chOff x="875477" y="2592730"/>
              <a:chExt cx="1099595" cy="2929202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875477" y="2592730"/>
                <a:ext cx="1099595" cy="515446"/>
              </a:xfrm>
              <a:prstGeom prst="roundRect">
                <a:avLst/>
              </a:prstGeom>
              <a:solidFill>
                <a:srgbClr val="EEEEEE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색상</a:t>
                </a:r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75478" y="3213608"/>
                <a:ext cx="10995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화이트</a:t>
                </a:r>
                <a:endPara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블랙</a:t>
                </a:r>
                <a:endPara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err="1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카키</a:t>
                </a:r>
                <a:endPara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베이지</a:t>
                </a:r>
                <a:endParaRPr lang="ko-KR" altLang="en-US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216313" y="2592730"/>
              <a:ext cx="1099595" cy="2375204"/>
              <a:chOff x="875477" y="2592730"/>
              <a:chExt cx="1099595" cy="2375204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875477" y="2592730"/>
                <a:ext cx="1099595" cy="515446"/>
              </a:xfrm>
              <a:prstGeom prst="roundRect">
                <a:avLst/>
              </a:prstGeom>
              <a:solidFill>
                <a:srgbClr val="EEEEEE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카테고리</a:t>
                </a:r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5478" y="3213608"/>
                <a:ext cx="109959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데님</a:t>
                </a:r>
                <a:endPara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err="1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슬랙스</a:t>
                </a:r>
                <a:endPara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레깅스</a:t>
                </a:r>
                <a:endPara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cxnSp>
          <p:nvCxnSpPr>
            <p:cNvPr id="52" name="직선 연결선 51"/>
            <p:cNvCxnSpPr/>
            <p:nvPr/>
          </p:nvCxnSpPr>
          <p:spPr>
            <a:xfrm flipV="1">
              <a:off x="1777999" y="3634451"/>
              <a:ext cx="932687" cy="456320"/>
            </a:xfrm>
            <a:prstGeom prst="line">
              <a:avLst/>
            </a:prstGeom>
            <a:ln w="38100" cap="rnd">
              <a:solidFill>
                <a:srgbClr val="F68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1777999" y="4153117"/>
              <a:ext cx="932687" cy="539898"/>
            </a:xfrm>
            <a:prstGeom prst="line">
              <a:avLst/>
            </a:prstGeom>
            <a:ln w="38100" cap="rnd">
              <a:solidFill>
                <a:srgbClr val="F68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777998" y="4117208"/>
              <a:ext cx="932688" cy="565416"/>
            </a:xfrm>
            <a:prstGeom prst="line">
              <a:avLst/>
            </a:prstGeom>
            <a:ln w="38100" cap="rnd">
              <a:solidFill>
                <a:srgbClr val="F68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777998" y="4693015"/>
              <a:ext cx="932688" cy="565416"/>
            </a:xfrm>
            <a:prstGeom prst="line">
              <a:avLst/>
            </a:prstGeom>
            <a:ln w="38100" cap="rnd">
              <a:solidFill>
                <a:srgbClr val="F68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777997" y="4101162"/>
              <a:ext cx="932689" cy="41564"/>
            </a:xfrm>
            <a:prstGeom prst="line">
              <a:avLst/>
            </a:prstGeom>
            <a:ln w="38100" cap="rnd">
              <a:solidFill>
                <a:srgbClr val="F68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777997" y="4691291"/>
              <a:ext cx="932689" cy="1724"/>
            </a:xfrm>
            <a:prstGeom prst="line">
              <a:avLst/>
            </a:prstGeom>
            <a:ln w="38100" cap="rnd">
              <a:solidFill>
                <a:srgbClr val="F68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7997" y="4139806"/>
              <a:ext cx="932689" cy="1117728"/>
            </a:xfrm>
            <a:prstGeom prst="line">
              <a:avLst/>
            </a:prstGeom>
            <a:ln w="38100" cap="rnd">
              <a:solidFill>
                <a:srgbClr val="F68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1777996" y="3634452"/>
              <a:ext cx="932690" cy="1056839"/>
            </a:xfrm>
            <a:prstGeom prst="line">
              <a:avLst/>
            </a:prstGeom>
            <a:ln w="38100" cap="rnd">
              <a:solidFill>
                <a:srgbClr val="F68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894613" y="3954051"/>
              <a:ext cx="764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F68121"/>
                  </a:solidFill>
                  <a:latin typeface="Arial Rounded MT Bold" panose="020F0704030504030204" pitchFamily="34" charset="0"/>
                  <a:ea typeface="에스코어 드림 9 Black" panose="020B0A03030302020204" pitchFamily="34" charset="-127"/>
                </a:rPr>
                <a:t>… </a:t>
              </a:r>
              <a:endParaRPr lang="ko-KR" altLang="en-US" sz="3600" dirty="0">
                <a:solidFill>
                  <a:srgbClr val="F68121"/>
                </a:solidFill>
                <a:latin typeface="Arial Rounded MT Bold" panose="020F0704030504030204" pitchFamily="34" charset="0"/>
                <a:ea typeface="에스코어 드림 9 Black" panose="020B0A03030302020204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43328" y="3954050"/>
              <a:ext cx="764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F68121"/>
                  </a:solidFill>
                  <a:latin typeface="Arial Rounded MT Bold" panose="020F0704030504030204" pitchFamily="34" charset="0"/>
                  <a:ea typeface="에스코어 드림 9 Black" panose="020B0A03030302020204" pitchFamily="34" charset="-127"/>
                </a:rPr>
                <a:t>… </a:t>
              </a:r>
              <a:endParaRPr lang="ko-KR" altLang="en-US" sz="3600" dirty="0">
                <a:solidFill>
                  <a:srgbClr val="F68121"/>
                </a:solidFill>
                <a:latin typeface="Arial Rounded MT Bold" panose="020F0704030504030204" pitchFamily="34" charset="0"/>
                <a:ea typeface="에스코어 드림 9 Black" panose="020B0A03030302020204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05713" y="3954050"/>
              <a:ext cx="764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F68121"/>
                  </a:solidFill>
                  <a:latin typeface="Arial Rounded MT Bold" panose="020F0704030504030204" pitchFamily="34" charset="0"/>
                  <a:ea typeface="에스코어 드림 9 Black" panose="020B0A03030302020204" pitchFamily="34" charset="-127"/>
                </a:rPr>
                <a:t>… </a:t>
              </a:r>
              <a:endParaRPr lang="ko-KR" altLang="en-US" sz="3600" dirty="0">
                <a:solidFill>
                  <a:srgbClr val="F68121"/>
                </a:solidFill>
                <a:latin typeface="Arial Rounded MT Bold" panose="020F0704030504030204" pitchFamily="34" charset="0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 flipV="1">
            <a:off x="1219199" y="2080084"/>
            <a:ext cx="9963150" cy="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906188" y="912929"/>
            <a:ext cx="4510723" cy="892552"/>
            <a:chOff x="3893024" y="862465"/>
            <a:chExt cx="4510723" cy="8925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521674" y="862465"/>
              <a:ext cx="3253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F6812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ABOUT </a:t>
              </a:r>
              <a:r>
                <a:rPr lang="en-US" altLang="ko-KR" sz="2800" spc="-150" dirty="0" smtClean="0">
                  <a:solidFill>
                    <a:srgbClr val="F6812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PROJECT</a:t>
              </a:r>
              <a:endParaRPr lang="ko-KR" altLang="en-US" sz="2800" spc="-150" dirty="0">
                <a:solidFill>
                  <a:srgbClr val="F681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3024" y="1385685"/>
              <a:ext cx="4510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 smtClean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 smtClean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효과적인 마케팅을 위한 키워드 추천 솔루션</a:t>
              </a:r>
              <a:r>
                <a:rPr lang="en-US" altLang="ko-KR" spc="-150" dirty="0" smtClean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 flipV="1">
            <a:off x="1179974" y="5802847"/>
            <a:ext cx="9963150" cy="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20113" y="-19050"/>
            <a:ext cx="1798112" cy="1497419"/>
            <a:chOff x="11443038" y="124840"/>
            <a:chExt cx="1798112" cy="14974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1443038" y="606596"/>
              <a:ext cx="1798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PROJECT OUTLINE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179974" y="2376372"/>
            <a:ext cx="1219200" cy="592667"/>
          </a:xfrm>
          <a:prstGeom prst="roundRect">
            <a:avLst/>
          </a:prstGeom>
          <a:solidFill>
            <a:srgbClr val="EEEEEE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배경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7845" y="2236368"/>
            <a:ext cx="876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온라인 쇼핑 시장이 활성화됨에 따라 경쟁력 확보를 위해 새로운 광고 방법 필요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기존의 그물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조합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방식의 키워드 조합이 아닌 효과적인 키워드 발굴 방법 필요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 flipV="1">
            <a:off x="1179974" y="2021874"/>
            <a:ext cx="9963150" cy="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179974" y="3595045"/>
            <a:ext cx="1219200" cy="592667"/>
          </a:xfrm>
          <a:prstGeom prst="roundRect">
            <a:avLst/>
          </a:prstGeom>
          <a:solidFill>
            <a:srgbClr val="EEEEEE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목표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7845" y="3245746"/>
            <a:ext cx="8761126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최근 트렌드를 반영한 광고 키워드 도출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마케팅 의사결정 지원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활용한 업무 효율성 확대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79974" y="4802205"/>
            <a:ext cx="1219200" cy="592667"/>
          </a:xfrm>
          <a:prstGeom prst="roundRect">
            <a:avLst/>
          </a:prstGeom>
          <a:solidFill>
            <a:srgbClr val="EEEEEE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범위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7845" y="4637263"/>
            <a:ext cx="876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의류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도서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가구 카테고리로 한정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광고 키워드 소개 및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SNS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반응 분석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관련 상품 및 포스트 제공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39775" y="-19050"/>
            <a:ext cx="3072663" cy="1497240"/>
            <a:chOff x="11423376" y="124840"/>
            <a:chExt cx="3072663" cy="14972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1423376" y="606417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DATA &amp; REQUIREMENTS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3699733" y="765817"/>
            <a:ext cx="490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rgbClr val="F6812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SYSTEM CONFIGURATION</a:t>
            </a:r>
            <a:endParaRPr lang="ko-KR" altLang="en-US" sz="2800" spc="-150" dirty="0">
              <a:solidFill>
                <a:srgbClr val="F6812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 flipV="1">
            <a:off x="1168399" y="1589490"/>
            <a:ext cx="9963150" cy="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0" t="8723" r="2930" b="7421"/>
          <a:stretch/>
        </p:blipFill>
        <p:spPr>
          <a:xfrm>
            <a:off x="1856451" y="2012579"/>
            <a:ext cx="8587046" cy="44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39775" y="-19050"/>
            <a:ext cx="3072663" cy="1497240"/>
            <a:chOff x="11423376" y="124840"/>
            <a:chExt cx="3072663" cy="14972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1423376" y="606417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DATA &amp; REQUIREMENTS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621357" y="1324301"/>
            <a:ext cx="2211378" cy="592666"/>
          </a:xfrm>
          <a:prstGeom prst="roundRect">
            <a:avLst/>
          </a:prstGeom>
          <a:solidFill>
            <a:srgbClr val="EEEEEE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  류</a:t>
            </a:r>
            <a:endParaRPr lang="ko-KR" altLang="en-US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2282" y="2236913"/>
            <a:ext cx="1049866" cy="1884660"/>
          </a:xfrm>
          <a:prstGeom prst="roundRect">
            <a:avLst/>
          </a:prstGeom>
          <a:solidFill>
            <a:srgbClr val="EEEEEE"/>
          </a:solidFill>
          <a:ln w="38100">
            <a:solidFill>
              <a:schemeClr val="tx1"/>
            </a:solidFill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상품</a:t>
            </a:r>
            <a:endParaRPr lang="en-US" altLang="ko-KR" sz="2000" dirty="0" smtClean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</a:t>
            </a:r>
            <a:endParaRPr lang="en-US" altLang="ko-KR" sz="2000" dirty="0" smtClean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2282" y="4478459"/>
            <a:ext cx="1049866" cy="1884660"/>
          </a:xfrm>
          <a:prstGeom prst="roundRect">
            <a:avLst/>
          </a:prstGeom>
          <a:solidFill>
            <a:srgbClr val="EEEEEE"/>
          </a:solidFill>
          <a:ln w="38100">
            <a:solidFill>
              <a:schemeClr val="tx1"/>
            </a:solidFill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리뷰</a:t>
            </a:r>
            <a:endParaRPr lang="en-US" altLang="ko-KR" sz="2000" dirty="0" smtClean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</a:t>
            </a:r>
            <a:endParaRPr lang="ko-KR" altLang="en-US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70074" y="1324301"/>
            <a:ext cx="2211378" cy="592666"/>
          </a:xfrm>
          <a:prstGeom prst="roundRect">
            <a:avLst/>
          </a:prstGeom>
          <a:solidFill>
            <a:srgbClr val="EEEEEE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도  서</a:t>
            </a:r>
            <a:endParaRPr lang="ko-KR" altLang="en-US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718791" y="1324301"/>
            <a:ext cx="2211378" cy="592666"/>
          </a:xfrm>
          <a:prstGeom prst="roundRect">
            <a:avLst/>
          </a:prstGeom>
          <a:solidFill>
            <a:srgbClr val="EEEEEE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가</a:t>
            </a:r>
            <a:r>
              <a:rPr lang="ko-KR" altLang="en-US" sz="20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 구</a:t>
            </a:r>
            <a:endParaRPr lang="ko-KR" altLang="en-US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1357" y="2236913"/>
            <a:ext cx="2331345" cy="170816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쇼핑 상품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연관 </a:t>
            </a:r>
            <a:r>
              <a:rPr lang="ko-KR" altLang="en-US" sz="1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검색어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무신사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카테고리 별 상품 랭킹 순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 90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무신사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검색어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 300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201438" y="2825300"/>
            <a:ext cx="643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&gt;&gt;</a:t>
            </a:r>
            <a:endParaRPr lang="ko-KR" altLang="en-US" sz="4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0074" y="4478459"/>
            <a:ext cx="2331345" cy="138499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블로그 리뷰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인터파크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알라딘 사이트 내 서평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 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언급 내용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8791" y="2236913"/>
            <a:ext cx="2331345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오늘의 집 리뷰 순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쇼핑 상품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0074" y="2236913"/>
            <a:ext cx="2331345" cy="138499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인터파크 도서 월간 랭킹 순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 150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알라딘 도서 월간 랭킹 순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 500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21356" y="4478459"/>
            <a:ext cx="2331345" cy="170816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유튜브 전문가 영상 및 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댓글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쇼핑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무신사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리뷰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 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언급 내용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18791" y="4478459"/>
            <a:ext cx="2331345" cy="138499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블로그 리뷰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오늘의 집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쇼핑 리뷰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 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언급 내용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01438" y="5066846"/>
            <a:ext cx="643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&gt;&gt;</a:t>
            </a:r>
            <a:endParaRPr lang="ko-KR" altLang="en-US" sz="4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944317" y="1324301"/>
            <a:ext cx="1889815" cy="592666"/>
          </a:xfrm>
          <a:prstGeom prst="roundRect">
            <a:avLst/>
          </a:prstGeom>
          <a:solidFill>
            <a:srgbClr val="EEEEEE"/>
          </a:solidFill>
          <a:ln w="38100">
            <a:solidFill>
              <a:srgbClr val="F681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6812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 델 링</a:t>
            </a:r>
            <a:endParaRPr lang="ko-KR" altLang="en-US" sz="2000" dirty="0">
              <a:solidFill>
                <a:srgbClr val="F6812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971322" y="2241843"/>
            <a:ext cx="1889815" cy="856957"/>
          </a:xfrm>
          <a:prstGeom prst="roundRect">
            <a:avLst/>
          </a:prstGeom>
          <a:solidFill>
            <a:srgbClr val="F68121"/>
          </a:solidFill>
          <a:ln w="381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상품명 </a:t>
            </a:r>
            <a:endParaRPr lang="en-US" altLang="ko-KR" sz="1400" dirty="0" smtClean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토큰화</a:t>
            </a:r>
            <a:r>
              <a:rPr lang="en-US" altLang="ko-KR" sz="14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</a:t>
            </a:r>
            <a:r>
              <a:rPr lang="ko-KR" altLang="en-US" sz="1400" dirty="0" err="1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카운팅</a:t>
            </a:r>
            <a:endParaRPr lang="en-US" altLang="ko-KR" sz="1400" dirty="0" smtClean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971322" y="3264616"/>
            <a:ext cx="1889815" cy="856957"/>
          </a:xfrm>
          <a:prstGeom prst="roundRect">
            <a:avLst/>
          </a:prstGeom>
          <a:solidFill>
            <a:srgbClr val="F68121"/>
          </a:solidFill>
          <a:ln w="381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카테고리 분류</a:t>
            </a:r>
            <a:endParaRPr lang="en-US" altLang="ko-KR" sz="1400" dirty="0" smtClean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971322" y="4478459"/>
            <a:ext cx="1889815" cy="856957"/>
          </a:xfrm>
          <a:prstGeom prst="roundRect">
            <a:avLst/>
          </a:prstGeom>
          <a:solidFill>
            <a:srgbClr val="F68121"/>
          </a:solidFill>
          <a:ln w="381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댓글 </a:t>
            </a:r>
            <a:r>
              <a:rPr lang="ko-KR" altLang="en-US" sz="1400" dirty="0" err="1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라벨링</a:t>
            </a:r>
            <a:endParaRPr lang="en-US" altLang="ko-KR" sz="1400" dirty="0" smtClean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971322" y="5506162"/>
            <a:ext cx="1889815" cy="856957"/>
          </a:xfrm>
          <a:prstGeom prst="roundRect">
            <a:avLst/>
          </a:prstGeom>
          <a:solidFill>
            <a:srgbClr val="F68121"/>
          </a:solidFill>
          <a:ln w="381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Word2vec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Skip-gram</a:t>
            </a:r>
          </a:p>
        </p:txBody>
      </p:sp>
    </p:spTree>
    <p:extLst>
      <p:ext uri="{BB962C8B-B14F-4D97-AF65-F5344CB8AC3E}">
        <p14:creationId xmlns:p14="http://schemas.microsoft.com/office/powerpoint/2010/main" val="13866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497</Words>
  <Application>Microsoft Office PowerPoint</Application>
  <PresentationFormat>와이드스크린</PresentationFormat>
  <Paragraphs>199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Malgun Gothic</vt:lpstr>
      <vt:lpstr>Malgun Gothic</vt:lpstr>
      <vt:lpstr>에스코어 드림 3 Light</vt:lpstr>
      <vt:lpstr>에스코어 드림 4 Regular</vt:lpstr>
      <vt:lpstr>에스코어 드림 7 ExtraBold</vt:lpstr>
      <vt:lpstr>에스코어 드림 8 Heavy</vt:lpstr>
      <vt:lpstr>에스코어 드림 9 Black</vt:lpstr>
      <vt:lpstr>한컴 고딕</vt:lpstr>
      <vt:lpstr>Arial</vt:lpstr>
      <vt:lpstr>Arial Black</vt:lpstr>
      <vt:lpstr>Arial Rounded MT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User</cp:lastModifiedBy>
  <cp:revision>80</cp:revision>
  <dcterms:created xsi:type="dcterms:W3CDTF">2020-11-26T12:57:00Z</dcterms:created>
  <dcterms:modified xsi:type="dcterms:W3CDTF">2022-05-19T03:07:55Z</dcterms:modified>
</cp:coreProperties>
</file>