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jgELKq/Ax73zKq9zQP/wxE6OX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algun Gothic"/>
              <a:buNone/>
            </a:pPr>
            <a:r>
              <a:rPr lang="en-US" sz="5600">
                <a:solidFill>
                  <a:srgbClr val="FFFFFF"/>
                </a:solidFill>
              </a:rPr>
              <a:t>LAB 1번_류제범</a:t>
            </a:r>
            <a:endParaRPr sz="5600">
              <a:solidFill>
                <a:srgbClr val="FFFFFF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817602" y="2744546"/>
            <a:ext cx="139038" cy="139038"/>
          </a:xfrm>
          <a:custGeom>
            <a:avLst/>
            <a:gdLst/>
            <a:ahLst/>
            <a:cxnLst/>
            <a:rect l="l" t="t" r="r" b="b"/>
            <a:pathLst>
              <a:path w="139038" h="139038" extrusionOk="0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176380" y="2973840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802062" y="3198265"/>
            <a:ext cx="127713" cy="127713"/>
          </a:xfrm>
          <a:custGeom>
            <a:avLst/>
            <a:gdLst/>
            <a:ahLst/>
            <a:cxnLst/>
            <a:rect l="l" t="t" r="r" b="b"/>
            <a:pathLst>
              <a:path w="127713" h="127713" extrusionOk="0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0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9번</a:t>
            </a:r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buClr>
                <a:srgbClr val="FFFFFF"/>
              </a:buClr>
              <a:buSzPts val="4100"/>
            </a:pPr>
            <a:r>
              <a:rPr lang="en-US" sz="4100" dirty="0">
                <a:solidFill>
                  <a:srgbClr val="FFFFFF"/>
                </a:solidFill>
              </a:rPr>
              <a:t>ALTER TABLE  animals ALTER COLUMN </a:t>
            </a:r>
            <a:r>
              <a:rPr lang="en-US" sz="4100" dirty="0" err="1">
                <a:solidFill>
                  <a:srgbClr val="FFFFFF"/>
                </a:solidFill>
              </a:rPr>
              <a:t>max_weight_kg</a:t>
            </a:r>
            <a:r>
              <a:rPr lang="en-US" sz="4100" dirty="0">
                <a:solidFill>
                  <a:srgbClr val="FFFFFF"/>
                </a:solidFill>
              </a:rPr>
              <a:t> TYPE decimal using</a:t>
            </a:r>
          </a:p>
          <a:p>
            <a:pPr marL="0" lvl="0" indent="0" algn="l">
              <a:spcBef>
                <a:spcPts val="0"/>
              </a:spcBef>
              <a:buClr>
                <a:srgbClr val="FFFFFF"/>
              </a:buClr>
              <a:buSzPts val="4100"/>
            </a:pPr>
            <a:r>
              <a:rPr lang="en-US" sz="4100" dirty="0" err="1">
                <a:solidFill>
                  <a:srgbClr val="FFFFFF"/>
                </a:solidFill>
              </a:rPr>
              <a:t>Max_Weight_kg</a:t>
            </a:r>
            <a:r>
              <a:rPr lang="en-US" sz="4100" dirty="0">
                <a:solidFill>
                  <a:srgbClr val="FFFFFF"/>
                </a:solidFill>
              </a:rPr>
              <a:t>::decimal(10,4);</a:t>
            </a:r>
            <a:endParaRPr sz="4100" dirty="0">
              <a:solidFill>
                <a:srgbClr val="FFFFFF"/>
              </a:solidFill>
            </a:endParaRPr>
          </a:p>
        </p:txBody>
      </p:sp>
      <p:cxnSp>
        <p:nvCxnSpPr>
          <p:cNvPr id="193" name="Google Shape;193;p10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94" name="Google Shape;194;p10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1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10번	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203" name="Google Shape;203;p11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</a:pPr>
            <a:r>
              <a:rPr lang="en-US" sz="4100" dirty="0">
                <a:solidFill>
                  <a:srgbClr val="FFFFFF"/>
                </a:solidFill>
              </a:rPr>
              <a:t>ALTER TABLE animals ADD CONSTRAINT </a:t>
            </a:r>
            <a:r>
              <a:rPr lang="en-US" sz="4100" dirty="0" err="1">
                <a:solidFill>
                  <a:srgbClr val="FFFFFF"/>
                </a:solidFill>
              </a:rPr>
              <a:t>new_binomial_name</a:t>
            </a:r>
            <a:r>
              <a:rPr lang="en-US" sz="4100" dirty="0">
                <a:solidFill>
                  <a:srgbClr val="FFFFFF"/>
                </a:solidFill>
              </a:rPr>
              <a:t> UNIQUE(</a:t>
            </a:r>
            <a:r>
              <a:rPr lang="en-US" sz="4100" dirty="0" err="1">
                <a:solidFill>
                  <a:srgbClr val="FFFFFF"/>
                </a:solidFill>
              </a:rPr>
              <a:t>binomial_name</a:t>
            </a:r>
            <a:r>
              <a:rPr lang="en-US" sz="4100" dirty="0">
                <a:solidFill>
                  <a:srgbClr val="FFFFFF"/>
                </a:solidFill>
              </a:rPr>
              <a:t>);</a:t>
            </a:r>
            <a:endParaRPr dirty="0"/>
          </a:p>
        </p:txBody>
      </p:sp>
      <p:cxnSp>
        <p:nvCxnSpPr>
          <p:cNvPr id="204" name="Google Shape;204;p11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205" name="Google Shape;205;p11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11번	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214" name="Google Shape;214;p12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700">
                <a:solidFill>
                  <a:srgbClr val="FFFFFF"/>
                </a:solidFill>
              </a:rPr>
              <a:t>ALTER TABLE orders ADD COLUMN </a:t>
            </a:r>
            <a:r>
              <a:rPr lang="en-US" sz="3700" dirty="0" err="1">
                <a:solidFill>
                  <a:srgbClr val="FFFFFF"/>
                </a:solidFill>
              </a:rPr>
              <a:t>customer_email</a:t>
            </a:r>
            <a:r>
              <a:rPr lang="en-US" sz="3700" dirty="0">
                <a:solidFill>
                  <a:srgbClr val="FFFFFF"/>
                </a:solidFill>
              </a:rPr>
              <a:t> varchar(50);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700" dirty="0">
                <a:solidFill>
                  <a:srgbClr val="FFFFFF"/>
                </a:solidFill>
              </a:rPr>
              <a:t>ALTER TABLE orders ADD COLUMN </a:t>
            </a:r>
            <a:r>
              <a:rPr lang="en-US" sz="3700" dirty="0" err="1">
                <a:solidFill>
                  <a:srgbClr val="FFFFFF"/>
                </a:solidFill>
              </a:rPr>
              <a:t>customer_royalty_points</a:t>
            </a:r>
            <a:r>
              <a:rPr lang="en-US" sz="3700" dirty="0">
                <a:solidFill>
                  <a:srgbClr val="FFFFFF"/>
                </a:solidFill>
              </a:rPr>
              <a:t> integer default 0;</a:t>
            </a:r>
            <a:endParaRPr sz="3700" dirty="0">
              <a:solidFill>
                <a:srgbClr val="FFFFFF"/>
              </a:solidFill>
            </a:endParaRPr>
          </a:p>
        </p:txBody>
      </p:sp>
      <p:cxnSp>
        <p:nvCxnSpPr>
          <p:cNvPr id="215" name="Google Shape;215;p12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216" name="Google Shape;216;p12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82" y="2986391"/>
            <a:ext cx="5309140" cy="298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3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12번</a:t>
            </a:r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None/>
            </a:pPr>
            <a:r>
              <a:rPr lang="en-US" sz="3100">
                <a:solidFill>
                  <a:srgbClr val="FFFFFF"/>
                </a:solidFill>
              </a:rPr>
              <a:t>ALTER TABLE orders ADD COLUMN burger_cost integer default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100"/>
              <a:buNone/>
            </a:pPr>
            <a:r>
              <a:rPr lang="en-US" sz="3100">
                <a:solidFill>
                  <a:srgbClr val="FFFFFF"/>
                </a:solidFill>
              </a:rPr>
              <a:t>ALTER TABLE orders ADD COLUMN side_cost integer default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100"/>
              <a:buNone/>
            </a:pPr>
            <a:r>
              <a:rPr lang="en-US" sz="3100">
                <a:solidFill>
                  <a:srgbClr val="FFFFFF"/>
                </a:solidFill>
              </a:rPr>
              <a:t>ALTER TABLE orders ADD COLUMN drink_cost integer default 0 check(drink_cost&lt;100);</a:t>
            </a:r>
            <a:endParaRPr sz="3100">
              <a:solidFill>
                <a:srgbClr val="FFFFFF"/>
              </a:solidFill>
            </a:endParaRPr>
          </a:p>
        </p:txBody>
      </p:sp>
      <p:cxnSp>
        <p:nvCxnSpPr>
          <p:cNvPr id="227" name="Google Shape;227;p13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228" name="Google Shape;228;p13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059" y="3054486"/>
            <a:ext cx="4755744" cy="267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4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13번</a:t>
            </a: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 sz="4400">
                <a:solidFill>
                  <a:srgbClr val="FFFFFF"/>
                </a:solidFill>
              </a:rPr>
              <a:t>ALTER TABLE orders DROP COLUMN order_total;</a:t>
            </a:r>
            <a:endParaRPr sz="4400">
              <a:solidFill>
                <a:srgbClr val="FFFFFF"/>
              </a:solidFill>
            </a:endParaRPr>
          </a:p>
        </p:txBody>
      </p:sp>
      <p:cxnSp>
        <p:nvCxnSpPr>
          <p:cNvPr id="239" name="Google Shape;239;p14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240" name="Google Shape;240;p14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3" name="Google Shape;2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250" y="2784415"/>
            <a:ext cx="5101618" cy="286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1번 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CREATE TABLE IF NOT EXISTS countries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(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id serial PRIMARY KEY,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name VARCHAR (50) UNIQUE NOT NULL,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capital VARCHAR (50) NOT NULL,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population Integer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);</a:t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98" name="Google Shape;98;p2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21" y="2879386"/>
            <a:ext cx="5239966" cy="294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2번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CREATE TABLE IF NOT EXISTS famous_people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(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	id serial,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	name varchar(100) NOT NULL,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	occupation varchar(150),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	date_of_birth varchar(50),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	deceased boolean default false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);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10" name="Google Shape;110;p3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918298"/>
            <a:ext cx="5274553" cy="296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3번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CREATE TABLE IF NOT EXISTS animals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(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	id serial,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	name varchar(100) NOT NULL,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	Binomial_Name varchar(100) NOT NULL,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	Max_Weight_kg decimal(8,2),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	Max_Age_years integer,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	Conservation_Status varchar(2)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INSERT INTO animals VALUES (1, 'Lion', 'Pantera Leo', 250, 20, 'VU' 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INSERT INTO animals VALUES (2, 'Killer Whale', 'Orcinus orca', 6000, 60, 'DD' 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100">
                <a:solidFill>
                  <a:srgbClr val="FFFFFF"/>
                </a:solidFill>
              </a:rPr>
              <a:t>INSERT INTO animals VALUES (3, 'Golden Eagle', 'Aquila chrysaetos', 6.35, 24, 'LC' );</a:t>
            </a:r>
            <a:endParaRPr sz="2100">
              <a:solidFill>
                <a:srgbClr val="FFFFFF"/>
              </a:solidFill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22" name="Google Shape;122;p4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2" y="2996118"/>
            <a:ext cx="5136204" cy="28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4번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 sz="2100">
                <a:solidFill>
                  <a:srgbClr val="FFFFFF"/>
                </a:solidFill>
              </a:rPr>
              <a:t>CREATE TABLE IF NOT EXISTS orders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 sz="2100">
                <a:solidFill>
                  <a:srgbClr val="FFFFFF"/>
                </a:solidFill>
              </a:rPr>
              <a:t>(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 sz="2100">
                <a:solidFill>
                  <a:srgbClr val="FFFFFF"/>
                </a:solidFill>
              </a:rPr>
              <a:t>	id serial,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 sz="2100">
                <a:solidFill>
                  <a:srgbClr val="FFFFFF"/>
                </a:solidFill>
              </a:rPr>
              <a:t>	customer_name varchar(100) NOT NULL,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 sz="2100">
                <a:solidFill>
                  <a:srgbClr val="FFFFFF"/>
                </a:solidFill>
              </a:rPr>
              <a:t>	burger varchar(50),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 sz="2100">
                <a:solidFill>
                  <a:srgbClr val="FFFFFF"/>
                </a:solidFill>
              </a:rPr>
              <a:t>	side varchar(50),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 sz="2100">
                <a:solidFill>
                  <a:srgbClr val="FFFFFF"/>
                </a:solidFill>
              </a:rPr>
              <a:t>	drink varchar(50),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 sz="2100">
                <a:solidFill>
                  <a:srgbClr val="FFFFFF"/>
                </a:solidFill>
              </a:rPr>
              <a:t>	order_total numeric(4,2) not null check(order_total &lt;100)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 sz="2100">
                <a:solidFill>
                  <a:srgbClr val="FFFFFF"/>
                </a:solidFill>
              </a:rPr>
              <a:t>);</a:t>
            </a:r>
            <a:endParaRPr sz="2100">
              <a:solidFill>
                <a:srgbClr val="FFFFFF"/>
              </a:solidFill>
            </a:endParaRPr>
          </a:p>
        </p:txBody>
      </p:sp>
      <p:cxnSp>
        <p:nvCxnSpPr>
          <p:cNvPr id="133" name="Google Shape;133;p5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02" y="2791839"/>
            <a:ext cx="5361020" cy="30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5번	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 sz="4400">
                <a:solidFill>
                  <a:srgbClr val="FFFFFF"/>
                </a:solidFill>
              </a:rPr>
              <a:t>ALTER TABLE famous_people RENAME TO celebrities;</a:t>
            </a:r>
            <a:endParaRPr sz="4400">
              <a:solidFill>
                <a:srgbClr val="FFFFFF"/>
              </a:solidFill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46" name="Google Shape;146;p6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" y="2996118"/>
            <a:ext cx="5447490" cy="306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7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6번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</a:pPr>
            <a:r>
              <a:rPr lang="en-US" sz="4100">
                <a:solidFill>
                  <a:srgbClr val="FFFFFF"/>
                </a:solidFill>
              </a:rPr>
              <a:t>ALTER TABLE celebrities RENAME COLUMN name TO first_name;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</a:pPr>
            <a:r>
              <a:rPr lang="en-US" sz="4100">
                <a:solidFill>
                  <a:srgbClr val="FFFFFF"/>
                </a:solidFill>
              </a:rPr>
              <a:t>ALTER TABLE celebrities ALTER COLUMN first_name TYPE varchar(80);</a:t>
            </a:r>
            <a:endParaRPr sz="4100">
              <a:solidFill>
                <a:srgbClr val="FFFFFF"/>
              </a:solidFill>
            </a:endParaRPr>
          </a:p>
        </p:txBody>
      </p:sp>
      <p:cxnSp>
        <p:nvCxnSpPr>
          <p:cNvPr id="157" name="Google Shape;157;p7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58" name="Google Shape;158;p7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14" y="2947480"/>
            <a:ext cx="5447490" cy="306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7번</a:t>
            </a: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 sz="4400">
                <a:solidFill>
                  <a:srgbClr val="FFFFFF"/>
                </a:solidFill>
              </a:rPr>
              <a:t>ALTER TABLE celebrities ADD COLUMN last_name varchar(100) NOT NULL;</a:t>
            </a:r>
            <a:endParaRPr sz="4400">
              <a:solidFill>
                <a:srgbClr val="FFFFFF"/>
              </a:solidFill>
            </a:endParaRPr>
          </a:p>
        </p:txBody>
      </p:sp>
      <p:cxnSp>
        <p:nvCxnSpPr>
          <p:cNvPr id="169" name="Google Shape;169;p8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70" name="Google Shape;170;p8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38" y="2898842"/>
            <a:ext cx="5101618" cy="286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algun Gothic"/>
              <a:buNone/>
            </a:pPr>
            <a:r>
              <a:rPr lang="en-US" sz="8000">
                <a:solidFill>
                  <a:srgbClr val="FFFFFF"/>
                </a:solidFill>
              </a:rPr>
              <a:t>8번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700">
                <a:solidFill>
                  <a:srgbClr val="FFFFFF"/>
                </a:solidFill>
              </a:rPr>
              <a:t>ALTER TABLE  celebrities ALTER COLUMN date_of_birth TYPE TIMESTAMP without time zone USING date_of_birth::TIMESTAMP without time zone;</a:t>
            </a:r>
            <a:endParaRPr sz="3700">
              <a:solidFill>
                <a:srgbClr val="FFFFFF"/>
              </a:solidFill>
            </a:endParaRPr>
          </a:p>
        </p:txBody>
      </p:sp>
      <p:cxnSp>
        <p:nvCxnSpPr>
          <p:cNvPr id="181" name="Google Shape;181;p9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82" name="Google Shape;182;p9"/>
          <p:cNvSpPr/>
          <p:nvPr/>
        </p:nvSpPr>
        <p:spPr>
          <a:xfrm>
            <a:off x="11023128" y="1731109"/>
            <a:ext cx="139039" cy="136646"/>
          </a:xfrm>
          <a:custGeom>
            <a:avLst/>
            <a:gdLst/>
            <a:ahLst/>
            <a:cxnLst/>
            <a:rect l="l" t="t" r="r" b="b"/>
            <a:pathLst>
              <a:path w="139039" h="136646" extrusionOk="0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11381908" y="1956458"/>
            <a:ext cx="91138" cy="89570"/>
          </a:xfrm>
          <a:custGeom>
            <a:avLst/>
            <a:gdLst/>
            <a:ahLst/>
            <a:cxnLst/>
            <a:rect l="l" t="t" r="r" b="b"/>
            <a:pathLst>
              <a:path w="91138" h="89570" extrusionOk="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11007588" y="2177021"/>
            <a:ext cx="127714" cy="125516"/>
          </a:xfrm>
          <a:custGeom>
            <a:avLst/>
            <a:gdLst/>
            <a:ahLst/>
            <a:cxnLst/>
            <a:rect l="l" t="t" r="r" b="b"/>
            <a:pathLst>
              <a:path w="127714" h="125516" extrusionOk="0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237" y="2957209"/>
            <a:ext cx="5188085" cy="291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와이드스크린</PresentationFormat>
  <Paragraphs>64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Malgun Gothic</vt:lpstr>
      <vt:lpstr>Arial</vt:lpstr>
      <vt:lpstr>Office 테마</vt:lpstr>
      <vt:lpstr>LAB 1번_류제범</vt:lpstr>
      <vt:lpstr>1번 </vt:lpstr>
      <vt:lpstr>2번</vt:lpstr>
      <vt:lpstr>3번</vt:lpstr>
      <vt:lpstr>4번</vt:lpstr>
      <vt:lpstr>5번 </vt:lpstr>
      <vt:lpstr>6번</vt:lpstr>
      <vt:lpstr>7번</vt:lpstr>
      <vt:lpstr>8번</vt:lpstr>
      <vt:lpstr>9번</vt:lpstr>
      <vt:lpstr>10번 </vt:lpstr>
      <vt:lpstr>11번 </vt:lpstr>
      <vt:lpstr>12번</vt:lpstr>
      <vt:lpstr>13번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1번_류제범</dc:title>
  <dc:creator>류 제범</dc:creator>
  <cp:lastModifiedBy>류 제범</cp:lastModifiedBy>
  <cp:revision>1</cp:revision>
  <dcterms:created xsi:type="dcterms:W3CDTF">2021-12-30T14:11:14Z</dcterms:created>
  <dcterms:modified xsi:type="dcterms:W3CDTF">2022-07-12T05:28:15Z</dcterms:modified>
</cp:coreProperties>
</file>