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CAD71-407D-460C-AE28-9B69384A1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EB5EF-1CB6-4563-8689-1E7E3FDC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2F863-5CEA-42E4-AB92-C11F3DC3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4A08A-09C3-40F1-817E-FB572CD9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23638-F3E3-4945-B751-4205CA06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1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F18A-D303-4C5F-8DA0-D3D81F70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83D5B-3A82-4FA4-A118-BEB8B22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47794-4E89-402D-870A-0774A3EE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7D6A6-38B6-493B-AB35-64791B16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DB74E-4D1B-47AD-A4EC-FF82B29F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DF9804-5756-484D-AA85-2E28D1B91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38529-61F9-4860-873E-DEFFC30B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898DC-B0E3-4706-8B14-B537B772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1DFF4-747C-4A1E-8D20-E8E3A3DF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BF0EB-A5B0-448E-BC0E-A3712196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F4F6-5DC5-4B66-A9E1-B345DF8D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53F5E-B87C-4E6F-951E-5C6554C5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5C15C-ECB6-49B4-83F9-27066C53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A5982-2D93-4C4E-B9F2-A928DC9F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1EF43-2227-4683-AFBF-96BE0E61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21B3-171E-49BB-9814-AE159D70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F3671-7605-4EF8-9B7F-B5D4AD3E4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939B0-5902-40AD-B9E0-1905F589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5D3B1-F87A-439E-9D90-E89E53CD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A4395-46B3-4EB4-956A-AB85AFEC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6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FC6C3-3AFF-4B13-81B0-56BE1E09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49F69-C902-4668-90AB-DCB102FD0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2F46F-A3E6-417B-931B-80A37E9AD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09FB5-9920-4E09-A134-4498CFAF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4A74C-0F5C-4065-BE51-1EDFB743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99BEB-60D8-4891-8D06-F443A22D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9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3783-A9A8-425B-BAA1-FEDBC3A5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5E243-F599-4B78-AFE1-44A06421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4EABB-01D4-4720-83EE-0528E08A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A47249-F422-4CF2-8B8E-C992485A3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35F212-A01E-4190-95A0-DFF65BFE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4CC33-B795-4A00-BB93-BBFAA52C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5C02E-04DC-4449-9513-47728D5B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1D9919-056A-4B0E-B1C9-D77DD85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7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6B14F-1338-47AE-A029-4798ADC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370C22-9CC6-4D9F-920A-3838DC69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CAE21-EFF3-4D8A-9D8F-879A06D0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1F7DA-4C11-48C5-BF97-CB44FE5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2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48FC7F-C88F-47DE-A651-80E714C5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BB6D2-831B-4F01-8085-D2231814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8D7187-7592-4494-B3DE-7CFEE14F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74EF-F25A-4FDA-81F2-66CE0B76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6C20C-0A95-4DFB-8DCE-8743470B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95157-852D-429B-838F-7EE767679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945B1-CCFE-4125-9A1F-F03C0BC5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8530B-1295-4DA0-92C3-BA49FBBE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66051-B2E5-4971-A191-682AE41D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8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5C2B8-ED6B-4CFD-9034-07DFCCF1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BCC00B-668D-4546-AFA5-18F2885B4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43E1F-58DC-4529-8C9B-CDD25388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EC951-6F20-4DBB-87B7-167250A1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1F9DC-423F-4B6F-9C6B-92E15DEA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E395B-19F1-476D-BF0E-3AD79B06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1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C7AD1A-4665-4F41-BA66-C77B6396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127EB-3794-4A45-B8FA-F89D9FDF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A0412-1EA1-4B26-B3BE-4A341283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6840-F517-48BC-9159-91294AFE347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3CE68-7DA8-4E5F-A47E-291081101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2FA42-BE3B-4D2B-94EA-874CE270C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72CD8-7A6C-4BBC-9E7E-2FF358EDF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FD918-39B8-4EB6-8673-7E30133C5CCA}"/>
              </a:ext>
            </a:extLst>
          </p:cNvPr>
          <p:cNvSpPr txBox="1"/>
          <p:nvPr/>
        </p:nvSpPr>
        <p:spPr>
          <a:xfrm>
            <a:off x="371475" y="209875"/>
            <a:ext cx="4912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 #01: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DIKW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피라미드 구성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F6A69B-04FF-4E69-8BB7-8C2F301C501E}"/>
              </a:ext>
            </a:extLst>
          </p:cNvPr>
          <p:cNvGrpSpPr/>
          <p:nvPr/>
        </p:nvGrpSpPr>
        <p:grpSpPr>
          <a:xfrm>
            <a:off x="910374" y="1919334"/>
            <a:ext cx="3960390" cy="3746234"/>
            <a:chOff x="1109551" y="2299580"/>
            <a:chExt cx="3960390" cy="3746234"/>
          </a:xfrm>
        </p:grpSpPr>
        <p:sp>
          <p:nvSpPr>
            <p:cNvPr id="3" name="사다리꼴 2">
              <a:extLst>
                <a:ext uri="{FF2B5EF4-FFF2-40B4-BE49-F238E27FC236}">
                  <a16:creationId xmlns:a16="http://schemas.microsoft.com/office/drawing/2014/main" id="{834DCEB7-E303-4BE7-A663-97632AEFE9ED}"/>
                </a:ext>
              </a:extLst>
            </p:cNvPr>
            <p:cNvSpPr/>
            <p:nvPr/>
          </p:nvSpPr>
          <p:spPr>
            <a:xfrm>
              <a:off x="1109551" y="5212912"/>
              <a:ext cx="3960390" cy="832902"/>
            </a:xfrm>
            <a:prstGeom prst="trapezoid">
              <a:avLst>
                <a:gd name="adj" fmla="val 50959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38D7556F-F303-468B-9462-8121F38C648F}"/>
                </a:ext>
              </a:extLst>
            </p:cNvPr>
            <p:cNvSpPr/>
            <p:nvPr/>
          </p:nvSpPr>
          <p:spPr>
            <a:xfrm>
              <a:off x="1562223" y="4312232"/>
              <a:ext cx="3055044" cy="832902"/>
            </a:xfrm>
            <a:prstGeom prst="trapezoid">
              <a:avLst>
                <a:gd name="adj" fmla="val 57086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E0271FFF-805A-434F-86CA-3127A164B87A}"/>
                </a:ext>
              </a:extLst>
            </p:cNvPr>
            <p:cNvSpPr/>
            <p:nvPr/>
          </p:nvSpPr>
          <p:spPr>
            <a:xfrm>
              <a:off x="2038350" y="3429000"/>
              <a:ext cx="2102790" cy="832902"/>
            </a:xfrm>
            <a:prstGeom prst="trapezoid">
              <a:avLst>
                <a:gd name="adj" fmla="val 5441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순서도: 추출 5">
              <a:extLst>
                <a:ext uri="{FF2B5EF4-FFF2-40B4-BE49-F238E27FC236}">
                  <a16:creationId xmlns:a16="http://schemas.microsoft.com/office/drawing/2014/main" id="{F309A200-3E0C-4450-BCF7-59BCAF845A23}"/>
                </a:ext>
              </a:extLst>
            </p:cNvPr>
            <p:cNvSpPr/>
            <p:nvPr/>
          </p:nvSpPr>
          <p:spPr>
            <a:xfrm>
              <a:off x="2508250" y="2299580"/>
              <a:ext cx="1162990" cy="1084155"/>
            </a:xfrm>
            <a:prstGeom prst="flowChartExtra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DAB78F-A53B-4ADB-B677-FF78695D9465}"/>
                </a:ext>
              </a:extLst>
            </p:cNvPr>
            <p:cNvSpPr txBox="1"/>
            <p:nvPr/>
          </p:nvSpPr>
          <p:spPr>
            <a:xfrm>
              <a:off x="2840873" y="5430196"/>
              <a:ext cx="631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  <a:endPara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(Data)</a:t>
              </a:r>
              <a:endPara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C274D-E995-46CE-B2BD-F52F6501AC6E}"/>
                </a:ext>
              </a:extLst>
            </p:cNvPr>
            <p:cNvSpPr txBox="1"/>
            <p:nvPr/>
          </p:nvSpPr>
          <p:spPr>
            <a:xfrm>
              <a:off x="2590003" y="4550377"/>
              <a:ext cx="1133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</a:t>
              </a:r>
              <a:endPara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(Information)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659215-1056-4025-82B3-0A2561FA3449}"/>
                </a:ext>
              </a:extLst>
            </p:cNvPr>
            <p:cNvSpPr txBox="1"/>
            <p:nvPr/>
          </p:nvSpPr>
          <p:spPr>
            <a:xfrm>
              <a:off x="2606032" y="3624632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지식</a:t>
              </a:r>
              <a:endPara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(Knowledge)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EE416E-5157-4A05-AFA0-5CF676BF1E8B}"/>
                </a:ext>
              </a:extLst>
            </p:cNvPr>
            <p:cNvSpPr txBox="1"/>
            <p:nvPr/>
          </p:nvSpPr>
          <p:spPr>
            <a:xfrm>
              <a:off x="2687877" y="2735775"/>
              <a:ext cx="883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지혜</a:t>
              </a:r>
              <a:endPara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(Wisdom)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164EDE4-A771-4D29-BD2E-536C3FFE717C}"/>
              </a:ext>
            </a:extLst>
          </p:cNvPr>
          <p:cNvGrpSpPr/>
          <p:nvPr/>
        </p:nvGrpSpPr>
        <p:grpSpPr>
          <a:xfrm>
            <a:off x="7068996" y="2169523"/>
            <a:ext cx="3738704" cy="4048271"/>
            <a:chOff x="8119521" y="2003150"/>
            <a:chExt cx="4445618" cy="4048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ABCA182-40C6-4433-87B8-68CEDA46D693}"/>
                    </a:ext>
                  </a:extLst>
                </p:cNvPr>
                <p:cNvSpPr txBox="1"/>
                <p:nvPr/>
              </p:nvSpPr>
              <p:spPr>
                <a:xfrm>
                  <a:off x="8119523" y="4881870"/>
                  <a:ext cx="2851842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가뭄 주기와 시기별 강우량 분포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날짜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000" dirty="0" err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장소별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빗물의 높이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 err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장소별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일조량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𝐶𝑂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</m:oMath>
                  </a14:m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변화량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지역별 평균 강우량 산출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전국 평균 강우량 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 주기 산출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일자와 지역별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고을 단위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로 세부화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ABCA182-40C6-4433-87B8-68CEDA46D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523" y="4881870"/>
                  <a:ext cx="2851842" cy="1169551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90043C-6753-4360-9F94-C175EE773047}"/>
                </a:ext>
              </a:extLst>
            </p:cNvPr>
            <p:cNvSpPr txBox="1"/>
            <p:nvPr/>
          </p:nvSpPr>
          <p:spPr>
            <a:xfrm>
              <a:off x="8119522" y="3965556"/>
              <a:ext cx="32501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CCECD32-419D-4558-904A-4E2C84B79750}"/>
                    </a:ext>
                  </a:extLst>
                </p:cNvPr>
                <p:cNvSpPr txBox="1"/>
                <p:nvPr/>
              </p:nvSpPr>
              <p:spPr>
                <a:xfrm>
                  <a:off x="8119521" y="2707441"/>
                  <a:ext cx="372355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지구온난화로 인해 여름에 우기가 일찍 시작하면 늦게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늦게 시작하면 일찍 종료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𝐶𝑂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지속 상승으로 인해 여름철 장마기간 딜레이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124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년 주기의 가뭄 패턴 관측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CCECD32-419D-4558-904A-4E2C84B79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521" y="2707441"/>
                  <a:ext cx="3723552" cy="13234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F2FB248-90FC-44B4-BD10-8642860D84D6}"/>
                    </a:ext>
                  </a:extLst>
                </p:cNvPr>
                <p:cNvSpPr txBox="1"/>
                <p:nvPr/>
              </p:nvSpPr>
              <p:spPr>
                <a:xfrm>
                  <a:off x="8119521" y="2003150"/>
                  <a:ext cx="4445618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가뭄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폭우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홍수 발생 전 대비기간 확보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붕괴대비 안전공사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특별재난지역 선정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등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지구온난화 대책 수립 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𝐶𝑂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000" i="1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 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</a:rPr>
                        <m:t>규</m:t>
                      </m:r>
                    </m:oMath>
                  </a14:m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제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: </a:t>
                  </a:r>
                  <a:r>
                    <a:rPr lang="ko-KR" altLang="en-US" sz="1000" dirty="0" err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탄소세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부과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삼림 보호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endPara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F2FB248-90FC-44B4-BD10-8642860D8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521" y="2003150"/>
                  <a:ext cx="4445618" cy="8617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9CC7055-0348-476A-9D85-B4B98A8ADA38}"/>
                    </a:ext>
                  </a:extLst>
                </p:cNvPr>
                <p:cNvSpPr txBox="1"/>
                <p:nvPr/>
              </p:nvSpPr>
              <p:spPr>
                <a:xfrm>
                  <a:off x="8119521" y="3873397"/>
                  <a:ext cx="4347461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𝐶𝑂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지속 상승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과거 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6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월 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30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일부터 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7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월 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 사이 비가 가장 많이 내림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현재 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8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월 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8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월 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8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일에 비가 가장 많이 내림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6,7,8,9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월 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개월간 강수량 분석 결과 장구 형태 관측</a:t>
                  </a: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가뭄 패턴 관측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(1653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년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,1777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년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1901</a:t>
                  </a:r>
                  <a:r>
                    <a:rPr lang="ko-KR" altLang="en-US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년</a:t>
                  </a:r>
                  <a:r>
                    <a:rPr lang="en-US" altLang="ko-KR" sz="10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9CC7055-0348-476A-9D85-B4B98A8AD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521" y="3873397"/>
                  <a:ext cx="4347461" cy="11695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BFEC396-F19F-460F-9386-846AFD110E3F}"/>
              </a:ext>
            </a:extLst>
          </p:cNvPr>
          <p:cNvSpPr txBox="1"/>
          <p:nvPr/>
        </p:nvSpPr>
        <p:spPr>
          <a:xfrm>
            <a:off x="587375" y="981075"/>
            <a:ext cx="11196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인문학 에피소드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비가 온 양을 정확히 측정할 방법이 없을까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4FF23949-C8E8-404D-9671-608DFC477298}"/>
              </a:ext>
            </a:extLst>
          </p:cNvPr>
          <p:cNvSpPr/>
          <p:nvPr/>
        </p:nvSpPr>
        <p:spPr>
          <a:xfrm>
            <a:off x="4647894" y="2284435"/>
            <a:ext cx="1425388" cy="27699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C3BB77-363A-42F1-B335-11C2490162A1}"/>
              </a:ext>
            </a:extLst>
          </p:cNvPr>
          <p:cNvSpPr/>
          <p:nvPr/>
        </p:nvSpPr>
        <p:spPr>
          <a:xfrm>
            <a:off x="4872504" y="3201146"/>
            <a:ext cx="1276908" cy="2769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A92EDCE-B302-4C92-9199-01427344E92B}"/>
              </a:ext>
            </a:extLst>
          </p:cNvPr>
          <p:cNvSpPr/>
          <p:nvPr/>
        </p:nvSpPr>
        <p:spPr>
          <a:xfrm>
            <a:off x="5354734" y="4256356"/>
            <a:ext cx="820131" cy="277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0E12357F-3C28-49D1-B46E-4CD1A7CF9812}"/>
              </a:ext>
            </a:extLst>
          </p:cNvPr>
          <p:cNvSpPr/>
          <p:nvPr/>
        </p:nvSpPr>
        <p:spPr>
          <a:xfrm>
            <a:off x="5665118" y="5209321"/>
            <a:ext cx="484294" cy="25258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8888C3-6A95-43D8-9955-C8877D6588C5}"/>
              </a:ext>
            </a:extLst>
          </p:cNvPr>
          <p:cNvSpPr txBox="1"/>
          <p:nvPr/>
        </p:nvSpPr>
        <p:spPr>
          <a:xfrm>
            <a:off x="7239426" y="1518836"/>
            <a:ext cx="2961026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등 관련될 항목</a:t>
            </a:r>
          </a:p>
        </p:txBody>
      </p:sp>
    </p:spTree>
    <p:extLst>
      <p:ext uri="{BB962C8B-B14F-4D97-AF65-F5344CB8AC3E}">
        <p14:creationId xmlns:p14="http://schemas.microsoft.com/office/powerpoint/2010/main" val="340334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FD918-39B8-4EB6-8673-7E30133C5CCA}"/>
              </a:ext>
            </a:extLst>
          </p:cNvPr>
          <p:cNvSpPr txBox="1"/>
          <p:nvPr/>
        </p:nvSpPr>
        <p:spPr>
          <a:xfrm>
            <a:off x="371475" y="209875"/>
            <a:ext cx="4912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 #02: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DIKW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피라미드 구성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F6A69B-04FF-4E69-8BB7-8C2F301C501E}"/>
              </a:ext>
            </a:extLst>
          </p:cNvPr>
          <p:cNvGrpSpPr/>
          <p:nvPr/>
        </p:nvGrpSpPr>
        <p:grpSpPr>
          <a:xfrm>
            <a:off x="910374" y="1919334"/>
            <a:ext cx="3960390" cy="3746234"/>
            <a:chOff x="1109551" y="2299580"/>
            <a:chExt cx="3960390" cy="3746234"/>
          </a:xfrm>
        </p:grpSpPr>
        <p:sp>
          <p:nvSpPr>
            <p:cNvPr id="3" name="사다리꼴 2">
              <a:extLst>
                <a:ext uri="{FF2B5EF4-FFF2-40B4-BE49-F238E27FC236}">
                  <a16:creationId xmlns:a16="http://schemas.microsoft.com/office/drawing/2014/main" id="{834DCEB7-E303-4BE7-A663-97632AEFE9ED}"/>
                </a:ext>
              </a:extLst>
            </p:cNvPr>
            <p:cNvSpPr/>
            <p:nvPr/>
          </p:nvSpPr>
          <p:spPr>
            <a:xfrm>
              <a:off x="1109551" y="5212912"/>
              <a:ext cx="3960390" cy="832902"/>
            </a:xfrm>
            <a:prstGeom prst="trapezoid">
              <a:avLst>
                <a:gd name="adj" fmla="val 50959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38D7556F-F303-468B-9462-8121F38C648F}"/>
                </a:ext>
              </a:extLst>
            </p:cNvPr>
            <p:cNvSpPr/>
            <p:nvPr/>
          </p:nvSpPr>
          <p:spPr>
            <a:xfrm>
              <a:off x="1562223" y="4312232"/>
              <a:ext cx="3055044" cy="832902"/>
            </a:xfrm>
            <a:prstGeom prst="trapezoid">
              <a:avLst>
                <a:gd name="adj" fmla="val 57086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E0271FFF-805A-434F-86CA-3127A164B87A}"/>
                </a:ext>
              </a:extLst>
            </p:cNvPr>
            <p:cNvSpPr/>
            <p:nvPr/>
          </p:nvSpPr>
          <p:spPr>
            <a:xfrm>
              <a:off x="2038350" y="3429000"/>
              <a:ext cx="2102790" cy="832902"/>
            </a:xfrm>
            <a:prstGeom prst="trapezoid">
              <a:avLst>
                <a:gd name="adj" fmla="val 54412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순서도: 추출 5">
              <a:extLst>
                <a:ext uri="{FF2B5EF4-FFF2-40B4-BE49-F238E27FC236}">
                  <a16:creationId xmlns:a16="http://schemas.microsoft.com/office/drawing/2014/main" id="{F309A200-3E0C-4450-BCF7-59BCAF845A23}"/>
                </a:ext>
              </a:extLst>
            </p:cNvPr>
            <p:cNvSpPr/>
            <p:nvPr/>
          </p:nvSpPr>
          <p:spPr>
            <a:xfrm>
              <a:off x="2508250" y="2299580"/>
              <a:ext cx="1162990" cy="1084155"/>
            </a:xfrm>
            <a:prstGeom prst="flowChartExtra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DAB78F-A53B-4ADB-B677-FF78695D9465}"/>
                </a:ext>
              </a:extLst>
            </p:cNvPr>
            <p:cNvSpPr txBox="1"/>
            <p:nvPr/>
          </p:nvSpPr>
          <p:spPr>
            <a:xfrm>
              <a:off x="2840873" y="5430196"/>
              <a:ext cx="631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  <a:endPara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(Data)</a:t>
              </a:r>
              <a:endPara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C274D-E995-46CE-B2BD-F52F6501AC6E}"/>
                </a:ext>
              </a:extLst>
            </p:cNvPr>
            <p:cNvSpPr txBox="1"/>
            <p:nvPr/>
          </p:nvSpPr>
          <p:spPr>
            <a:xfrm>
              <a:off x="2590003" y="4550377"/>
              <a:ext cx="1133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</a:t>
              </a:r>
              <a:endPara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(Information)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659215-1056-4025-82B3-0A2561FA3449}"/>
                </a:ext>
              </a:extLst>
            </p:cNvPr>
            <p:cNvSpPr txBox="1"/>
            <p:nvPr/>
          </p:nvSpPr>
          <p:spPr>
            <a:xfrm>
              <a:off x="2606032" y="3624632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지식</a:t>
              </a:r>
              <a:endPara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(Knowledge)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EE416E-5157-4A05-AFA0-5CF676BF1E8B}"/>
                </a:ext>
              </a:extLst>
            </p:cNvPr>
            <p:cNvSpPr txBox="1"/>
            <p:nvPr/>
          </p:nvSpPr>
          <p:spPr>
            <a:xfrm>
              <a:off x="2687877" y="2735775"/>
              <a:ext cx="883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지혜</a:t>
              </a:r>
              <a:endPara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(Wisdom)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DB32471-4F08-4E52-ABD0-2362E6841B42}"/>
              </a:ext>
            </a:extLst>
          </p:cNvPr>
          <p:cNvSpPr txBox="1"/>
          <p:nvPr/>
        </p:nvSpPr>
        <p:spPr>
          <a:xfrm>
            <a:off x="7239426" y="1518836"/>
            <a:ext cx="2961026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등 관련될 항목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4FF23949-C8E8-404D-9671-608DFC477298}"/>
              </a:ext>
            </a:extLst>
          </p:cNvPr>
          <p:cNvSpPr/>
          <p:nvPr/>
        </p:nvSpPr>
        <p:spPr>
          <a:xfrm>
            <a:off x="4647894" y="2284435"/>
            <a:ext cx="1425388" cy="27699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C3BB77-363A-42F1-B335-11C2490162A1}"/>
              </a:ext>
            </a:extLst>
          </p:cNvPr>
          <p:cNvSpPr/>
          <p:nvPr/>
        </p:nvSpPr>
        <p:spPr>
          <a:xfrm>
            <a:off x="4872504" y="3201146"/>
            <a:ext cx="1276908" cy="2769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A92EDCE-B302-4C92-9199-01427344E92B}"/>
              </a:ext>
            </a:extLst>
          </p:cNvPr>
          <p:cNvSpPr/>
          <p:nvPr/>
        </p:nvSpPr>
        <p:spPr>
          <a:xfrm>
            <a:off x="5354734" y="4256356"/>
            <a:ext cx="820131" cy="277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0E12357F-3C28-49D1-B46E-4CD1A7CF9812}"/>
              </a:ext>
            </a:extLst>
          </p:cNvPr>
          <p:cNvSpPr/>
          <p:nvPr/>
        </p:nvSpPr>
        <p:spPr>
          <a:xfrm>
            <a:off x="5665118" y="5209321"/>
            <a:ext cx="484294" cy="25258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421707-0F0B-4518-9A16-94EDDE677091}"/>
              </a:ext>
            </a:extLst>
          </p:cNvPr>
          <p:cNvSpPr txBox="1"/>
          <p:nvPr/>
        </p:nvSpPr>
        <p:spPr>
          <a:xfrm>
            <a:off x="6670133" y="5135802"/>
            <a:ext cx="2939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 고객 카드 매출액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업종별 소비 내역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재난 지원금 이용 기간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소비가능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재난 지원금 소비 기간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소비가능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7C653-2C8A-477B-A332-6500A26847A7}"/>
              </a:ext>
            </a:extLst>
          </p:cNvPr>
          <p:cNvSpPr txBox="1"/>
          <p:nvPr/>
        </p:nvSpPr>
        <p:spPr>
          <a:xfrm>
            <a:off x="6675976" y="3970435"/>
            <a:ext cx="4940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2~4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저조했던 소비에 비해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소비 규모가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21.3%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 급상승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개월 동한 하락했던 소비 심리의 반등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업종 대비 유통업 소비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5%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소비는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개월 이내에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92.6%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차지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소비가 발생한 이후 약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 동안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이상의 소비가 집중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3C5474-36A3-4195-B8D1-1D18FF47B609}"/>
              </a:ext>
            </a:extLst>
          </p:cNvPr>
          <p:cNvSpPr txBox="1"/>
          <p:nvPr/>
        </p:nvSpPr>
        <p:spPr>
          <a:xfrm>
            <a:off x="6670134" y="3080799"/>
            <a:ext cx="5259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재난 지원금이 지급되고 나서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 이내로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이상을 소비하므로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순차적인 일상적인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소비를 유도하지 못하였고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비일상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소비 유도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재난 지원금은 저조한 소비 심리의 반등 유도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852962-30F5-4088-92BB-FCC9DBBB45D4}"/>
              </a:ext>
            </a:extLst>
          </p:cNvPr>
          <p:cNvSpPr txBox="1"/>
          <p:nvPr/>
        </p:nvSpPr>
        <p:spPr>
          <a:xfrm>
            <a:off x="6695587" y="2195347"/>
            <a:ext cx="6029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자영업자의 관점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재난지원금 지급으로 인하여 수요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급증에 따른 소비자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         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니즈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축산업 등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정부의 관점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비일상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소비를 방지하기 위한 월별 분할 지급 등의 대책 마련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1DA6-4F81-4AF3-88F8-F9437F3E071F}"/>
              </a:ext>
            </a:extLst>
          </p:cNvPr>
          <p:cNvSpPr txBox="1"/>
          <p:nvPr/>
        </p:nvSpPr>
        <p:spPr>
          <a:xfrm>
            <a:off x="9226585" y="5103757"/>
            <a:ext cx="2703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카드 매출 내역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업종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 단가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 시기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월별 소비 규모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월별 개인 카드 매출액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업종 대비 소비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CB2CEF-CDF2-4ED3-982F-8CBE7C08DF9A}"/>
              </a:ext>
            </a:extLst>
          </p:cNvPr>
          <p:cNvSpPr txBox="1"/>
          <p:nvPr/>
        </p:nvSpPr>
        <p:spPr>
          <a:xfrm>
            <a:off x="587375" y="981075"/>
            <a:ext cx="11196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생활을 바꾸다 에피소드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49.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국가 긴급재난지원금은 한방에 쓴다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71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262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216</dc:creator>
  <cp:lastModifiedBy>Admin</cp:lastModifiedBy>
  <cp:revision>14</cp:revision>
  <dcterms:created xsi:type="dcterms:W3CDTF">2021-12-28T00:30:49Z</dcterms:created>
  <dcterms:modified xsi:type="dcterms:W3CDTF">2021-12-28T11:18:42Z</dcterms:modified>
</cp:coreProperties>
</file>