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49" r:id="rId2"/>
    <p:sldId id="266" r:id="rId3"/>
    <p:sldId id="592" r:id="rId4"/>
    <p:sldId id="450" r:id="rId5"/>
    <p:sldId id="453" r:id="rId6"/>
    <p:sldId id="454" r:id="rId7"/>
    <p:sldId id="455" r:id="rId8"/>
    <p:sldId id="498" r:id="rId9"/>
    <p:sldId id="499" r:id="rId10"/>
    <p:sldId id="501" r:id="rId11"/>
    <p:sldId id="502" r:id="rId12"/>
    <p:sldId id="503" r:id="rId13"/>
    <p:sldId id="504" r:id="rId14"/>
    <p:sldId id="505" r:id="rId15"/>
    <p:sldId id="593" r:id="rId16"/>
    <p:sldId id="466" r:id="rId17"/>
    <p:sldId id="508" r:id="rId18"/>
    <p:sldId id="468" r:id="rId19"/>
    <p:sldId id="509" r:id="rId20"/>
    <p:sldId id="510" r:id="rId21"/>
    <p:sldId id="511" r:id="rId22"/>
    <p:sldId id="594" r:id="rId23"/>
    <p:sldId id="47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95" r:id="rId32"/>
    <p:sldId id="479" r:id="rId33"/>
    <p:sldId id="519" r:id="rId34"/>
    <p:sldId id="520" r:id="rId35"/>
    <p:sldId id="483" r:id="rId36"/>
    <p:sldId id="521" r:id="rId37"/>
    <p:sldId id="486" r:id="rId38"/>
    <p:sldId id="487" r:id="rId39"/>
    <p:sldId id="488" r:id="rId40"/>
    <p:sldId id="596" r:id="rId41"/>
    <p:sldId id="489" r:id="rId42"/>
    <p:sldId id="522" r:id="rId43"/>
    <p:sldId id="493" r:id="rId44"/>
    <p:sldId id="523" r:id="rId45"/>
    <p:sldId id="597" r:id="rId46"/>
    <p:sldId id="524" r:id="rId47"/>
    <p:sldId id="525" r:id="rId48"/>
    <p:sldId id="52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1882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09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배열과 포인터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만약 </a:t>
            </a: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0</a:t>
            </a:r>
            <a:r>
              <a:rPr lang="ko-KR" altLang="en-US" sz="1600" dirty="0"/>
              <a:t>일 때 자동차를 빼라는 명령을 받으면 오류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5</a:t>
            </a:r>
            <a:r>
              <a:rPr lang="ko-KR" altLang="en-US" sz="1600" dirty="0"/>
              <a:t>일 때 자동차를 넣으라고 하면 오류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이렇게 오류까지 처리하려면 자동차가 들어가는 </a:t>
            </a:r>
            <a:r>
              <a:rPr lang="en-US" altLang="ko-KR" sz="1600" dirty="0"/>
              <a:t>8~10</a:t>
            </a:r>
            <a:r>
              <a:rPr lang="ko-KR" altLang="en-US" sz="1600" dirty="0"/>
              <a:t>행을 다음과 같이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12~14</a:t>
            </a:r>
            <a:r>
              <a:rPr lang="ko-KR" altLang="en-US" sz="1600" dirty="0"/>
              <a:t>행</a:t>
            </a:r>
            <a:r>
              <a:rPr lang="en-US" altLang="ko-KR" sz="1600" dirty="0"/>
              <a:t>, 16~18</a:t>
            </a:r>
            <a:r>
              <a:rPr lang="ko-KR" altLang="en-US" sz="1600" dirty="0"/>
              <a:t>행도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895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자동차가 빠져나가는 </a:t>
            </a:r>
            <a:r>
              <a:rPr lang="en-US" altLang="ko-KR" sz="1600" dirty="0"/>
              <a:t>22~24</a:t>
            </a:r>
            <a:r>
              <a:rPr lang="ko-KR" altLang="en-US" sz="1600" dirty="0"/>
              <a:t>행은 다음과 같이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마찬가지로 </a:t>
            </a:r>
            <a:r>
              <a:rPr lang="en-US" altLang="ko-KR" sz="1600" dirty="0"/>
              <a:t>26~28</a:t>
            </a:r>
            <a:r>
              <a:rPr lang="ko-KR" altLang="en-US" sz="1600" dirty="0"/>
              <a:t>행</a:t>
            </a:r>
            <a:r>
              <a:rPr lang="en-US" altLang="ko-KR" sz="1600" dirty="0"/>
              <a:t>, 30~32</a:t>
            </a:r>
            <a:r>
              <a:rPr lang="ko-KR" altLang="en-US" sz="1600" dirty="0"/>
              <a:t>행도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4895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462230" cy="2028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12" y="3729546"/>
            <a:ext cx="6454598" cy="25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134497" cy="4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628800"/>
            <a:ext cx="6264696" cy="28468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065215"/>
            <a:ext cx="2448272" cy="26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메모리와 주소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3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정수형 변수의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메모리는 바이트</a:t>
            </a:r>
            <a:r>
              <a:rPr lang="en-US" altLang="ko-KR" sz="1600" dirty="0"/>
              <a:t>(Byte) </a:t>
            </a:r>
            <a:r>
              <a:rPr lang="ko-KR" altLang="en-US" sz="1600" dirty="0"/>
              <a:t>단위로 나뉘며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바이트에는 주소가 지정됨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정수형 변수의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바이트이므로 이 메모리에 정수형 변수 </a:t>
            </a:r>
            <a:r>
              <a:rPr lang="en-US" altLang="ko-KR" sz="1600" dirty="0"/>
              <a:t>a</a:t>
            </a:r>
            <a:r>
              <a:rPr lang="ko-KR" altLang="en-US" sz="1600" dirty="0"/>
              <a:t>를 선언하면 임의의 위치에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바이트가 자리잡음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변수가 위치하는 곳 </a:t>
            </a:r>
            <a:r>
              <a:rPr lang="en-US" altLang="ko-KR" sz="1600" dirty="0"/>
              <a:t>: </a:t>
            </a:r>
            <a:r>
              <a:rPr lang="ko-KR" altLang="en-US" sz="1600" dirty="0"/>
              <a:t>주소</a:t>
            </a:r>
            <a:r>
              <a:rPr lang="en-US" altLang="ko-KR" sz="1600" dirty="0"/>
              <a:t>(address)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변수의 주소를 알려면 변수 앞에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붙임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a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(&amp;a) = 1036</a:t>
            </a:r>
            <a:r>
              <a:rPr lang="ko-KR" altLang="en-US" sz="1400" dirty="0"/>
              <a:t>번지</a:t>
            </a:r>
            <a:r>
              <a:rPr lang="en-US" altLang="ko-KR" sz="1400" dirty="0"/>
              <a:t>, b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(&amp;b) = 1040</a:t>
            </a:r>
            <a:r>
              <a:rPr lang="ko-KR" altLang="en-US" sz="1400" dirty="0"/>
              <a:t>번지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904656" cy="21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정수형 변수의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12019"/>
            <a:ext cx="7038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주소 표현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[0]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[0]) = 1031</a:t>
            </a:r>
            <a:r>
              <a:rPr lang="ko-KR" altLang="en-US" sz="1400" dirty="0"/>
              <a:t>번지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[1]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[1]) = 1035</a:t>
            </a:r>
            <a:r>
              <a:rPr lang="ko-KR" altLang="en-US" sz="1400" dirty="0"/>
              <a:t>번지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[2]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(&amp;aa[2]) = 1039</a:t>
            </a:r>
            <a:r>
              <a:rPr lang="ko-KR" altLang="en-US" sz="1400" dirty="0"/>
              <a:t>번지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 이름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 = </a:t>
            </a:r>
            <a:r>
              <a:rPr lang="ko-KR" altLang="en-US" sz="1600" dirty="0"/>
              <a:t>전체 배열의 주소 </a:t>
            </a:r>
            <a:r>
              <a:rPr lang="en-US" altLang="ko-KR" sz="1600" dirty="0"/>
              <a:t>= 1031</a:t>
            </a:r>
            <a:r>
              <a:rPr lang="ko-KR" altLang="en-US" sz="1600" dirty="0"/>
              <a:t>번지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의 주소를 구할 때는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쓰지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‘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’</a:t>
            </a:r>
            <a:r>
              <a:rPr lang="ko-KR" altLang="en-US" sz="1600" dirty="0"/>
              <a:t>로 표현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28800"/>
            <a:ext cx="6048672" cy="22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4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690687"/>
            <a:ext cx="7038975" cy="3476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077171"/>
            <a:ext cx="2762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 err="1"/>
              <a:t>스택</a:t>
            </a:r>
            <a:endParaRPr lang="en-US" altLang="ko-KR" sz="2400" b="1" dirty="0"/>
          </a:p>
          <a:p>
            <a:r>
              <a:rPr lang="ko-KR" altLang="en-US" sz="2400" b="1" dirty="0"/>
              <a:t>메모리와 주소</a:t>
            </a:r>
            <a:endParaRPr lang="en-US" altLang="ko-KR" sz="2400" b="1" dirty="0"/>
          </a:p>
          <a:p>
            <a:r>
              <a:rPr lang="ko-KR" altLang="en-US" sz="2400" b="1" dirty="0"/>
              <a:t>포인터</a:t>
            </a:r>
            <a:endParaRPr lang="en-US" altLang="ko-KR" sz="2400" b="1" dirty="0"/>
          </a:p>
          <a:p>
            <a:r>
              <a:rPr lang="ko-KR" altLang="en-US" sz="2400" b="1" dirty="0"/>
              <a:t>배열과 포인터의 관계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aa+1</a:t>
            </a:r>
            <a:r>
              <a:rPr lang="ko-KR" altLang="en-US" sz="1600" dirty="0"/>
              <a:t>에서 </a:t>
            </a:r>
            <a:r>
              <a:rPr lang="en-US" altLang="ko-KR" sz="1600" dirty="0"/>
              <a:t>+1</a:t>
            </a:r>
            <a:r>
              <a:rPr lang="ko-KR" altLang="en-US" sz="1600" dirty="0"/>
              <a:t>은 단순히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더하라는 의미가 아니라 ‘배열 </a:t>
            </a:r>
            <a:r>
              <a:rPr lang="en-US" altLang="ko-KR" sz="1600" dirty="0"/>
              <a:t>aa</a:t>
            </a:r>
            <a:r>
              <a:rPr lang="ko-KR" altLang="en-US" sz="1600" dirty="0"/>
              <a:t>의 위치에 서 한 칸 </a:t>
            </a:r>
            <a:r>
              <a:rPr lang="ko-KR" altLang="en-US" sz="1600" dirty="0" err="1"/>
              <a:t>건너뛰라’는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‘한 </a:t>
            </a:r>
            <a:r>
              <a:rPr lang="ko-KR" altLang="en-US" sz="1600" dirty="0" err="1"/>
              <a:t>칸’은</a:t>
            </a:r>
            <a:r>
              <a:rPr lang="ko-KR" altLang="en-US" sz="1600" dirty="0"/>
              <a:t> 현재 </a:t>
            </a:r>
            <a:r>
              <a:rPr lang="en-US" altLang="ko-KR" sz="1600" dirty="0"/>
              <a:t>aa</a:t>
            </a:r>
            <a:r>
              <a:rPr lang="ko-KR" altLang="en-US" sz="1600" dirty="0"/>
              <a:t>가 정수형 배열이므로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바이트를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90467"/>
            <a:ext cx="4105275" cy="166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2" y="4737071"/>
            <a:ext cx="6924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700808"/>
            <a:ext cx="7038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포인터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69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포인터란</a:t>
            </a:r>
            <a:r>
              <a:rPr lang="ko-KR" altLang="en-US" sz="1600" b="0" dirty="0"/>
              <a:t> 주소를 담는 그릇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변수</a:t>
            </a:r>
            <a:r>
              <a:rPr lang="en-US" altLang="ko-KR" sz="1600" b="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포인터 선언 </a:t>
            </a:r>
            <a:r>
              <a:rPr lang="en-US" altLang="ko-KR" sz="1600" b="0" dirty="0"/>
              <a:t>: * </a:t>
            </a:r>
            <a:r>
              <a:rPr lang="ko-KR" altLang="en-US" sz="1600" b="0" dirty="0"/>
              <a:t>를 붙여줌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108954"/>
            <a:ext cx="2591325" cy="2010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853334"/>
            <a:ext cx="7115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/>
            <a:r>
              <a:rPr lang="ko-KR" altLang="en-US" dirty="0"/>
              <a:t>이 구문을 실행하면 다음과 같이 메모리에 변수가 자리 잡음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➊의 문자형 변수 </a:t>
            </a:r>
            <a:r>
              <a:rPr lang="en-US" altLang="ko-KR" dirty="0" err="1"/>
              <a:t>ch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바이트를 차지하므로 주소 </a:t>
            </a:r>
            <a:r>
              <a:rPr lang="en-US" altLang="ko-KR" dirty="0"/>
              <a:t>1031</a:t>
            </a:r>
            <a:r>
              <a:rPr lang="ko-KR" altLang="en-US" dirty="0"/>
              <a:t>번지에 </a:t>
            </a:r>
            <a:r>
              <a:rPr lang="en-US" altLang="ko-KR" dirty="0"/>
              <a:t>1</a:t>
            </a:r>
            <a:r>
              <a:rPr lang="ko-KR" altLang="en-US" dirty="0"/>
              <a:t>바이트가 자리 잡음</a:t>
            </a:r>
            <a:r>
              <a:rPr lang="en-US" altLang="ko-KR" dirty="0"/>
              <a:t>(&amp;</a:t>
            </a:r>
            <a:r>
              <a:rPr lang="en-US" altLang="ko-KR" dirty="0" err="1"/>
              <a:t>ch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을 뜻하는 </a:t>
            </a:r>
            <a:r>
              <a:rPr lang="ko-KR" altLang="en-US" dirty="0" err="1"/>
              <a:t>주솟값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➋의 포인터 변수</a:t>
            </a:r>
            <a:r>
              <a:rPr lang="en-US" altLang="ko-KR" dirty="0"/>
              <a:t>(char*) p</a:t>
            </a:r>
            <a:r>
              <a:rPr lang="ko-KR" altLang="en-US" dirty="0"/>
              <a:t>는 </a:t>
            </a:r>
            <a:r>
              <a:rPr lang="en-US" altLang="ko-KR" dirty="0"/>
              <a:t>1032~1035</a:t>
            </a:r>
            <a:r>
              <a:rPr lang="ko-KR" altLang="en-US" dirty="0"/>
              <a:t>번지에 </a:t>
            </a:r>
            <a:r>
              <a:rPr lang="en-US" altLang="ko-KR" dirty="0"/>
              <a:t>4</a:t>
            </a:r>
            <a:r>
              <a:rPr lang="ko-KR" altLang="en-US" dirty="0"/>
              <a:t>바이트가 자리 잡음</a:t>
            </a:r>
            <a:r>
              <a:rPr lang="en-US" altLang="ko-KR" dirty="0"/>
              <a:t>(</a:t>
            </a:r>
            <a:r>
              <a:rPr lang="ko-KR" altLang="en-US" dirty="0"/>
              <a:t>포인터 변수는 크기가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➌의 변수 </a:t>
            </a:r>
            <a:r>
              <a:rPr lang="en-US" altLang="ko-KR" dirty="0" err="1"/>
              <a:t>ch</a:t>
            </a:r>
            <a:r>
              <a:rPr lang="ko-KR" altLang="en-US" dirty="0"/>
              <a:t>에 ‘</a:t>
            </a:r>
            <a:r>
              <a:rPr lang="en-US" altLang="ko-KR" dirty="0"/>
              <a:t>A </a:t>
            </a:r>
            <a:r>
              <a:rPr lang="ko-KR" altLang="en-US" dirty="0" err="1"/>
              <a:t>값’을</a:t>
            </a:r>
            <a:r>
              <a:rPr lang="ko-KR" altLang="en-US" dirty="0"/>
              <a:t> 넣고 ➍의 포인터 변수 </a:t>
            </a:r>
            <a:r>
              <a:rPr lang="en-US" altLang="ko-KR" dirty="0"/>
              <a:t>p</a:t>
            </a:r>
            <a:r>
              <a:rPr lang="ko-KR" altLang="en-US" dirty="0"/>
              <a:t>에 변수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주솟값인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en-US" altLang="ko-KR" dirty="0" err="1"/>
              <a:t>ch</a:t>
            </a:r>
            <a:r>
              <a:rPr lang="ko-KR" altLang="en-US" dirty="0"/>
              <a:t>를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&amp;</a:t>
            </a:r>
            <a:r>
              <a:rPr lang="en-US" altLang="ko-KR" dirty="0" err="1"/>
              <a:t>ch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번지를 의미하므로 포인터 변 수 </a:t>
            </a:r>
            <a:r>
              <a:rPr lang="en-US" altLang="ko-KR" dirty="0"/>
              <a:t>p</a:t>
            </a:r>
            <a:r>
              <a:rPr lang="ko-KR" altLang="en-US" dirty="0"/>
              <a:t>에는 </a:t>
            </a:r>
            <a:r>
              <a:rPr lang="en-US" altLang="ko-KR" dirty="0"/>
              <a:t>1031</a:t>
            </a:r>
            <a:r>
              <a:rPr lang="ko-KR" altLang="en-US" dirty="0"/>
              <a:t>이 들어감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4829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8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340768"/>
            <a:ext cx="7038975" cy="449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753523"/>
            <a:ext cx="2905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행에서는 변수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주솟값을</a:t>
            </a:r>
            <a:r>
              <a:rPr lang="ko-KR" altLang="en-US" dirty="0"/>
              <a:t> 넣었으므로 </a:t>
            </a:r>
            <a:r>
              <a:rPr lang="en-US" altLang="ko-KR" dirty="0"/>
              <a:t>12</a:t>
            </a:r>
            <a:r>
              <a:rPr lang="ko-KR" altLang="en-US" dirty="0"/>
              <a:t>행과 동일한 </a:t>
            </a:r>
            <a:r>
              <a:rPr lang="en-US" altLang="ko-KR" dirty="0"/>
              <a:t>9042587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핵심은 </a:t>
            </a:r>
            <a:r>
              <a:rPr lang="en-US" altLang="ko-KR" dirty="0"/>
              <a:t>14</a:t>
            </a:r>
            <a:r>
              <a:rPr lang="ko-KR" altLang="en-US" dirty="0"/>
              <a:t>행인데 *</a:t>
            </a:r>
            <a:r>
              <a:rPr lang="en-US" altLang="ko-KR" dirty="0"/>
              <a:t>p</a:t>
            </a:r>
            <a:r>
              <a:rPr lang="ko-KR" altLang="en-US" dirty="0"/>
              <a:t>는 ‘</a:t>
            </a:r>
            <a:r>
              <a:rPr lang="en-US" altLang="ko-KR" dirty="0"/>
              <a:t>p</a:t>
            </a:r>
            <a:r>
              <a:rPr lang="ko-KR" altLang="en-US" dirty="0"/>
              <a:t>에 저장된 주소</a:t>
            </a:r>
            <a:r>
              <a:rPr lang="en-US" altLang="ko-KR" dirty="0"/>
              <a:t>(9042587)</a:t>
            </a:r>
            <a:r>
              <a:rPr lang="ko-KR" altLang="en-US" dirty="0"/>
              <a:t>가 가리키는 곳의 실제 </a:t>
            </a:r>
            <a:r>
              <a:rPr lang="ko-KR" altLang="en-US" dirty="0" err="1"/>
              <a:t>값’이라고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9042587</a:t>
            </a:r>
            <a:r>
              <a:rPr lang="ko-KR" altLang="en-US" dirty="0"/>
              <a:t>번지에 들어 있는 ‘</a:t>
            </a:r>
            <a:r>
              <a:rPr lang="en-US" altLang="ko-KR" dirty="0"/>
              <a:t>A’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➊ 포인터 변수를 선언하려면 </a:t>
            </a:r>
            <a:r>
              <a:rPr lang="ko-KR" altLang="en-US" dirty="0" err="1"/>
              <a:t>변수형에</a:t>
            </a:r>
            <a:r>
              <a:rPr lang="ko-KR" altLang="en-US" dirty="0"/>
              <a:t> * 기호를 붙여야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즉 </a:t>
            </a:r>
            <a:r>
              <a:rPr lang="en-US" altLang="ko-KR" dirty="0" err="1"/>
              <a:t>int</a:t>
            </a:r>
            <a:r>
              <a:rPr lang="en-US" altLang="ko-KR" dirty="0"/>
              <a:t>*, char*, float*</a:t>
            </a:r>
            <a:r>
              <a:rPr lang="ko-KR" altLang="en-US" dirty="0"/>
              <a:t>와 같이 쓰면 포인터 변수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는 정수형 포인터 변수</a:t>
            </a:r>
            <a:r>
              <a:rPr lang="en-US" altLang="ko-KR" dirty="0"/>
              <a:t>, char*</a:t>
            </a:r>
            <a:r>
              <a:rPr lang="ko-KR" altLang="en-US" dirty="0"/>
              <a:t>는 문자형 포인터 변수</a:t>
            </a:r>
            <a:r>
              <a:rPr lang="en-US" altLang="ko-KR" dirty="0"/>
              <a:t>, float* </a:t>
            </a:r>
            <a:r>
              <a:rPr lang="ko-KR" altLang="en-US" dirty="0"/>
              <a:t>는 </a:t>
            </a:r>
            <a:r>
              <a:rPr lang="ko-KR" altLang="en-US" dirty="0" err="1"/>
              <a:t>실수형</a:t>
            </a:r>
            <a:r>
              <a:rPr lang="ko-KR" altLang="en-US" dirty="0"/>
              <a:t> 포인터 변수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5067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4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/>
              <a:t>➋ </a:t>
            </a:r>
            <a:r>
              <a:rPr lang="en-US" altLang="ko-KR" dirty="0"/>
              <a:t>char* p;</a:t>
            </a:r>
            <a:r>
              <a:rPr lang="ko-KR" altLang="en-US" dirty="0"/>
              <a:t>로 선언하면 </a:t>
            </a:r>
            <a:r>
              <a:rPr lang="en-US" altLang="ko-KR" dirty="0"/>
              <a:t>p</a:t>
            </a:r>
            <a:r>
              <a:rPr lang="ko-KR" altLang="en-US" dirty="0"/>
              <a:t>에 문자형 변수의 </a:t>
            </a:r>
            <a:r>
              <a:rPr lang="ko-KR" altLang="en-US" dirty="0" err="1"/>
              <a:t>주솟값을</a:t>
            </a:r>
            <a:r>
              <a:rPr lang="ko-KR" altLang="en-US" dirty="0"/>
              <a:t> 넣어야 하고 </a:t>
            </a:r>
            <a:r>
              <a:rPr lang="en-US" altLang="ko-KR" dirty="0" err="1"/>
              <a:t>int</a:t>
            </a:r>
            <a:r>
              <a:rPr lang="en-US" altLang="ko-KR" dirty="0"/>
              <a:t>* p;</a:t>
            </a:r>
            <a:r>
              <a:rPr lang="ko-KR" altLang="en-US" dirty="0"/>
              <a:t>로 선언하면 </a:t>
            </a:r>
            <a:r>
              <a:rPr lang="en-US" altLang="ko-KR" dirty="0"/>
              <a:t>p</a:t>
            </a:r>
            <a:r>
              <a:rPr lang="ko-KR" altLang="en-US" dirty="0"/>
              <a:t>에 정수형 변수의 </a:t>
            </a:r>
            <a:r>
              <a:rPr lang="ko-KR" altLang="en-US" dirty="0" err="1"/>
              <a:t>주솟값을</a:t>
            </a:r>
            <a:r>
              <a:rPr lang="ko-KR" altLang="en-US" dirty="0"/>
              <a:t> 넣어야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43100"/>
            <a:ext cx="6305550" cy="29718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01290"/>
              </p:ext>
            </p:extLst>
          </p:nvPr>
        </p:nvGraphicFramePr>
        <p:xfrm>
          <a:off x="1271972" y="4967436"/>
          <a:ext cx="69004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00428">
                  <a:extLst>
                    <a:ext uri="{9D8B030D-6E8A-4147-A177-3AD203B41FA5}">
                      <a16:colId xmlns:a16="http://schemas.microsoft.com/office/drawing/2014/main" val="36600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포인터 변수의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포인터 변수는 </a:t>
                      </a:r>
                      <a:r>
                        <a:rPr lang="ko-KR" altLang="en-US" sz="1400" dirty="0" err="1"/>
                        <a:t>정수형이든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문자형이든</a:t>
                      </a:r>
                      <a:r>
                        <a:rPr lang="ko-KR" altLang="en-US" sz="1400" dirty="0"/>
                        <a:t> 무조건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바이트를 차지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0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9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558111" cy="4958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80" y="5388446"/>
            <a:ext cx="2324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4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5~7</a:t>
            </a:r>
            <a:r>
              <a:rPr lang="ko-KR" altLang="en-US" dirty="0"/>
              <a:t>행에서 문자형 변수 </a:t>
            </a:r>
            <a:r>
              <a:rPr lang="en-US" altLang="ko-KR" dirty="0" err="1"/>
              <a:t>ch</a:t>
            </a:r>
            <a:r>
              <a:rPr lang="en-US" altLang="ko-KR" dirty="0"/>
              <a:t>, </a:t>
            </a:r>
            <a:r>
              <a:rPr lang="ko-KR" altLang="en-US" dirty="0"/>
              <a:t>문자형 포인터 변수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를 선언하면 각각 </a:t>
            </a:r>
            <a:r>
              <a:rPr lang="en-US" altLang="ko-KR" dirty="0"/>
              <a:t>1031</a:t>
            </a:r>
            <a:r>
              <a:rPr lang="ko-KR" altLang="en-US" dirty="0"/>
              <a:t>번지</a:t>
            </a:r>
            <a:r>
              <a:rPr lang="en-US" altLang="ko-KR" dirty="0"/>
              <a:t>, 1032~ 1035</a:t>
            </a:r>
            <a:r>
              <a:rPr lang="ko-KR" altLang="en-US" dirty="0"/>
              <a:t>번지</a:t>
            </a:r>
            <a:r>
              <a:rPr lang="en-US" altLang="ko-KR" dirty="0"/>
              <a:t>, 1036~1039</a:t>
            </a:r>
            <a:r>
              <a:rPr lang="ko-KR" altLang="en-US" dirty="0"/>
              <a:t>번지의 자리를 차지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행에서는 </a:t>
            </a:r>
            <a:r>
              <a:rPr lang="en-US" altLang="ko-KR" dirty="0" err="1"/>
              <a:t>ch</a:t>
            </a:r>
            <a:r>
              <a:rPr lang="ko-KR" altLang="en-US" dirty="0"/>
              <a:t>에 ‘</a:t>
            </a:r>
            <a:r>
              <a:rPr lang="en-US" altLang="ko-KR" dirty="0"/>
              <a:t>A’</a:t>
            </a:r>
            <a:r>
              <a:rPr lang="ko-KR" altLang="en-US" dirty="0"/>
              <a:t>를 대입하고</a:t>
            </a:r>
            <a:r>
              <a:rPr lang="en-US" altLang="ko-KR" dirty="0"/>
              <a:t>(➊) 10</a:t>
            </a:r>
            <a:r>
              <a:rPr lang="ko-KR" altLang="en-US" dirty="0"/>
              <a:t>행에서 는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</a:t>
            </a:r>
            <a:r>
              <a:rPr lang="en-US" altLang="ko-KR" dirty="0"/>
              <a:t>(&amp;</a:t>
            </a:r>
            <a:r>
              <a:rPr lang="en-US" altLang="ko-KR" dirty="0" err="1"/>
              <a:t>ch</a:t>
            </a:r>
            <a:r>
              <a:rPr lang="en-US" altLang="ko-KR" dirty="0"/>
              <a:t>, 1031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r>
              <a:rPr lang="ko-KR" altLang="en-US" dirty="0"/>
              <a:t>을 포인터 변수 </a:t>
            </a:r>
            <a:r>
              <a:rPr lang="en-US" altLang="ko-KR" dirty="0"/>
              <a:t>p</a:t>
            </a:r>
            <a:r>
              <a:rPr lang="ko-KR" altLang="en-US" dirty="0"/>
              <a:t>에 대입</a:t>
            </a:r>
            <a:r>
              <a:rPr lang="en-US" altLang="ko-KR" dirty="0"/>
              <a:t>(➋)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en-US" altLang="ko-KR" dirty="0"/>
              <a:t>p</a:t>
            </a:r>
            <a:r>
              <a:rPr lang="ko-KR" altLang="en-US" dirty="0"/>
              <a:t>의 값을 </a:t>
            </a:r>
            <a:r>
              <a:rPr lang="en-US" altLang="ko-KR" dirty="0"/>
              <a:t>q</a:t>
            </a:r>
            <a:r>
              <a:rPr lang="ko-KR" altLang="en-US" dirty="0"/>
              <a:t>에 대입</a:t>
            </a:r>
            <a:r>
              <a:rPr lang="en-US" altLang="ko-KR" dirty="0"/>
              <a:t>(➌)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4562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스택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행은 ‘</a:t>
            </a:r>
            <a:r>
              <a:rPr lang="en-US" altLang="ko-KR" dirty="0"/>
              <a:t>q</a:t>
            </a:r>
            <a:r>
              <a:rPr lang="ko-KR" altLang="en-US" dirty="0"/>
              <a:t>가 가리키는 곳의 실제 값을 </a:t>
            </a:r>
            <a:r>
              <a:rPr lang="en-US" altLang="ko-KR" dirty="0"/>
              <a:t>Z</a:t>
            </a:r>
            <a:r>
              <a:rPr lang="ko-KR" altLang="en-US" dirty="0"/>
              <a:t>로 </a:t>
            </a:r>
            <a:r>
              <a:rPr lang="ko-KR" altLang="en-US" dirty="0" err="1"/>
              <a:t>변경하라’는</a:t>
            </a:r>
            <a:r>
              <a:rPr lang="ko-KR" altLang="en-US" dirty="0"/>
              <a:t> 의미이므로</a:t>
            </a:r>
            <a:r>
              <a:rPr lang="en-US" altLang="ko-KR" dirty="0"/>
              <a:t>(*q</a:t>
            </a:r>
            <a:r>
              <a:rPr lang="ko-KR" altLang="en-US" dirty="0"/>
              <a:t>는 </a:t>
            </a:r>
            <a:r>
              <a:rPr lang="en-US" altLang="ko-KR" dirty="0"/>
              <a:t>q</a:t>
            </a:r>
            <a:r>
              <a:rPr lang="ko-KR" altLang="en-US" dirty="0"/>
              <a:t>가 가리키는 곳의 실제 값</a:t>
            </a:r>
            <a:r>
              <a:rPr lang="en-US" altLang="ko-KR" dirty="0"/>
              <a:t>) [</a:t>
            </a:r>
            <a:r>
              <a:rPr lang="ko-KR" altLang="en-US" dirty="0"/>
              <a:t>그림 </a:t>
            </a:r>
            <a:r>
              <a:rPr lang="en-US" altLang="ko-KR" dirty="0"/>
              <a:t>9-13]</a:t>
            </a:r>
            <a:r>
              <a:rPr lang="ko-KR" altLang="en-US" dirty="0"/>
              <a:t>과 같이 변경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결국 </a:t>
            </a:r>
            <a:r>
              <a:rPr lang="en-US" altLang="ko-KR" dirty="0"/>
              <a:t>q</a:t>
            </a:r>
            <a:r>
              <a:rPr lang="ko-KR" altLang="en-US" dirty="0"/>
              <a:t>가 가리키는 곳은 </a:t>
            </a:r>
            <a:r>
              <a:rPr lang="en-US" altLang="ko-KR" dirty="0"/>
              <a:t>1031</a:t>
            </a:r>
            <a:r>
              <a:rPr lang="ko-KR" altLang="en-US" dirty="0"/>
              <a:t>번지의 실제 값이므로 ‘</a:t>
            </a:r>
            <a:r>
              <a:rPr lang="en-US" altLang="ko-KR" dirty="0"/>
              <a:t>A’ </a:t>
            </a:r>
            <a:r>
              <a:rPr lang="ko-KR" altLang="en-US" dirty="0"/>
              <a:t>가 ‘</a:t>
            </a:r>
            <a:r>
              <a:rPr lang="en-US" altLang="ko-KR" dirty="0"/>
              <a:t>Z’</a:t>
            </a:r>
            <a:r>
              <a:rPr lang="ko-KR" altLang="en-US" dirty="0"/>
              <a:t>로 변경된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16</a:t>
            </a:r>
            <a:r>
              <a:rPr lang="ko-KR" altLang="en-US" dirty="0"/>
              <a:t>행에서 </a:t>
            </a:r>
            <a:r>
              <a:rPr lang="en-US" altLang="ko-KR" dirty="0" err="1"/>
              <a:t>ch</a:t>
            </a:r>
            <a:r>
              <a:rPr lang="ko-KR" altLang="en-US" dirty="0"/>
              <a:t>를 출력하면 ‘</a:t>
            </a:r>
            <a:r>
              <a:rPr lang="en-US" altLang="ko-KR" dirty="0"/>
              <a:t>Z’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2306"/>
            <a:ext cx="5067300" cy="26289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7015"/>
              </p:ext>
            </p:extLst>
          </p:nvPr>
        </p:nvGraphicFramePr>
        <p:xfrm>
          <a:off x="1271972" y="5589240"/>
          <a:ext cx="726046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3802172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포인터 변수를 정의하는 * 기호의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5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포인터를 정의할 때 * 기호는 </a:t>
                      </a:r>
                      <a:r>
                        <a:rPr lang="ko-KR" altLang="en-US" sz="1400" dirty="0" err="1"/>
                        <a:t>데이터형에</a:t>
                      </a:r>
                      <a:r>
                        <a:rPr lang="ko-KR" altLang="en-US" sz="1400" dirty="0"/>
                        <a:t> 붙이든 변수에 붙이든 관계없음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0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1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배열과 포인터의 관계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015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</a:t>
            </a:r>
            <a:r>
              <a:rPr lang="en-US" altLang="ko-KR" sz="1600" dirty="0"/>
              <a:t>s[12]</a:t>
            </a:r>
            <a:r>
              <a:rPr lang="ko-KR" altLang="en-US" sz="1600" dirty="0"/>
              <a:t>라고 선언하면 </a:t>
            </a:r>
            <a:r>
              <a:rPr lang="en-US" altLang="ko-KR" sz="1600" dirty="0"/>
              <a:t>s</a:t>
            </a:r>
            <a:r>
              <a:rPr lang="ko-KR" altLang="en-US" sz="1600" dirty="0"/>
              <a:t>는 변수가 아닌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552728" cy="4246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30" y="4861119"/>
            <a:ext cx="1314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9-8]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행에서 여덟 자리 문자형 배열 </a:t>
            </a:r>
            <a:r>
              <a:rPr lang="en-US" altLang="ko-KR" sz="1600" dirty="0"/>
              <a:t>s</a:t>
            </a:r>
            <a:r>
              <a:rPr lang="ko-KR" altLang="en-US" sz="1600" dirty="0"/>
              <a:t>를 선언하고 “</a:t>
            </a:r>
            <a:r>
              <a:rPr lang="en-US" altLang="ko-KR" sz="1600" dirty="0"/>
              <a:t>Basic-C”</a:t>
            </a:r>
            <a:r>
              <a:rPr lang="ko-KR" altLang="en-US" sz="1600" dirty="0"/>
              <a:t>라는 문자열로 초기화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 문자형 포인터 변수 </a:t>
            </a:r>
            <a:r>
              <a:rPr lang="en-US" altLang="ko-KR" sz="1600" dirty="0"/>
              <a:t>p</a:t>
            </a:r>
            <a:r>
              <a:rPr lang="ko-KR" altLang="en-US" sz="1600" dirty="0"/>
              <a:t>를 선언하고 </a:t>
            </a:r>
            <a:r>
              <a:rPr lang="en-US" altLang="ko-KR" sz="1600" dirty="0"/>
              <a:t>8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p</a:t>
            </a:r>
            <a:r>
              <a:rPr lang="ko-KR" altLang="en-US" sz="1600" dirty="0"/>
              <a:t>에 배열 </a:t>
            </a:r>
            <a:r>
              <a:rPr lang="en-US" altLang="ko-KR" sz="1600" dirty="0"/>
              <a:t>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주솟값인</a:t>
            </a:r>
            <a:r>
              <a:rPr lang="ko-KR" altLang="en-US" sz="1600" dirty="0"/>
              <a:t> </a:t>
            </a:r>
            <a:r>
              <a:rPr lang="en-US" altLang="ko-KR" sz="1600" dirty="0"/>
              <a:t>s</a:t>
            </a:r>
            <a:r>
              <a:rPr lang="ko-KR" altLang="en-US" sz="1600" dirty="0"/>
              <a:t>를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9-8]</a:t>
            </a:r>
            <a:r>
              <a:rPr lang="ko-KR" altLang="en-US" sz="1600" dirty="0"/>
              <a:t>의 변수와 포인터의 관계를 그림으로 나타내면 다음과 같음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27526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포인터 변수 </a:t>
            </a:r>
            <a:r>
              <a:rPr lang="en-US" altLang="ko-KR" sz="1600" dirty="0"/>
              <a:t>p</a:t>
            </a:r>
            <a:r>
              <a:rPr lang="ko-KR" altLang="en-US" sz="1600" dirty="0"/>
              <a:t>에는 </a:t>
            </a:r>
            <a:r>
              <a:rPr lang="en-US" altLang="ko-KR" sz="1600" dirty="0"/>
              <a:t>1016</a:t>
            </a:r>
            <a:r>
              <a:rPr lang="ko-KR" altLang="en-US" sz="1600" dirty="0"/>
              <a:t>이 들어 있으므로 </a:t>
            </a:r>
            <a:r>
              <a:rPr lang="en-US" altLang="ko-KR" sz="1600" dirty="0"/>
              <a:t>11</a:t>
            </a:r>
            <a:r>
              <a:rPr lang="ko-KR" altLang="en-US" sz="1600" dirty="0"/>
              <a:t>행의 </a:t>
            </a:r>
            <a:r>
              <a:rPr lang="en-US" altLang="ko-KR" sz="1600" dirty="0"/>
              <a:t>p+3</a:t>
            </a:r>
            <a:r>
              <a:rPr lang="ko-KR" altLang="en-US" sz="1600" dirty="0"/>
              <a:t>은 거기서 세 칸을 건너뛴 </a:t>
            </a:r>
            <a:r>
              <a:rPr lang="en-US" altLang="ko-KR" sz="1600" dirty="0"/>
              <a:t>1019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1019</a:t>
            </a:r>
            <a:r>
              <a:rPr lang="ko-KR" altLang="en-US" sz="1600" dirty="0"/>
              <a:t>번지에는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들어 있으므로 </a:t>
            </a:r>
            <a:r>
              <a:rPr lang="en-US" altLang="ko-KR" sz="1600" dirty="0"/>
              <a:t>10</a:t>
            </a:r>
            <a:r>
              <a:rPr lang="ko-KR" altLang="en-US" sz="1600" dirty="0"/>
              <a:t>행과 마찬가지로 ‘</a:t>
            </a:r>
            <a:r>
              <a:rPr lang="en-US" altLang="ko-KR" sz="1600" dirty="0" err="1"/>
              <a:t>ic</a:t>
            </a:r>
            <a:r>
              <a:rPr lang="en-US" altLang="ko-KR" sz="1600" dirty="0"/>
              <a:t>-C’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13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s[3]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(“%c”)</a:t>
            </a:r>
            <a:r>
              <a:rPr lang="ko-KR" altLang="en-US" sz="1600" dirty="0"/>
              <a:t>로 출력하니 당연히 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14</a:t>
            </a:r>
            <a:r>
              <a:rPr lang="ko-KR" altLang="en-US" sz="1600" dirty="0"/>
              <a:t>행의 *</a:t>
            </a:r>
            <a:r>
              <a:rPr lang="en-US" altLang="ko-KR" sz="1600" dirty="0"/>
              <a:t>(p+3) </a:t>
            </a:r>
            <a:r>
              <a:rPr lang="ko-KR" altLang="en-US" sz="1600" dirty="0"/>
              <a:t>역시 </a:t>
            </a:r>
            <a:r>
              <a:rPr lang="en-US" altLang="ko-KR" sz="1600" dirty="0"/>
              <a:t>p</a:t>
            </a:r>
            <a:r>
              <a:rPr lang="ko-KR" altLang="en-US" sz="1600" dirty="0"/>
              <a:t>에서 세 칸을 건너뛴 주소의 실제 값을 의미하므로 </a:t>
            </a:r>
            <a:r>
              <a:rPr lang="en-US" altLang="ko-KR" sz="1600" dirty="0"/>
              <a:t>1019</a:t>
            </a:r>
            <a:r>
              <a:rPr lang="ko-KR" altLang="en-US" sz="1600" dirty="0"/>
              <a:t>번지의 실제 값인 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437112"/>
            <a:ext cx="5448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배열과 포인터의 응용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59546"/>
            <a:ext cx="616663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배열과 포인터의 응용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5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 배열 선언</a:t>
            </a:r>
            <a:r>
              <a:rPr lang="en-US" altLang="ko-KR" sz="1600" dirty="0"/>
              <a:t>, ‘Basic-C’</a:t>
            </a:r>
            <a:r>
              <a:rPr lang="ko-KR" altLang="en-US" sz="1600" dirty="0"/>
              <a:t>로 초기화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포인터 변수 </a:t>
            </a:r>
            <a:r>
              <a:rPr lang="en-US" altLang="ko-KR" sz="1600" dirty="0"/>
              <a:t>p </a:t>
            </a:r>
            <a:r>
              <a:rPr lang="ko-KR" altLang="en-US" sz="1600" dirty="0"/>
              <a:t>선언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배열 </a:t>
            </a:r>
            <a:r>
              <a:rPr lang="en-US" altLang="ko-KR" sz="1600" dirty="0"/>
              <a:t>s</a:t>
            </a:r>
            <a:r>
              <a:rPr lang="ko-KR" altLang="en-US" sz="1600" dirty="0"/>
              <a:t>의 이름을 </a:t>
            </a:r>
            <a:r>
              <a:rPr lang="en-US" altLang="ko-KR" sz="1600" dirty="0"/>
              <a:t>p</a:t>
            </a:r>
            <a:r>
              <a:rPr lang="ko-KR" altLang="en-US" sz="1600" dirty="0"/>
              <a:t>에 대입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11</a:t>
            </a:r>
            <a:r>
              <a:rPr lang="ko-KR" altLang="en-US" sz="1600" dirty="0"/>
              <a:t>행 </a:t>
            </a:r>
            <a:r>
              <a:rPr lang="en-US" altLang="ko-KR" sz="1600" dirty="0"/>
              <a:t>: i</a:t>
            </a:r>
            <a:r>
              <a:rPr lang="ko-KR" altLang="en-US" sz="1600" dirty="0"/>
              <a:t>의 초기값을 ‘배열크기</a:t>
            </a:r>
            <a:r>
              <a:rPr lang="en-US" altLang="ko-KR" sz="1600" dirty="0"/>
              <a:t>-2’</a:t>
            </a:r>
            <a:r>
              <a:rPr lang="ko-KR" altLang="en-US" sz="1600" dirty="0"/>
              <a:t>로 대입</a:t>
            </a:r>
            <a:br>
              <a:rPr lang="ko-KR" altLang="en-US" sz="1600" dirty="0"/>
            </a:br>
            <a:r>
              <a:rPr lang="ko-KR" altLang="en-US" sz="1600" dirty="0"/>
              <a:t>         </a:t>
            </a:r>
            <a:r>
              <a:rPr lang="en-US" altLang="ko-KR" sz="1600" dirty="0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보다 크거나 같은 동안 반복</a:t>
            </a:r>
            <a:r>
              <a:rPr lang="en-US" altLang="ko-KR" sz="1600" dirty="0"/>
              <a:t>(6~0</a:t>
            </a:r>
            <a:r>
              <a:rPr lang="ko-KR" altLang="en-US" sz="1600" dirty="0"/>
              <a:t>까지 </a:t>
            </a:r>
            <a:r>
              <a:rPr lang="en-US" altLang="ko-KR" sz="1600" dirty="0"/>
              <a:t>7</a:t>
            </a:r>
            <a:r>
              <a:rPr lang="ko-KR" altLang="en-US" sz="1600" dirty="0"/>
              <a:t>회 반복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</a:t>
            </a:r>
            <a:r>
              <a:rPr lang="ko-KR" altLang="en-US" sz="1600" dirty="0"/>
              <a:t>행 </a:t>
            </a:r>
            <a:r>
              <a:rPr lang="en-US" altLang="ko-KR" sz="1600" dirty="0"/>
              <a:t>: (</a:t>
            </a:r>
            <a:r>
              <a:rPr lang="en-US" altLang="ko-KR" sz="1600" dirty="0" err="1"/>
              <a:t>p+i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출력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*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p+i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        (p+6)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(p+5)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(p+4)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(p+3)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(p+2)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(p+1)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(p+0)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24759"/>
            <a:ext cx="5753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포인터 학습 노하우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  ➊ 포인터 변수가 무엇을 가리키는지 확인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  ➋ 포인터 변수를 선언할 때는 변수 앞에 *만 붙임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➌ 포인터 변수에는 꼭 </a:t>
            </a:r>
            <a:r>
              <a:rPr lang="ko-KR" altLang="en-US" sz="1600" b="0" dirty="0" err="1"/>
              <a:t>주솟값을</a:t>
            </a:r>
            <a:r>
              <a:rPr lang="ko-KR" altLang="en-US" sz="1600" b="0" dirty="0"/>
              <a:t> 넣어야 함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변수 이름 앞에 ‘</a:t>
            </a:r>
            <a:r>
              <a:rPr lang="en-US" altLang="ko-KR" sz="1600" b="0" dirty="0"/>
              <a:t>&amp;’ </a:t>
            </a:r>
            <a:r>
              <a:rPr lang="ko-KR" altLang="en-US" sz="1600" b="0" dirty="0"/>
              <a:t>를 붙임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배열의 이름은 그 자체가 주소이므로 ‘</a:t>
            </a:r>
            <a:r>
              <a:rPr lang="en-US" altLang="ko-KR" sz="1600" b="0" dirty="0"/>
              <a:t>&amp;’</a:t>
            </a:r>
            <a:r>
              <a:rPr lang="ko-KR" altLang="en-US" sz="1600" b="0" dirty="0"/>
              <a:t>를 붙이지 않음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494518"/>
            <a:ext cx="1512168" cy="91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02" y="4940895"/>
            <a:ext cx="2943398" cy="176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5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➍ 포인터가 가리키는 곳의 </a:t>
            </a:r>
            <a:r>
              <a:rPr lang="ko-KR" altLang="en-US" sz="1600" dirty="0" err="1"/>
              <a:t>실제값을</a:t>
            </a:r>
            <a:r>
              <a:rPr lang="ko-KR" altLang="en-US" sz="1600" dirty="0"/>
              <a:t> 구하려면 *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붙임</a:t>
            </a: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dirty="0"/>
              <a:t>      - </a:t>
            </a:r>
            <a:r>
              <a:rPr lang="ko-KR" altLang="en-US" sz="1600" b="0" dirty="0"/>
              <a:t>포인터 변수 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가 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가 들어있는 주소인 </a:t>
            </a:r>
            <a:r>
              <a:rPr lang="en-US" altLang="ko-KR" sz="1600" b="0" dirty="0"/>
              <a:t>1016</a:t>
            </a:r>
            <a:r>
              <a:rPr lang="ko-KR" altLang="en-US" sz="1600" b="0" dirty="0"/>
              <a:t>번지를 가리킨다고 가정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9" y="2060848"/>
            <a:ext cx="7189241" cy="18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40" y="4001886"/>
            <a:ext cx="3181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- </a:t>
            </a:r>
            <a:r>
              <a:rPr lang="ko-KR" altLang="en-US" sz="1600" b="0" dirty="0"/>
              <a:t>*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에는 임의의 값을 대입할 수 있지만</a:t>
            </a:r>
            <a:r>
              <a:rPr lang="en-US" altLang="ko-KR" sz="1600" b="0" dirty="0"/>
              <a:t>, p</a:t>
            </a:r>
            <a:r>
              <a:rPr lang="ko-KR" altLang="en-US" sz="1600" b="0" dirty="0"/>
              <a:t>에는 오직 주소만 들어간다는 점에 주의</a:t>
            </a:r>
            <a:endParaRPr lang="en-US" altLang="ko-KR" sz="16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9507"/>
            <a:ext cx="7128792" cy="270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한쪽 끝이 막혀있는 구조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가장 먼저 들어간 것이 가장 나중에 나옴 </a:t>
            </a:r>
            <a:r>
              <a:rPr lang="en-US" altLang="ko-KR" sz="1600" dirty="0"/>
              <a:t>: LIFO(Last In First Out)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용어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top(</a:t>
            </a:r>
            <a:r>
              <a:rPr lang="ko-KR" altLang="en-US" sz="1600" dirty="0"/>
              <a:t>탑</a:t>
            </a:r>
            <a:r>
              <a:rPr lang="en-US" altLang="ko-KR" sz="1600" dirty="0"/>
              <a:t>) : </a:t>
            </a:r>
            <a:r>
              <a:rPr lang="ko-KR" altLang="en-US" sz="1600" dirty="0"/>
              <a:t>가장 마지막에 들어간 데이터의 위치를 가리킴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push(</a:t>
            </a:r>
            <a:r>
              <a:rPr lang="ko-KR" altLang="en-US" sz="1600" dirty="0" err="1"/>
              <a:t>푸쉬</a:t>
            </a:r>
            <a:r>
              <a:rPr lang="en-US" altLang="ko-KR" sz="1600" dirty="0"/>
              <a:t>) : </a:t>
            </a:r>
            <a:r>
              <a:rPr lang="ko-KR" altLang="en-US" sz="1600" dirty="0"/>
              <a:t>데이터를 넣는 것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pop(</a:t>
            </a:r>
            <a:r>
              <a:rPr lang="ko-KR" altLang="en-US" sz="1600" dirty="0"/>
              <a:t>팝</a:t>
            </a:r>
            <a:r>
              <a:rPr lang="en-US" altLang="ko-KR" sz="1600" dirty="0"/>
              <a:t>) : </a:t>
            </a:r>
            <a:r>
              <a:rPr lang="ko-KR" altLang="en-US" sz="1600" dirty="0"/>
              <a:t>데이터를 빼는 것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105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44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24]</a:t>
            </a:r>
            <a:r>
              <a:rPr lang="ko-KR" altLang="en-US" dirty="0"/>
              <a:t> 포인터를 이용해 문자열을 거꾸로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0" y="2352675"/>
            <a:ext cx="7058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24]</a:t>
            </a:r>
            <a:r>
              <a:rPr lang="ko-KR" altLang="en-US" dirty="0"/>
              <a:t> 포인터를 이용해 문자열을 거꾸로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480720" cy="57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25]</a:t>
            </a:r>
            <a:r>
              <a:rPr lang="ko-KR" altLang="en-US" dirty="0"/>
              <a:t> 포인터를 이용한 두 값의 교환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452562"/>
            <a:ext cx="7048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7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25]</a:t>
            </a:r>
            <a:r>
              <a:rPr lang="ko-KR" altLang="en-US" dirty="0"/>
              <a:t> 포인터를 이용한 두 값의 교환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896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42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471E8-26A1-4E98-B17E-B91688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52736"/>
            <a:ext cx="7077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8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2" y="1238994"/>
            <a:ext cx="6943725" cy="3486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42" y="4725144"/>
            <a:ext cx="6943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73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915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9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5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배열로 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만들기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5</a:t>
            </a:r>
            <a:r>
              <a:rPr lang="ko-KR" altLang="en-US" sz="1600" dirty="0"/>
              <a:t>대가 들어가지만</a:t>
            </a:r>
            <a:r>
              <a:rPr lang="en-US" altLang="ko-KR" sz="1600" dirty="0"/>
              <a:t> </a:t>
            </a:r>
            <a:r>
              <a:rPr lang="ko-KR" altLang="en-US" sz="1600" dirty="0"/>
              <a:t>한쪽이 막힌 터널 만들기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초기화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9-2]</a:t>
            </a:r>
            <a:r>
              <a:rPr lang="ko-KR" altLang="en-US" sz="1600" dirty="0"/>
              <a:t>와 같이 다섯 자리 배열이 잡히면 이 배열을 막힌 터널</a:t>
            </a:r>
            <a:r>
              <a:rPr lang="en-US" altLang="ko-KR" sz="1600" dirty="0"/>
              <a:t>(</a:t>
            </a:r>
            <a:r>
              <a:rPr lang="ko-KR" altLang="en-US" sz="1600" dirty="0"/>
              <a:t>스택</a:t>
            </a:r>
            <a:r>
              <a:rPr lang="en-US" altLang="ko-KR" sz="1600" dirty="0"/>
              <a:t>)</a:t>
            </a:r>
            <a:r>
              <a:rPr lang="ko-KR" altLang="en-US" sz="1600" dirty="0"/>
              <a:t>이라고 가정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자동차가 없으므로 </a:t>
            </a: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0</a:t>
            </a:r>
            <a:r>
              <a:rPr lang="ko-KR" altLang="en-US" sz="1600" dirty="0"/>
              <a:t>을 가리키고 있음</a:t>
            </a:r>
          </a:p>
          <a:p>
            <a:pPr lvl="1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33650"/>
            <a:ext cx="1800200" cy="7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4509120"/>
            <a:ext cx="6810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‘자동차 </a:t>
            </a:r>
            <a:r>
              <a:rPr lang="en-US" altLang="ko-KR" sz="1600" dirty="0"/>
              <a:t>A’</a:t>
            </a:r>
            <a:r>
              <a:rPr lang="ko-KR" altLang="en-US" sz="1600" dirty="0"/>
              <a:t>를 넣기</a:t>
            </a:r>
            <a:r>
              <a:rPr lang="en-US" altLang="ko-KR" sz="1600" dirty="0"/>
              <a:t>(push)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A</a:t>
            </a:r>
            <a:r>
              <a:rPr lang="ko-KR" altLang="en-US" sz="1600" dirty="0"/>
              <a:t>를 넣으면 </a:t>
            </a:r>
            <a:r>
              <a:rPr lang="en-US" altLang="ko-KR" sz="1600" dirty="0"/>
              <a:t>top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로 바뀌고 위치는 </a:t>
            </a:r>
            <a:r>
              <a:rPr lang="en-US" altLang="ko-KR" sz="1600" dirty="0"/>
              <a:t>stack[0]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stack[1]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‘자동차 </a:t>
            </a:r>
            <a:r>
              <a:rPr lang="en-US" altLang="ko-KR" sz="1600" dirty="0"/>
              <a:t>B’</a:t>
            </a:r>
            <a:r>
              <a:rPr lang="ko-KR" altLang="en-US" sz="1600" dirty="0"/>
              <a:t>와 ‘자동차 </a:t>
            </a:r>
            <a:r>
              <a:rPr lang="en-US" altLang="ko-KR" sz="1600" dirty="0"/>
              <a:t>C’</a:t>
            </a:r>
            <a:r>
              <a:rPr lang="ko-KR" altLang="en-US" sz="1600" dirty="0"/>
              <a:t>를 터널에 넣기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</a:t>
            </a:r>
            <a:r>
              <a:rPr lang="ko-KR" altLang="en-US" sz="1600" dirty="0"/>
              <a:t>은 </a:t>
            </a:r>
            <a:r>
              <a:rPr lang="en-US" altLang="ko-KR" sz="1600" dirty="0"/>
              <a:t>3</a:t>
            </a:r>
            <a:r>
              <a:rPr lang="ko-KR" altLang="en-US" sz="1600" dirty="0"/>
              <a:t>이 되어 </a:t>
            </a:r>
            <a:r>
              <a:rPr lang="en-US" altLang="ko-KR" sz="1600" dirty="0"/>
              <a:t>stack[3]</a:t>
            </a:r>
            <a:r>
              <a:rPr lang="ko-KR" altLang="en-US" sz="1600" dirty="0"/>
              <a:t>의 위치로 이동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6" y="2039329"/>
            <a:ext cx="6332562" cy="1548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4725144"/>
            <a:ext cx="6453377" cy="1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1</a:t>
            </a:r>
            <a:r>
              <a:rPr lang="ko-KR" altLang="en-US" sz="1600" dirty="0"/>
              <a:t>대 빼기</a:t>
            </a:r>
            <a:r>
              <a:rPr lang="en-US" altLang="ko-KR" sz="1600" dirty="0"/>
              <a:t>(pop)</a:t>
            </a:r>
            <a:endParaRPr lang="ko-KR" altLang="en-US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1</a:t>
            </a:r>
            <a:r>
              <a:rPr lang="ko-KR" altLang="en-US" sz="1600" dirty="0"/>
              <a:t>대를 뺄 때는 </a:t>
            </a:r>
            <a:r>
              <a:rPr lang="en-US" altLang="ko-KR" sz="1600" dirty="0"/>
              <a:t>top</a:t>
            </a:r>
            <a:r>
              <a:rPr lang="ko-KR" altLang="en-US" sz="1600" dirty="0"/>
              <a:t>을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감소시킨 후 그 자리의 자동차를 빼내면 됨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22535"/>
            <a:ext cx="6343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22977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33897"/>
            <a:ext cx="6416045" cy="3711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725144"/>
            <a:ext cx="1899318" cy="18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1392</Words>
  <Application>Microsoft Office PowerPoint</Application>
  <PresentationFormat>화면 슬라이드 쇼(4:3)</PresentationFormat>
  <Paragraphs>332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09 배열과 포인터</vt:lpstr>
      <vt:lpstr>PowerPoint 프레젠테이션</vt:lpstr>
      <vt:lpstr>PowerPoint 프레젠테이션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PowerPoint 프레젠테이션</vt:lpstr>
      <vt:lpstr>2. 메모리와 주소 </vt:lpstr>
      <vt:lpstr>2. 메모리와 주소 </vt:lpstr>
      <vt:lpstr>2. 메모리와 주소 </vt:lpstr>
      <vt:lpstr>2. 메모리와 주소 </vt:lpstr>
      <vt:lpstr>2. 메모리와 주소 </vt:lpstr>
      <vt:lpstr>2. 메모리와 주소 </vt:lpstr>
      <vt:lpstr>PowerPoint 프레젠테이션</vt:lpstr>
      <vt:lpstr>3. 포인터 </vt:lpstr>
      <vt:lpstr>3. 포인터 </vt:lpstr>
      <vt:lpstr>3. 포인터 </vt:lpstr>
      <vt:lpstr>3. 포인터 </vt:lpstr>
      <vt:lpstr>3. 포인터 </vt:lpstr>
      <vt:lpstr>3. 포인터 </vt:lpstr>
      <vt:lpstr>3. 포인터 </vt:lpstr>
      <vt:lpstr>3. 포인터 </vt:lpstr>
      <vt:lpstr>PowerPoint 프레젠테이션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PowerPoint 프레젠테이션</vt:lpstr>
      <vt:lpstr>[예제모음 24] 포인터를 이용해 문자열을 거꾸로 출력</vt:lpstr>
      <vt:lpstr>[예제모음 24] 포인터를 이용해 문자열을 거꾸로 출력</vt:lpstr>
      <vt:lpstr>[예제모음 25] 포인터를 이용한 두 값의 교환</vt:lpstr>
      <vt:lpstr>[예제모음 25] 포인터를 이용한 두 값의 교환</vt:lpstr>
      <vt:lpstr>[예제모음 26] 포인터를 이용한 배열의 정렬</vt:lpstr>
      <vt:lpstr>[예제모음 26] 포인터를 이용한 배열의 정렬</vt:lpstr>
      <vt:lpstr>[예제모음 26] 포인터를 이용한 배열의 정렬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835</cp:revision>
  <dcterms:created xsi:type="dcterms:W3CDTF">2012-07-11T10:23:22Z</dcterms:created>
  <dcterms:modified xsi:type="dcterms:W3CDTF">2022-03-09T12:24:10Z</dcterms:modified>
</cp:coreProperties>
</file>