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449" r:id="rId2"/>
    <p:sldId id="266" r:id="rId3"/>
    <p:sldId id="592" r:id="rId4"/>
    <p:sldId id="450" r:id="rId5"/>
    <p:sldId id="453" r:id="rId6"/>
    <p:sldId id="487" r:id="rId7"/>
    <p:sldId id="454" r:id="rId8"/>
    <p:sldId id="488" r:id="rId9"/>
    <p:sldId id="456" r:id="rId10"/>
    <p:sldId id="489" r:id="rId11"/>
    <p:sldId id="490" r:id="rId12"/>
    <p:sldId id="491" r:id="rId13"/>
    <p:sldId id="593" r:id="rId14"/>
    <p:sldId id="458" r:id="rId15"/>
    <p:sldId id="492" r:id="rId16"/>
    <p:sldId id="493" r:id="rId17"/>
    <p:sldId id="494" r:id="rId18"/>
    <p:sldId id="594" r:id="rId19"/>
    <p:sldId id="465" r:id="rId20"/>
    <p:sldId id="495" r:id="rId21"/>
    <p:sldId id="496" r:id="rId22"/>
    <p:sldId id="497" r:id="rId23"/>
    <p:sldId id="507" r:id="rId24"/>
    <p:sldId id="498" r:id="rId25"/>
    <p:sldId id="470" r:id="rId26"/>
    <p:sldId id="499" r:id="rId27"/>
    <p:sldId id="500" r:id="rId28"/>
    <p:sldId id="473" r:id="rId29"/>
    <p:sldId id="501" r:id="rId30"/>
    <p:sldId id="474" r:id="rId31"/>
    <p:sldId id="502" r:id="rId32"/>
    <p:sldId id="595" r:id="rId33"/>
    <p:sldId id="476" r:id="rId34"/>
    <p:sldId id="596" r:id="rId35"/>
    <p:sldId id="481" r:id="rId36"/>
    <p:sldId id="597" r:id="rId37"/>
    <p:sldId id="484" r:id="rId38"/>
    <p:sldId id="598" r:id="rId39"/>
    <p:sldId id="506" r:id="rId4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F8B"/>
    <a:srgbClr val="FDDDD3"/>
    <a:srgbClr val="FBF5C5"/>
    <a:srgbClr val="669900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99281" autoAdjust="0"/>
  </p:normalViewPr>
  <p:slideViewPr>
    <p:cSldViewPr>
      <p:cViewPr varScale="1">
        <p:scale>
          <a:sx n="112" d="100"/>
          <a:sy n="112" d="100"/>
        </p:scale>
        <p:origin x="1680" y="102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>
      <p:cViewPr>
        <p:scale>
          <a:sx n="75" d="100"/>
          <a:sy n="75" d="100"/>
        </p:scale>
        <p:origin x="3600" y="1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2022-03-09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dirty="0"/>
              <a:t>감사합니다</a:t>
            </a:r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24657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400" dirty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400" dirty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400" dirty="0">
                <a:latin typeface="HY견고딕" pitchFamily="18" charset="-127"/>
                <a:ea typeface="HY견고딕" pitchFamily="18" charset="-127"/>
              </a:rPr>
              <a:t>for Beginner(4</a:t>
            </a:r>
            <a:r>
              <a:rPr kumimoji="0" lang="ko-KR" altLang="en-US" sz="1400" dirty="0">
                <a:latin typeface="HY견고딕" pitchFamily="18" charset="-127"/>
                <a:ea typeface="HY견고딕" pitchFamily="18" charset="-127"/>
              </a:rPr>
              <a:t>판</a:t>
            </a:r>
            <a:r>
              <a:rPr kumimoji="0" lang="en-US" altLang="ko-KR" sz="1400" dirty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95098" y="0"/>
            <a:ext cx="4848902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1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05422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11328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017793" y="6524849"/>
            <a:ext cx="1104081" cy="326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4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157227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_예제스타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39552" y="980728"/>
            <a:ext cx="8424936" cy="5760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3568" y="980728"/>
            <a:ext cx="8280920" cy="5544616"/>
          </a:xfrm>
          <a:noFill/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None/>
              <a:defRPr sz="1400" b="0">
                <a:latin typeface="Garamond" panose="02020404030301010803" pitchFamily="18" charset="0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텍스트를 편집해주세요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86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002060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836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2022-03-09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810" y="3687167"/>
            <a:ext cx="6143382" cy="19020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i="1" dirty="0"/>
              <a:t>Chapter 07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/>
              <a:t>while</a:t>
            </a:r>
            <a:r>
              <a:rPr lang="ko-KR" altLang="en-US" b="1" dirty="0"/>
              <a:t>문과 흐름제어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1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while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무한루프를 위한 </a:t>
            </a:r>
            <a:r>
              <a:rPr lang="en-US" altLang="ko-KR" sz="2000" dirty="0"/>
              <a:t>while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1"/>
            <a:r>
              <a:rPr lang="en-US" altLang="ko-KR" sz="1600" dirty="0"/>
              <a:t>[</a:t>
            </a:r>
            <a:r>
              <a:rPr lang="ko-KR" altLang="en-US" sz="1600" dirty="0"/>
              <a:t>응용 </a:t>
            </a:r>
            <a:r>
              <a:rPr lang="en-US" altLang="ko-KR" sz="1600" dirty="0"/>
              <a:t>6-18]</a:t>
            </a:r>
            <a:r>
              <a:rPr lang="ko-KR" altLang="en-US" sz="1600" dirty="0"/>
              <a:t>의 </a:t>
            </a:r>
            <a:r>
              <a:rPr lang="en-US" altLang="ko-KR" sz="1600" dirty="0"/>
              <a:t>for</a:t>
            </a:r>
            <a:r>
              <a:rPr lang="ko-KR" altLang="en-US" sz="1600" dirty="0"/>
              <a:t>문을 이용한 무한 루프 예제를 </a:t>
            </a:r>
            <a:r>
              <a:rPr lang="en-US" altLang="ko-KR" sz="1600" dirty="0"/>
              <a:t>while</a:t>
            </a:r>
            <a:r>
              <a:rPr lang="ko-KR" altLang="en-US" sz="1600" dirty="0"/>
              <a:t>문을 이용한 무한 루프로 변환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722" y="2060848"/>
            <a:ext cx="6140008" cy="28249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3018"/>
          <a:stretch/>
        </p:blipFill>
        <p:spPr>
          <a:xfrm>
            <a:off x="1040896" y="4885750"/>
            <a:ext cx="6123392" cy="9508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850" y="5122662"/>
            <a:ext cx="2692027" cy="131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63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while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무한루프를 위한 </a:t>
            </a:r>
            <a:r>
              <a:rPr lang="en-US" altLang="ko-KR" sz="2000" dirty="0"/>
              <a:t>while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사용자가 실행을 취소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Ctrl+C</a:t>
            </a:r>
            <a:r>
              <a:rPr lang="en-US" altLang="ko-KR" sz="1600" dirty="0"/>
              <a:t>)</a:t>
            </a:r>
            <a:r>
              <a:rPr lang="ko-KR" altLang="en-US" sz="1600" dirty="0"/>
              <a:t>할 때까지 실행되는 계산기 프로그램 작성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051118"/>
            <a:ext cx="5184576" cy="451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89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while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무한루프를 위한 </a:t>
            </a:r>
            <a:r>
              <a:rPr lang="en-US" altLang="ko-KR" sz="2000" dirty="0"/>
              <a:t>while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사용자가 실행을 취소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Ctrl+C</a:t>
            </a:r>
            <a:r>
              <a:rPr lang="en-US" altLang="ko-KR" sz="1600" dirty="0"/>
              <a:t>)</a:t>
            </a:r>
            <a:r>
              <a:rPr lang="ko-KR" altLang="en-US" sz="1600" dirty="0"/>
              <a:t>할 때까지 실행되는 계산기 프로그램 작성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67" y="2128222"/>
            <a:ext cx="5723781" cy="37666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501" y="3717032"/>
            <a:ext cx="3251979" cy="19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87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800" b="1" dirty="0" err="1"/>
              <a:t>do~while</a:t>
            </a:r>
            <a:r>
              <a:rPr lang="ko-KR" altLang="en-US" sz="4800" b="1" dirty="0"/>
              <a:t>문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9389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do~while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sz="2000" dirty="0" err="1"/>
              <a:t>do~while</a:t>
            </a:r>
            <a:r>
              <a:rPr lang="ko-KR" altLang="en-US" sz="2000" dirty="0"/>
              <a:t>문과 </a:t>
            </a:r>
            <a:r>
              <a:rPr lang="en-US" altLang="ko-KR" sz="2000" dirty="0"/>
              <a:t>while</a:t>
            </a:r>
            <a:r>
              <a:rPr lang="ko-KR" altLang="en-US" sz="2000" dirty="0"/>
              <a:t>문의 차이</a:t>
            </a:r>
            <a:endParaRPr lang="en-US" altLang="ko-KR" sz="2000" dirty="0"/>
          </a:p>
          <a:p>
            <a:pPr lvl="1"/>
            <a:r>
              <a:rPr lang="ko-KR" altLang="en-US" sz="1600" dirty="0" err="1"/>
              <a:t>조건식을</a:t>
            </a:r>
            <a:r>
              <a:rPr lang="ko-KR" altLang="en-US" sz="1600" dirty="0"/>
              <a:t> 확인하기 전에 ‘반복할 문장’을 수행됨</a:t>
            </a:r>
            <a:r>
              <a:rPr lang="en-US" altLang="ko-KR" sz="1600" dirty="0"/>
              <a:t>,</a:t>
            </a:r>
            <a:r>
              <a:rPr lang="ko-KR" altLang="en-US" sz="1600" dirty="0"/>
              <a:t> 무조건 한 번은 실행됨</a:t>
            </a:r>
          </a:p>
          <a:p>
            <a:pPr lvl="1"/>
            <a:r>
              <a:rPr lang="ko-KR" altLang="en-US" sz="1600" dirty="0"/>
              <a:t>형식은 </a:t>
            </a:r>
            <a:r>
              <a:rPr lang="en-US" altLang="ko-KR" sz="1600" dirty="0"/>
              <a:t>while </a:t>
            </a:r>
            <a:r>
              <a:rPr lang="ko-KR" altLang="en-US" sz="1600" dirty="0"/>
              <a:t>문과 동일하지만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조건식이 아래에 위치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while</a:t>
            </a:r>
            <a:r>
              <a:rPr lang="ko-KR" altLang="en-US" sz="1600" dirty="0"/>
              <a:t>문의 경우 처음 의 조건식이 거짓이면 ‘반복할 </a:t>
            </a:r>
            <a:r>
              <a:rPr lang="ko-KR" altLang="en-US" sz="1600" dirty="0" err="1"/>
              <a:t>문장들’을</a:t>
            </a:r>
            <a:r>
              <a:rPr lang="ko-KR" altLang="en-US" sz="1600" dirty="0"/>
              <a:t> 한 번도 실행하지 않음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하지만 </a:t>
            </a:r>
            <a:r>
              <a:rPr lang="en-US" altLang="ko-KR" sz="1600" dirty="0" err="1"/>
              <a:t>do~while</a:t>
            </a:r>
            <a:r>
              <a:rPr lang="ko-KR" altLang="en-US" sz="1600" dirty="0"/>
              <a:t>문에서는 조건식을 확인하기 전에 일단 ‘반복할 </a:t>
            </a:r>
            <a:r>
              <a:rPr lang="ko-KR" altLang="en-US" sz="1600" dirty="0" err="1"/>
              <a:t>문장들’을</a:t>
            </a:r>
            <a:r>
              <a:rPr lang="ko-KR" altLang="en-US" sz="1600" dirty="0"/>
              <a:t> 실행하므로 조건식이 거짓이든 참이든 무조건 한 번은 실행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348880"/>
            <a:ext cx="27622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54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do~while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sz="2000" dirty="0" err="1"/>
              <a:t>do~while</a:t>
            </a:r>
            <a:r>
              <a:rPr lang="ko-KR" altLang="en-US" sz="2000" dirty="0"/>
              <a:t>문과 </a:t>
            </a:r>
            <a:r>
              <a:rPr lang="en-US" altLang="ko-KR" sz="2000" dirty="0"/>
              <a:t>while</a:t>
            </a:r>
            <a:r>
              <a:rPr lang="ko-KR" altLang="en-US" sz="2000" dirty="0"/>
              <a:t>문의 차이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687696"/>
            <a:ext cx="7010400" cy="1847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535546"/>
            <a:ext cx="7010400" cy="2714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8103"/>
          <a:stretch/>
        </p:blipFill>
        <p:spPr>
          <a:xfrm>
            <a:off x="5747048" y="5930638"/>
            <a:ext cx="2667000" cy="60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99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do~while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sz="2000" dirty="0" err="1"/>
              <a:t>do~while</a:t>
            </a:r>
            <a:r>
              <a:rPr lang="ko-KR" altLang="en-US" sz="2000" dirty="0"/>
              <a:t>문과 </a:t>
            </a:r>
            <a:r>
              <a:rPr lang="en-US" altLang="ko-KR" sz="2000" dirty="0"/>
              <a:t>while</a:t>
            </a:r>
            <a:r>
              <a:rPr lang="ko-KR" altLang="en-US" sz="2000" dirty="0"/>
              <a:t>문의 차이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44824"/>
            <a:ext cx="70104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29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do~while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sz="2000" dirty="0" err="1"/>
              <a:t>do~while</a:t>
            </a:r>
            <a:r>
              <a:rPr lang="ko-KR" altLang="en-US" sz="2000" dirty="0"/>
              <a:t>문과 </a:t>
            </a:r>
            <a:r>
              <a:rPr lang="en-US" altLang="ko-KR" sz="2000" dirty="0"/>
              <a:t>while</a:t>
            </a:r>
            <a:r>
              <a:rPr lang="ko-KR" altLang="en-US" sz="2000" dirty="0"/>
              <a:t>문의 차이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7048500" cy="3019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742" y="4221088"/>
            <a:ext cx="3528516" cy="255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47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기타 </a:t>
            </a:r>
            <a:r>
              <a:rPr lang="ko-KR" altLang="en-US" sz="4800" b="1" dirty="0" err="1"/>
              <a:t>제어문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5026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기타 </a:t>
            </a:r>
            <a:r>
              <a:rPr lang="ko-KR" altLang="en-US" dirty="0" err="1"/>
              <a:t>제어문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 err="1"/>
              <a:t>반복문을</a:t>
            </a:r>
            <a:r>
              <a:rPr lang="ko-KR" altLang="en-US" sz="2000" dirty="0"/>
              <a:t> 탈출하는 </a:t>
            </a:r>
            <a:r>
              <a:rPr lang="en-US" altLang="ko-KR" sz="2000" dirty="0"/>
              <a:t>break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1"/>
            <a:r>
              <a:rPr lang="en-US" altLang="ko-KR" sz="1600" dirty="0"/>
              <a:t>for, while, </a:t>
            </a:r>
            <a:r>
              <a:rPr lang="en-US" altLang="ko-KR" sz="1600" dirty="0" err="1"/>
              <a:t>do~while</a:t>
            </a:r>
            <a:r>
              <a:rPr lang="ko-KR" altLang="en-US" sz="1600" dirty="0"/>
              <a:t>과 같은 </a:t>
            </a:r>
            <a:r>
              <a:rPr lang="ko-KR" altLang="en-US" sz="1600" dirty="0" err="1"/>
              <a:t>반복문을</a:t>
            </a:r>
            <a:r>
              <a:rPr lang="ko-KR" altLang="en-US" sz="1600" dirty="0"/>
              <a:t> 탈출할 때 사용</a:t>
            </a:r>
          </a:p>
          <a:p>
            <a:pPr lvl="1"/>
            <a:r>
              <a:rPr lang="en-US" altLang="ko-KR" sz="1600" dirty="0"/>
              <a:t>if </a:t>
            </a:r>
            <a:r>
              <a:rPr lang="ko-KR" altLang="en-US" sz="1600" dirty="0"/>
              <a:t>문과 결합하여 무한루프 안에 사용</a:t>
            </a:r>
          </a:p>
          <a:p>
            <a:pPr lvl="2"/>
            <a:r>
              <a:rPr lang="ko-KR" altLang="en-US" sz="1600" dirty="0"/>
              <a:t>무한루프를 돌다 특정 조건을 만족하면 프로그램을 종료하는 역할</a:t>
            </a:r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780928"/>
            <a:ext cx="50387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3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b="1" dirty="0"/>
              <a:t>while</a:t>
            </a:r>
            <a:r>
              <a:rPr lang="ko-KR" altLang="en-US" sz="2400" b="1" dirty="0"/>
              <a:t>문</a:t>
            </a:r>
            <a:endParaRPr lang="en-US" altLang="ko-KR" sz="2400" b="1" dirty="0"/>
          </a:p>
          <a:p>
            <a:r>
              <a:rPr lang="en-US" altLang="ko-KR" sz="2400" b="1" dirty="0" err="1"/>
              <a:t>do~while</a:t>
            </a:r>
            <a:r>
              <a:rPr lang="ko-KR" altLang="en-US" sz="2400" b="1" dirty="0"/>
              <a:t>문</a:t>
            </a:r>
            <a:endParaRPr lang="en-US" altLang="ko-KR" sz="2400" b="1" dirty="0"/>
          </a:p>
          <a:p>
            <a:r>
              <a:rPr lang="ko-KR" altLang="en-US" sz="2400" b="1" dirty="0"/>
              <a:t>기타 </a:t>
            </a:r>
            <a:r>
              <a:rPr lang="ko-KR" altLang="en-US" sz="2400" b="1" dirty="0" err="1"/>
              <a:t>제어문</a:t>
            </a:r>
            <a:endParaRPr lang="en-US" altLang="ko-KR" sz="2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기타 </a:t>
            </a:r>
            <a:r>
              <a:rPr lang="ko-KR" altLang="en-US" dirty="0" err="1"/>
              <a:t>제어문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 err="1"/>
              <a:t>반복문을</a:t>
            </a:r>
            <a:r>
              <a:rPr lang="ko-KR" altLang="en-US" sz="2000" dirty="0"/>
              <a:t> 탈출하는 </a:t>
            </a:r>
            <a:r>
              <a:rPr lang="en-US" altLang="ko-KR" sz="2000" dirty="0"/>
              <a:t>break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7048500" cy="1828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17" y="3488043"/>
            <a:ext cx="7023883" cy="2476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395" y="5334347"/>
            <a:ext cx="22288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97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기타 </a:t>
            </a:r>
            <a:r>
              <a:rPr lang="ko-KR" altLang="en-US" dirty="0" err="1"/>
              <a:t>제어문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 err="1"/>
              <a:t>반복문을</a:t>
            </a:r>
            <a:r>
              <a:rPr lang="ko-KR" altLang="en-US" sz="2000" dirty="0"/>
              <a:t> 탈출하는 </a:t>
            </a:r>
            <a:r>
              <a:rPr lang="en-US" altLang="ko-KR" sz="2000" dirty="0"/>
              <a:t>break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1"/>
            <a:r>
              <a:rPr lang="en-US" altLang="ko-KR" sz="1600" b="0" dirty="0"/>
              <a:t>[</a:t>
            </a:r>
            <a:r>
              <a:rPr lang="ko-KR" altLang="en-US" sz="1600" b="0" dirty="0"/>
              <a:t>기본 </a:t>
            </a:r>
            <a:r>
              <a:rPr lang="en-US" altLang="ko-KR" sz="1600" b="0" dirty="0"/>
              <a:t>7-7]</a:t>
            </a:r>
            <a:r>
              <a:rPr lang="ko-KR" altLang="en-US" sz="1600" b="0" dirty="0"/>
              <a:t>은 </a:t>
            </a:r>
            <a:r>
              <a:rPr lang="en-US" altLang="ko-KR" sz="1600" b="0" dirty="0"/>
              <a:t>10</a:t>
            </a:r>
            <a:r>
              <a:rPr lang="ko-KR" altLang="en-US" sz="1600" b="0" dirty="0"/>
              <a:t>행의 </a:t>
            </a:r>
            <a:r>
              <a:rPr lang="en-US" altLang="ko-KR" sz="1600" b="0" dirty="0"/>
              <a:t>break</a:t>
            </a:r>
            <a:r>
              <a:rPr lang="ko-KR" altLang="en-US" sz="1600" b="0" dirty="0"/>
              <a:t>문이 없다면 무조건 문장을 </a:t>
            </a:r>
            <a:r>
              <a:rPr lang="en-US" altLang="ko-KR" sz="1600" b="0" dirty="0"/>
              <a:t>100</a:t>
            </a:r>
            <a:r>
              <a:rPr lang="ko-KR" altLang="en-US" sz="1600" b="0" dirty="0"/>
              <a:t>번 출력하는 프로그램</a:t>
            </a:r>
            <a:endParaRPr lang="en-US" altLang="ko-KR" sz="1600" b="0" dirty="0"/>
          </a:p>
          <a:p>
            <a:pPr lvl="1"/>
            <a:r>
              <a:rPr lang="en-US" altLang="ko-KR" sz="1600" b="0" dirty="0"/>
              <a:t>break</a:t>
            </a:r>
            <a:r>
              <a:rPr lang="ko-KR" altLang="en-US" sz="1600" b="0" dirty="0"/>
              <a:t>문은 무한 루프를 돌다가 특정 조건이 되면 빠져나가도록 할 때 사용</a:t>
            </a:r>
            <a:endParaRPr lang="en-US" altLang="ko-KR" sz="1600" b="0" dirty="0"/>
          </a:p>
          <a:p>
            <a:pPr lvl="1"/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48880"/>
            <a:ext cx="6460186" cy="371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66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기타 </a:t>
            </a:r>
            <a:r>
              <a:rPr lang="ko-KR" altLang="en-US" dirty="0" err="1"/>
              <a:t>제어문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 err="1"/>
              <a:t>반복문을</a:t>
            </a:r>
            <a:r>
              <a:rPr lang="ko-KR" altLang="en-US" sz="2000" dirty="0"/>
              <a:t> 탈출하는 </a:t>
            </a:r>
            <a:r>
              <a:rPr lang="en-US" altLang="ko-KR" sz="2000" dirty="0"/>
              <a:t>break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en-US" altLang="ko-KR" sz="1600" b="0" dirty="0"/>
              <a:t>[</a:t>
            </a:r>
            <a:r>
              <a:rPr lang="ko-KR" altLang="en-US" sz="1600" b="0" dirty="0"/>
              <a:t>기본 </a:t>
            </a:r>
            <a:r>
              <a:rPr lang="en-US" altLang="ko-KR" sz="1600" b="0" dirty="0"/>
              <a:t>7-8]</a:t>
            </a:r>
            <a:r>
              <a:rPr lang="ko-KR" altLang="en-US" sz="1600" b="0" dirty="0"/>
              <a:t>의 </a:t>
            </a:r>
            <a:r>
              <a:rPr lang="en-US" altLang="ko-KR" sz="1600" b="0" dirty="0"/>
              <a:t>10</a:t>
            </a:r>
            <a:r>
              <a:rPr lang="ko-KR" altLang="en-US" sz="1600" b="0" dirty="0"/>
              <a:t>행에서 입력된 값 중 처음 값</a:t>
            </a:r>
            <a:r>
              <a:rPr lang="en-US" altLang="ko-KR" sz="1600" b="0" dirty="0"/>
              <a:t>(</a:t>
            </a:r>
            <a:r>
              <a:rPr lang="ko-KR" altLang="en-US" sz="1600" b="0" dirty="0"/>
              <a:t>변수 </a:t>
            </a:r>
            <a:r>
              <a:rPr lang="en-US" altLang="ko-KR" sz="1600" b="0" dirty="0"/>
              <a:t>a)</a:t>
            </a:r>
            <a:r>
              <a:rPr lang="ko-KR" altLang="en-US" sz="1600" b="0" dirty="0"/>
              <a:t>에 </a:t>
            </a:r>
            <a:r>
              <a:rPr lang="en-US" altLang="ko-KR" sz="1600" b="0" dirty="0"/>
              <a:t>0</a:t>
            </a:r>
            <a:r>
              <a:rPr lang="ko-KR" altLang="en-US" sz="1600" b="0" dirty="0"/>
              <a:t>을 넣었다면 </a:t>
            </a:r>
            <a:r>
              <a:rPr lang="en-US" altLang="ko-KR" sz="1600" b="0" dirty="0"/>
              <a:t>12</a:t>
            </a:r>
            <a:r>
              <a:rPr lang="ko-KR" altLang="en-US" sz="1600" b="0" dirty="0"/>
              <a:t>행의 </a:t>
            </a:r>
            <a:r>
              <a:rPr lang="en-US" altLang="ko-KR" sz="1600" b="0" dirty="0"/>
              <a:t>a==0</a:t>
            </a:r>
            <a:r>
              <a:rPr lang="ko-KR" altLang="en-US" sz="1600" b="0" dirty="0"/>
              <a:t>이 참이 되 고 </a:t>
            </a:r>
            <a:r>
              <a:rPr lang="en-US" altLang="ko-KR" sz="1600" b="0" dirty="0"/>
              <a:t>13</a:t>
            </a:r>
            <a:r>
              <a:rPr lang="ko-KR" altLang="en-US" sz="1600" b="0" dirty="0"/>
              <a:t>행의 </a:t>
            </a:r>
            <a:r>
              <a:rPr lang="en-US" altLang="ko-KR" sz="1600" b="0" dirty="0"/>
              <a:t>break</a:t>
            </a:r>
            <a:r>
              <a:rPr lang="ko-KR" altLang="en-US" sz="1600" b="0" dirty="0"/>
              <a:t>문을 만나 </a:t>
            </a:r>
            <a:r>
              <a:rPr lang="en-US" altLang="ko-KR" sz="1600" b="0" dirty="0"/>
              <a:t>17</a:t>
            </a:r>
            <a:r>
              <a:rPr lang="ko-KR" altLang="en-US" sz="1600" b="0" dirty="0"/>
              <a:t>행으로 이동함으로써 </a:t>
            </a:r>
            <a:r>
              <a:rPr lang="ko-KR" altLang="en-US" sz="1600" b="0" dirty="0" err="1"/>
              <a:t>반복문을</a:t>
            </a:r>
            <a:r>
              <a:rPr lang="ko-KR" altLang="en-US" sz="1600" b="0" dirty="0"/>
              <a:t> 탈출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1700808"/>
            <a:ext cx="69818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78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기타 </a:t>
            </a:r>
            <a:r>
              <a:rPr lang="ko-KR" altLang="en-US" dirty="0" err="1"/>
              <a:t>제어문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 err="1"/>
              <a:t>반복문을</a:t>
            </a:r>
            <a:r>
              <a:rPr lang="ko-KR" altLang="en-US" sz="2000" dirty="0"/>
              <a:t> 탈출하는 </a:t>
            </a:r>
            <a:r>
              <a:rPr lang="en-US" altLang="ko-KR" sz="2000" dirty="0"/>
              <a:t>break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802993"/>
              </p:ext>
            </p:extLst>
          </p:nvPr>
        </p:nvGraphicFramePr>
        <p:xfrm>
          <a:off x="971600" y="1700808"/>
          <a:ext cx="7560840" cy="4663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60840">
                  <a:extLst>
                    <a:ext uri="{9D8B030D-6E8A-4147-A177-3AD203B41FA5}">
                      <a16:colId xmlns:a16="http://schemas.microsoft.com/office/drawing/2014/main" val="3126200947"/>
                    </a:ext>
                  </a:extLst>
                </a:gridCol>
              </a:tblGrid>
              <a:tr h="3546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여기서 잠깐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실행 문장이 하나일 때의 블록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104290"/>
                  </a:ext>
                </a:extLst>
              </a:tr>
              <a:tr h="4109862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실행할 문장이 하나뿐이라면 블록</a:t>
                      </a:r>
                      <a:r>
                        <a:rPr lang="en-US" altLang="ko-KR" sz="1600" dirty="0"/>
                        <a:t>({ })</a:t>
                      </a:r>
                      <a:r>
                        <a:rPr lang="ko-KR" altLang="en-US" sz="1600" dirty="0"/>
                        <a:t>을 사용하거나 사용하지 않아도 됨</a:t>
                      </a:r>
                      <a:endParaRPr lang="en-US" altLang="ko-KR" sz="160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줄을 띄어도 되고 한 줄에 다 써도 상관없음</a:t>
                      </a:r>
                      <a:endParaRPr lang="en-US" altLang="ko-KR" sz="16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➊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if(a= = 0)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   break;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➋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if(a= = 0)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   { break; }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➌ </a:t>
                      </a:r>
                      <a:endParaRPr lang="en-US" altLang="ko-KR" sz="14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if(a= = 0) { break; }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➍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if(a= = 0) break;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891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292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기타 </a:t>
            </a:r>
            <a:r>
              <a:rPr lang="ko-KR" altLang="en-US" dirty="0" err="1"/>
              <a:t>제어문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 err="1"/>
              <a:t>반복문을</a:t>
            </a:r>
            <a:r>
              <a:rPr lang="ko-KR" altLang="en-US" sz="2000" dirty="0"/>
              <a:t> 탈출하는 </a:t>
            </a:r>
            <a:r>
              <a:rPr lang="en-US" altLang="ko-KR" sz="2000" dirty="0"/>
              <a:t>break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55423"/>
            <a:ext cx="6183784" cy="47026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622" y="5661248"/>
            <a:ext cx="3384376" cy="60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99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기타 </a:t>
            </a:r>
            <a:r>
              <a:rPr lang="ko-KR" altLang="en-US" dirty="0" err="1"/>
              <a:t>제어문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 err="1"/>
              <a:t>반복문으로</a:t>
            </a:r>
            <a:r>
              <a:rPr lang="ko-KR" altLang="en-US" sz="2000" dirty="0"/>
              <a:t> 다시 돌아가는 </a:t>
            </a:r>
            <a:r>
              <a:rPr lang="en-US" altLang="ko-KR" sz="2000" dirty="0"/>
              <a:t>continue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1"/>
            <a:r>
              <a:rPr lang="ko-KR" altLang="en-US" sz="1600" dirty="0"/>
              <a:t>블록의 끝으로 이동한 후 </a:t>
            </a:r>
            <a:r>
              <a:rPr lang="ko-KR" altLang="en-US" sz="1600" dirty="0" err="1"/>
              <a:t>반복문을</a:t>
            </a:r>
            <a:r>
              <a:rPr lang="ko-KR" altLang="en-US" sz="1600" dirty="0"/>
              <a:t> 처음부터 다시 수행</a:t>
            </a:r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2162"/>
            <a:ext cx="49625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85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기타 </a:t>
            </a:r>
            <a:r>
              <a:rPr lang="ko-KR" altLang="en-US" dirty="0" err="1"/>
              <a:t>제어문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 err="1"/>
              <a:t>반복문으로</a:t>
            </a:r>
            <a:r>
              <a:rPr lang="ko-KR" altLang="en-US" sz="2000" dirty="0"/>
              <a:t> 다시 돌아가는 </a:t>
            </a:r>
            <a:r>
              <a:rPr lang="en-US" altLang="ko-KR" sz="2000" dirty="0"/>
              <a:t>continue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44824"/>
            <a:ext cx="6337384" cy="45365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6138356"/>
            <a:ext cx="29718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16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기타 </a:t>
            </a:r>
            <a:r>
              <a:rPr lang="ko-KR" altLang="en-US" dirty="0" err="1"/>
              <a:t>제어문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 err="1"/>
              <a:t>반복문으로</a:t>
            </a:r>
            <a:r>
              <a:rPr lang="ko-KR" altLang="en-US" sz="2000" dirty="0"/>
              <a:t> 다시 돌아가는 </a:t>
            </a:r>
            <a:r>
              <a:rPr lang="en-US" altLang="ko-KR" sz="2000" dirty="0"/>
              <a:t>continue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600" b="0" dirty="0"/>
              <a:t>[</a:t>
            </a:r>
            <a:r>
              <a:rPr lang="ko-KR" altLang="en-US" sz="1600" b="0" dirty="0"/>
              <a:t>기본 </a:t>
            </a:r>
            <a:r>
              <a:rPr lang="en-US" altLang="ko-KR" sz="1600" b="0" dirty="0"/>
              <a:t>7-10]</a:t>
            </a:r>
            <a:r>
              <a:rPr lang="ko-KR" altLang="en-US" sz="1600" b="0" dirty="0"/>
              <a:t>의 </a:t>
            </a:r>
            <a:r>
              <a:rPr lang="en-US" altLang="ko-KR" sz="1600" b="0" dirty="0"/>
              <a:t>10</a:t>
            </a:r>
            <a:r>
              <a:rPr lang="ko-KR" altLang="en-US" sz="1600" b="0" dirty="0"/>
              <a:t>행의 </a:t>
            </a:r>
            <a:r>
              <a:rPr lang="en-US" altLang="ko-KR" sz="1600" b="0" dirty="0" err="1"/>
              <a:t>i</a:t>
            </a:r>
            <a:r>
              <a:rPr lang="en-US" altLang="ko-KR" sz="1600" b="0" dirty="0"/>
              <a:t> % 3 == 0</a:t>
            </a:r>
            <a:r>
              <a:rPr lang="ko-KR" altLang="en-US" sz="1600" b="0" dirty="0"/>
              <a:t>은 </a:t>
            </a:r>
            <a:r>
              <a:rPr lang="en-US" altLang="ko-KR" sz="1600" b="0" dirty="0" err="1"/>
              <a:t>i</a:t>
            </a:r>
            <a:r>
              <a:rPr lang="ko-KR" altLang="en-US" sz="1600" b="0" dirty="0" err="1"/>
              <a:t>를</a:t>
            </a:r>
            <a:r>
              <a:rPr lang="ko-KR" altLang="en-US" sz="1600" b="0" dirty="0"/>
              <a:t> </a:t>
            </a:r>
            <a:r>
              <a:rPr lang="en-US" altLang="ko-KR" sz="1600" b="0" dirty="0"/>
              <a:t>3</a:t>
            </a:r>
            <a:r>
              <a:rPr lang="ko-KR" altLang="en-US" sz="1600" b="0" dirty="0"/>
              <a:t>으로 나눈 </a:t>
            </a:r>
            <a:r>
              <a:rPr lang="ko-KR" altLang="en-US" sz="1600" b="0" dirty="0" err="1"/>
              <a:t>나머지값이</a:t>
            </a:r>
            <a:r>
              <a:rPr lang="ko-KR" altLang="en-US" sz="1600" b="0" dirty="0"/>
              <a:t> </a:t>
            </a:r>
            <a:r>
              <a:rPr lang="en-US" altLang="ko-KR" sz="1600" b="0" dirty="0"/>
              <a:t>0</a:t>
            </a:r>
            <a:r>
              <a:rPr lang="ko-KR" altLang="en-US" sz="1600" b="0" dirty="0"/>
              <a:t>일 때 참</a:t>
            </a:r>
            <a:r>
              <a:rPr lang="en-US" altLang="ko-KR" sz="1600" b="0" dirty="0"/>
              <a:t>(</a:t>
            </a:r>
            <a:r>
              <a:rPr lang="ko-KR" altLang="en-US" sz="1600" b="0" dirty="0"/>
              <a:t>즉 </a:t>
            </a:r>
            <a:r>
              <a:rPr lang="en-US" altLang="ko-KR" sz="1600" b="0" dirty="0"/>
              <a:t>3</a:t>
            </a:r>
            <a:r>
              <a:rPr lang="ko-KR" altLang="en-US" sz="1600" b="0" dirty="0"/>
              <a:t>의 배수</a:t>
            </a:r>
            <a:r>
              <a:rPr lang="en-US" altLang="ko-KR" sz="1600" b="0" dirty="0"/>
              <a:t>)</a:t>
            </a:r>
            <a:r>
              <a:rPr lang="ko-KR" altLang="en-US" sz="1600" b="0" dirty="0"/>
              <a:t>이라는 의미</a:t>
            </a:r>
            <a:endParaRPr lang="en-US" altLang="ko-KR" sz="1600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92" y="2492896"/>
            <a:ext cx="70485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40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기타 </a:t>
            </a:r>
            <a:r>
              <a:rPr lang="ko-KR" altLang="en-US" dirty="0" err="1"/>
              <a:t>제어문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/>
              <a:t>지정한 위치로 이동하는 </a:t>
            </a:r>
            <a:r>
              <a:rPr lang="en-US" altLang="ko-KR" sz="2000" dirty="0" err="1"/>
              <a:t>goto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1"/>
            <a:r>
              <a:rPr lang="ko-KR" altLang="en-US" sz="1600" b="0" dirty="0"/>
              <a:t>지정된 레이블</a:t>
            </a:r>
            <a:r>
              <a:rPr lang="en-US" altLang="ko-KR" sz="1600" b="0" dirty="0"/>
              <a:t>(label)</a:t>
            </a:r>
            <a:r>
              <a:rPr lang="ko-KR" altLang="en-US" sz="1600" b="0" dirty="0"/>
              <a:t>로 건너뛰게 하는 명령문</a:t>
            </a:r>
          </a:p>
          <a:p>
            <a:pPr lvl="1"/>
            <a:r>
              <a:rPr lang="ko-KR" altLang="en-US" sz="1600" b="0" dirty="0"/>
              <a:t>프로그램의 흐름을 복잡하게 만드는 단점이 있음</a:t>
            </a:r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409825"/>
            <a:ext cx="38671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84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기타 </a:t>
            </a:r>
            <a:r>
              <a:rPr lang="ko-KR" altLang="en-US" dirty="0" err="1"/>
              <a:t>제어문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/>
              <a:t>지정한 위치로 이동하는 </a:t>
            </a:r>
            <a:r>
              <a:rPr lang="en-US" altLang="ko-KR" sz="2000" dirty="0" err="1"/>
              <a:t>goto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6035005" cy="45630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713" y="5976180"/>
            <a:ext cx="2627784" cy="58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4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800" b="1" dirty="0"/>
              <a:t>while</a:t>
            </a:r>
            <a:r>
              <a:rPr lang="ko-KR" altLang="en-US" sz="4800" b="1" dirty="0"/>
              <a:t>문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888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기타 </a:t>
            </a:r>
            <a:r>
              <a:rPr lang="ko-KR" altLang="en-US" dirty="0" err="1"/>
              <a:t>제어문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ko-KR" altLang="en-US" sz="2000" dirty="0"/>
              <a:t>현재 함수를 불렀던 곳으로 돌아가는 </a:t>
            </a:r>
            <a:r>
              <a:rPr lang="en-US" altLang="ko-KR" sz="2000" dirty="0"/>
              <a:t>return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1"/>
            <a:r>
              <a:rPr lang="ko-KR" altLang="en-US" sz="1600" b="0" dirty="0"/>
              <a:t>현재 실행중인 함수를 끝내고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해당 함수를 호출한 곳으로 돌아가게 함</a:t>
            </a:r>
          </a:p>
          <a:p>
            <a:pPr lvl="1"/>
            <a:r>
              <a:rPr lang="en-US" altLang="ko-KR" sz="1600" b="0" dirty="0"/>
              <a:t>return </a:t>
            </a:r>
            <a:r>
              <a:rPr lang="ko-KR" altLang="en-US" sz="1600" b="0" dirty="0"/>
              <a:t>문을 만나면 프로그램이 종료되는 효과</a:t>
            </a:r>
          </a:p>
          <a:p>
            <a:pPr marL="266700" lvl="1" indent="0">
              <a:buNone/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420888"/>
            <a:ext cx="45529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41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기타 </a:t>
            </a:r>
            <a:r>
              <a:rPr lang="ko-KR" altLang="en-US" dirty="0" err="1"/>
              <a:t>제어문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ko-KR" altLang="en-US" sz="2000" dirty="0"/>
              <a:t>현재 함수를 불렀던 곳으로 돌아가는 </a:t>
            </a:r>
            <a:r>
              <a:rPr lang="en-US" altLang="ko-KR" sz="2000" dirty="0"/>
              <a:t>return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72816"/>
            <a:ext cx="7048500" cy="4562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408" y="6132376"/>
            <a:ext cx="26670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74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예제 모음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038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17]</a:t>
            </a:r>
            <a:r>
              <a:rPr lang="ko-KR" altLang="en-US" dirty="0"/>
              <a:t> 배수의 합계를 구하는 계산기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095500"/>
            <a:ext cx="70580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14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17]</a:t>
            </a:r>
            <a:r>
              <a:rPr lang="ko-KR" altLang="en-US" dirty="0"/>
              <a:t> 배수의 합계를 구하는 계산기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737" y="1037524"/>
            <a:ext cx="5724635" cy="24132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7446664-406F-4488-BFED-46F653072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450774"/>
            <a:ext cx="5724635" cy="337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535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18]</a:t>
            </a:r>
            <a:r>
              <a:rPr lang="ko-KR" altLang="en-US" dirty="0"/>
              <a:t> 입력한 문자열의 종류 구분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347912"/>
            <a:ext cx="70485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30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18]</a:t>
            </a:r>
            <a:r>
              <a:rPr lang="ko-KR" altLang="en-US" dirty="0"/>
              <a:t> 입력한 문자열의 종류 구분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459" y="1038142"/>
            <a:ext cx="5316837" cy="20064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AD3172-873B-4AAC-8E73-4DFCFEBE8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586" y="3039232"/>
            <a:ext cx="5286710" cy="377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82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19]</a:t>
            </a:r>
            <a:r>
              <a:rPr lang="ko-KR" altLang="en-US" dirty="0"/>
              <a:t> 입력한 숫자만큼 별표 출력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92" y="1976437"/>
            <a:ext cx="70485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021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19]</a:t>
            </a:r>
            <a:r>
              <a:rPr lang="ko-KR" altLang="en-US" dirty="0"/>
              <a:t> 입력한 숫자만큼 별표 출력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252" y="1029596"/>
            <a:ext cx="5709495" cy="21947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42DFFB-DCA8-464F-B908-2B80EB97A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161" y="3224354"/>
            <a:ext cx="5694586" cy="351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414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412776"/>
            <a:ext cx="3528392" cy="21602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4000" b="1" dirty="0">
                <a:solidFill>
                  <a:schemeClr val="tx2"/>
                </a:solidFill>
                <a:latin typeface="+mj-lt"/>
              </a:rPr>
              <a:t>감사합니다</a:t>
            </a:r>
            <a:r>
              <a:rPr lang="en-US" altLang="ko-KR" sz="4000" b="1" dirty="0">
                <a:solidFill>
                  <a:schemeClr val="tx2"/>
                </a:solidFill>
                <a:latin typeface="+mj-lt"/>
              </a:rPr>
              <a:t>!</a:t>
            </a:r>
            <a:endParaRPr lang="ko-KR" altLang="en-US" sz="40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600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while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sz="2000" dirty="0"/>
              <a:t>for</a:t>
            </a:r>
            <a:r>
              <a:rPr lang="ko-KR" altLang="en-US" sz="2000" dirty="0"/>
              <a:t>문과 </a:t>
            </a:r>
            <a:r>
              <a:rPr lang="en-US" altLang="ko-KR" sz="2000" dirty="0"/>
              <a:t>while</a:t>
            </a:r>
            <a:r>
              <a:rPr lang="ko-KR" altLang="en-US" sz="2000" dirty="0"/>
              <a:t>문의 비교</a:t>
            </a:r>
            <a:endParaRPr lang="en-US" altLang="ko-KR" sz="2000" dirty="0"/>
          </a:p>
          <a:p>
            <a:pPr lvl="1"/>
            <a:r>
              <a:rPr lang="en-US" altLang="ko-KR" sz="1600" dirty="0"/>
              <a:t>For</a:t>
            </a:r>
            <a:r>
              <a:rPr lang="ko-KR" altLang="en-US" sz="1600" dirty="0"/>
              <a:t>문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marL="266700" lvl="1" indent="0">
              <a:buNone/>
            </a:pPr>
            <a:endParaRPr lang="en-US" altLang="ko-KR" sz="1600" dirty="0"/>
          </a:p>
          <a:p>
            <a:pPr marL="266700" lvl="1" indent="0">
              <a:buNone/>
            </a:pPr>
            <a:endParaRPr lang="en-US" altLang="ko-KR" sz="1600" dirty="0"/>
          </a:p>
          <a:p>
            <a:pPr lvl="1"/>
            <a:r>
              <a:rPr lang="en-US" altLang="ko-KR" sz="1600" dirty="0"/>
              <a:t>while </a:t>
            </a:r>
            <a:r>
              <a:rPr lang="ko-KR" altLang="en-US" sz="1600" dirty="0"/>
              <a:t>문의 실행 순서</a:t>
            </a:r>
          </a:p>
          <a:p>
            <a:pPr lvl="2"/>
            <a:r>
              <a:rPr lang="ko-KR" altLang="en-US" sz="1600" dirty="0"/>
              <a:t>조건식이 참인 동안 반복할 문장 수행</a:t>
            </a:r>
          </a:p>
          <a:p>
            <a:pPr lvl="2"/>
            <a:r>
              <a:rPr lang="ko-KR" altLang="en-US" sz="1600" dirty="0"/>
              <a:t>중괄호가 끝나는 곳에서 </a:t>
            </a:r>
            <a:r>
              <a:rPr lang="ko-KR" altLang="en-US" sz="1600" dirty="0" err="1"/>
              <a:t>조건식으로</a:t>
            </a:r>
            <a:r>
              <a:rPr lang="ko-KR" altLang="en-US" sz="1600" dirty="0"/>
              <a:t> 돌아와 같은 동작 반복</a:t>
            </a:r>
          </a:p>
          <a:p>
            <a:pPr lvl="1"/>
            <a:endParaRPr lang="en-US" altLang="ko-KR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2867769" cy="512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142" y="3970589"/>
            <a:ext cx="25527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8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while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4825">
              <a:buFont typeface="+mj-lt"/>
              <a:buAutoNum type="arabicPeriod"/>
            </a:pPr>
            <a:r>
              <a:rPr lang="en-US" altLang="ko-KR" sz="2000" dirty="0"/>
              <a:t>for</a:t>
            </a:r>
            <a:r>
              <a:rPr lang="ko-KR" altLang="en-US" sz="2000" dirty="0"/>
              <a:t>문과 </a:t>
            </a:r>
            <a:r>
              <a:rPr lang="en-US" altLang="ko-KR" sz="2000" dirty="0"/>
              <a:t>while</a:t>
            </a:r>
            <a:r>
              <a:rPr lang="ko-KR" altLang="en-US" sz="2000" dirty="0"/>
              <a:t>문의 비교</a:t>
            </a:r>
            <a:endParaRPr lang="en-US" altLang="ko-KR" sz="2000" dirty="0"/>
          </a:p>
          <a:p>
            <a:pPr lvl="1"/>
            <a:r>
              <a:rPr lang="en-US" altLang="ko-KR" sz="1600" dirty="0"/>
              <a:t>for</a:t>
            </a:r>
            <a:r>
              <a:rPr lang="ko-KR" altLang="en-US" sz="1600" dirty="0"/>
              <a:t>문과 </a:t>
            </a:r>
            <a:r>
              <a:rPr lang="en-US" altLang="ko-KR" sz="1600" dirty="0"/>
              <a:t>while</a:t>
            </a:r>
            <a:r>
              <a:rPr lang="ko-KR" altLang="en-US" sz="1600" dirty="0"/>
              <a:t>문의 사용 코드 비교</a:t>
            </a:r>
            <a:endParaRPr lang="en-US" altLang="ko-KR" sz="1600" dirty="0"/>
          </a:p>
          <a:p>
            <a:pPr lvl="2"/>
            <a:r>
              <a:rPr lang="en-US" altLang="ko-KR" sz="1600" dirty="0"/>
              <a:t>0~9</a:t>
            </a:r>
            <a:r>
              <a:rPr lang="ko-KR" altLang="en-US" sz="1600" dirty="0"/>
              <a:t>까지 출력하는 예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>
                <a:latin typeface="+mj-lt"/>
              </a:rPr>
              <a:t>➊은 가장 기본적인 </a:t>
            </a:r>
            <a:r>
              <a:rPr lang="en-US" altLang="ko-KR" sz="1600" dirty="0">
                <a:latin typeface="+mj-lt"/>
              </a:rPr>
              <a:t>for</a:t>
            </a:r>
            <a:r>
              <a:rPr lang="ko-KR" altLang="en-US" sz="1600" dirty="0">
                <a:latin typeface="+mj-lt"/>
              </a:rPr>
              <a:t>문의 형태로 </a:t>
            </a:r>
            <a:r>
              <a:rPr lang="en-US" altLang="ko-KR" sz="1600" dirty="0">
                <a:latin typeface="+mj-lt"/>
              </a:rPr>
              <a:t>0~9</a:t>
            </a:r>
            <a:r>
              <a:rPr lang="ko-KR" altLang="en-US" sz="1600" dirty="0">
                <a:latin typeface="+mj-lt"/>
              </a:rPr>
              <a:t>를 출력 하는 프로그램</a:t>
            </a:r>
            <a:endParaRPr lang="en-US" altLang="ko-KR" sz="1600" dirty="0">
              <a:latin typeface="+mj-lt"/>
            </a:endParaRPr>
          </a:p>
          <a:p>
            <a:pPr lvl="2">
              <a:lnSpc>
                <a:spcPct val="150000"/>
              </a:lnSpc>
            </a:pPr>
            <a:r>
              <a:rPr lang="ko-KR" altLang="en-US" sz="1600" dirty="0">
                <a:latin typeface="+mj-lt"/>
              </a:rPr>
              <a:t>➋는 </a:t>
            </a:r>
            <a:r>
              <a:rPr lang="en-US" altLang="ko-KR" sz="1600" dirty="0">
                <a:latin typeface="+mj-lt"/>
              </a:rPr>
              <a:t>6</a:t>
            </a:r>
            <a:r>
              <a:rPr lang="ko-KR" altLang="en-US" sz="1600" dirty="0">
                <a:latin typeface="+mj-lt"/>
              </a:rPr>
              <a:t>장의 후반부에서 살펴본 예제로 ➊에 서 </a:t>
            </a:r>
            <a:r>
              <a:rPr lang="en-US" altLang="ko-KR" sz="1600" dirty="0">
                <a:latin typeface="+mj-lt"/>
              </a:rPr>
              <a:t>for</a:t>
            </a:r>
            <a:r>
              <a:rPr lang="ko-KR" altLang="en-US" sz="1600" dirty="0">
                <a:latin typeface="+mj-lt"/>
              </a:rPr>
              <a:t>문의 </a:t>
            </a:r>
            <a:r>
              <a:rPr lang="ko-KR" altLang="en-US" sz="1600" dirty="0" err="1">
                <a:latin typeface="+mj-lt"/>
              </a:rPr>
              <a:t>초깃값</a:t>
            </a:r>
            <a:r>
              <a:rPr lang="ko-KR" altLang="en-US" sz="1600" dirty="0">
                <a:latin typeface="+mj-lt"/>
              </a:rPr>
              <a:t> ‘</a:t>
            </a:r>
            <a:r>
              <a:rPr lang="en-US" altLang="ko-KR" sz="1600" dirty="0" err="1">
                <a:latin typeface="+mj-lt"/>
              </a:rPr>
              <a:t>i</a:t>
            </a:r>
            <a:r>
              <a:rPr lang="en-US" altLang="ko-KR" sz="1600" dirty="0">
                <a:latin typeface="+mj-lt"/>
              </a:rPr>
              <a:t>=0’</a:t>
            </a:r>
            <a:r>
              <a:rPr lang="ko-KR" altLang="en-US" sz="1600" dirty="0">
                <a:latin typeface="+mj-lt"/>
              </a:rPr>
              <a:t>을 </a:t>
            </a:r>
            <a:r>
              <a:rPr lang="en-US" altLang="ko-KR" sz="1600" dirty="0">
                <a:latin typeface="+mj-lt"/>
              </a:rPr>
              <a:t>for</a:t>
            </a:r>
            <a:r>
              <a:rPr lang="ko-KR" altLang="en-US" sz="1600" dirty="0">
                <a:latin typeface="+mj-lt"/>
              </a:rPr>
              <a:t>문 밖으로</a:t>
            </a:r>
            <a:r>
              <a:rPr lang="en-US" altLang="ko-KR" sz="1600" dirty="0">
                <a:latin typeface="+mj-lt"/>
              </a:rPr>
              <a:t>, </a:t>
            </a:r>
            <a:r>
              <a:rPr lang="ko-KR" altLang="en-US" sz="1600" dirty="0" err="1">
                <a:latin typeface="+mj-lt"/>
              </a:rPr>
              <a:t>증감식</a:t>
            </a:r>
            <a:r>
              <a:rPr lang="ko-KR" altLang="en-US" sz="1600" dirty="0">
                <a:latin typeface="+mj-lt"/>
              </a:rPr>
              <a:t> ‘</a:t>
            </a:r>
            <a:r>
              <a:rPr lang="en-US" altLang="ko-KR" sz="1600" dirty="0" err="1">
                <a:latin typeface="+mj-lt"/>
              </a:rPr>
              <a:t>i</a:t>
            </a:r>
            <a:r>
              <a:rPr lang="en-US" altLang="ko-KR" sz="1600" dirty="0">
                <a:latin typeface="+mj-lt"/>
              </a:rPr>
              <a:t>++’</a:t>
            </a:r>
            <a:r>
              <a:rPr lang="ko-KR" altLang="en-US" sz="1600" dirty="0">
                <a:latin typeface="+mj-lt"/>
              </a:rPr>
              <a:t>를 </a:t>
            </a:r>
            <a:r>
              <a:rPr lang="en-US" altLang="ko-KR" sz="1600" dirty="0">
                <a:latin typeface="+mj-lt"/>
              </a:rPr>
              <a:t>for</a:t>
            </a:r>
            <a:r>
              <a:rPr lang="ko-KR" altLang="en-US" sz="1600" dirty="0">
                <a:latin typeface="+mj-lt"/>
              </a:rPr>
              <a:t>문 블록의 맨 아랫부분으로 내려놓은 변형식</a:t>
            </a:r>
            <a:endParaRPr lang="en-US" altLang="ko-KR" sz="1600" dirty="0">
              <a:latin typeface="+mj-lt"/>
            </a:endParaRP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latin typeface="+mj-lt"/>
              </a:rPr>
              <a:t>while</a:t>
            </a:r>
            <a:r>
              <a:rPr lang="ko-KR" altLang="en-US" sz="1600" dirty="0">
                <a:latin typeface="+mj-lt"/>
              </a:rPr>
              <a:t>문으로 표현하면 ➌</a:t>
            </a:r>
          </a:p>
          <a:p>
            <a:pPr lvl="2"/>
            <a:endParaRPr lang="en-US" altLang="ko-KR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2420888"/>
            <a:ext cx="6012668" cy="2155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720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while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sz="2000" dirty="0"/>
              <a:t>for</a:t>
            </a:r>
            <a:r>
              <a:rPr lang="ko-KR" altLang="en-US" sz="2000" dirty="0"/>
              <a:t>문과 </a:t>
            </a:r>
            <a:r>
              <a:rPr lang="en-US" altLang="ko-KR" sz="2000" dirty="0"/>
              <a:t>while</a:t>
            </a:r>
            <a:r>
              <a:rPr lang="ko-KR" altLang="en-US" sz="2000" dirty="0"/>
              <a:t>문의 비교</a:t>
            </a:r>
            <a:endParaRPr lang="en-US" altLang="ko-KR" sz="2000" dirty="0"/>
          </a:p>
          <a:p>
            <a:pPr lvl="1"/>
            <a:r>
              <a:rPr lang="en-US" altLang="ko-KR" sz="1600" dirty="0"/>
              <a:t>for</a:t>
            </a:r>
            <a:r>
              <a:rPr lang="ko-KR" altLang="en-US" sz="1600" dirty="0"/>
              <a:t>문과 </a:t>
            </a:r>
            <a:r>
              <a:rPr lang="en-US" altLang="ko-KR" sz="1600" dirty="0"/>
              <a:t>while</a:t>
            </a:r>
            <a:r>
              <a:rPr lang="ko-KR" altLang="en-US" sz="1600" dirty="0"/>
              <a:t>문의 사용 코드 비교</a:t>
            </a:r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67" y="2276872"/>
            <a:ext cx="7019925" cy="3752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414" y="4692799"/>
            <a:ext cx="21621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37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while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sz="2000" dirty="0"/>
              <a:t>for</a:t>
            </a:r>
            <a:r>
              <a:rPr lang="ko-KR" altLang="en-US" sz="2000" dirty="0"/>
              <a:t>문과 </a:t>
            </a:r>
            <a:r>
              <a:rPr lang="en-US" altLang="ko-KR" sz="2000" dirty="0"/>
              <a:t>while</a:t>
            </a:r>
            <a:r>
              <a:rPr lang="ko-KR" altLang="en-US" sz="2000" dirty="0"/>
              <a:t>문의 비교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for </a:t>
            </a:r>
            <a:r>
              <a:rPr lang="ko-KR" altLang="en-US" sz="1600" dirty="0"/>
              <a:t>문을 </a:t>
            </a:r>
            <a:r>
              <a:rPr lang="en-US" altLang="ko-KR" sz="1600" dirty="0"/>
              <a:t>while </a:t>
            </a:r>
            <a:r>
              <a:rPr lang="ko-KR" altLang="en-US" sz="1600" dirty="0"/>
              <a:t>문으로 변환하는 방법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b="0" dirty="0"/>
              <a:t>[</a:t>
            </a:r>
            <a:r>
              <a:rPr lang="ko-KR" altLang="en-US" sz="1600" b="0" dirty="0"/>
              <a:t>기본 </a:t>
            </a:r>
            <a:r>
              <a:rPr lang="en-US" altLang="ko-KR" sz="1600" b="0" dirty="0"/>
              <a:t>6-2]</a:t>
            </a:r>
            <a:r>
              <a:rPr lang="ko-KR" altLang="en-US" sz="1600" b="0" dirty="0"/>
              <a:t>의 </a:t>
            </a:r>
            <a:r>
              <a:rPr lang="en-US" altLang="ko-KR" sz="1600" b="0" dirty="0"/>
              <a:t>7</a:t>
            </a:r>
            <a:r>
              <a:rPr lang="ko-KR" altLang="en-US" sz="1600" b="0" dirty="0"/>
              <a:t>행에서는 </a:t>
            </a:r>
            <a:r>
              <a:rPr lang="en-US" altLang="ko-KR" sz="1600" b="0" dirty="0"/>
              <a:t>for(</a:t>
            </a:r>
            <a:r>
              <a:rPr lang="en-US" altLang="ko-KR" sz="1600" b="0" dirty="0" err="1"/>
              <a:t>i</a:t>
            </a:r>
            <a:r>
              <a:rPr lang="en-US" altLang="ko-KR" sz="1600" b="0" dirty="0"/>
              <a:t>=0; </a:t>
            </a:r>
            <a:r>
              <a:rPr lang="en-US" altLang="ko-KR" sz="1600" b="0" dirty="0" err="1"/>
              <a:t>i</a:t>
            </a:r>
            <a:r>
              <a:rPr lang="en-US" altLang="ko-KR" sz="1600" b="0" dirty="0"/>
              <a:t> &lt; 5; </a:t>
            </a:r>
            <a:r>
              <a:rPr lang="en-US" altLang="ko-KR" sz="1600" b="0" dirty="0" err="1"/>
              <a:t>i</a:t>
            </a:r>
            <a:r>
              <a:rPr lang="en-US" altLang="ko-KR" sz="1600" b="0" dirty="0"/>
              <a:t>++)</a:t>
            </a:r>
            <a:r>
              <a:rPr lang="ko-KR" altLang="en-US" sz="1600" b="0" dirty="0"/>
              <a:t>를 사용</a:t>
            </a:r>
            <a:endParaRPr lang="en-US" altLang="ko-KR" sz="1600" b="0" dirty="0"/>
          </a:p>
          <a:p>
            <a:pPr lvl="2">
              <a:lnSpc>
                <a:spcPct val="150000"/>
              </a:lnSpc>
            </a:pPr>
            <a:r>
              <a:rPr lang="ko-KR" altLang="en-US" sz="1600" b="0" dirty="0"/>
              <a:t>이 </a:t>
            </a:r>
            <a:r>
              <a:rPr lang="en-US" altLang="ko-KR" sz="1600" b="0" dirty="0"/>
              <a:t>for</a:t>
            </a:r>
            <a:r>
              <a:rPr lang="ko-KR" altLang="en-US" sz="1600" b="0" dirty="0"/>
              <a:t>문을 </a:t>
            </a:r>
            <a:r>
              <a:rPr lang="en-US" altLang="ko-KR" sz="1600" b="0" dirty="0"/>
              <a:t>while</a:t>
            </a:r>
            <a:r>
              <a:rPr lang="ko-KR" altLang="en-US" sz="1600" b="0" dirty="0"/>
              <a:t>문으로 변환하려면 </a:t>
            </a:r>
            <a:r>
              <a:rPr lang="en-US" altLang="ko-KR" sz="1600" b="0" dirty="0"/>
              <a:t>`</a:t>
            </a:r>
            <a:r>
              <a:rPr lang="ko-KR" altLang="en-US" sz="1600" b="0" dirty="0" err="1"/>
              <a:t>초깃값을</a:t>
            </a:r>
            <a:r>
              <a:rPr lang="ko-KR" altLang="en-US" sz="1600" b="0" dirty="0"/>
              <a:t> </a:t>
            </a:r>
            <a:r>
              <a:rPr lang="en-US" altLang="ko-KR" sz="1600" b="0" dirty="0"/>
              <a:t>while</a:t>
            </a:r>
            <a:r>
              <a:rPr lang="ko-KR" altLang="en-US" sz="1600" b="0" dirty="0"/>
              <a:t>문 위로 빼고 </a:t>
            </a:r>
            <a:r>
              <a:rPr lang="ko-KR" altLang="en-US" sz="1600" b="0" dirty="0" err="1"/>
              <a:t>증감식은</a:t>
            </a:r>
            <a:r>
              <a:rPr lang="ko-KR" altLang="en-US" sz="1600" b="0" dirty="0"/>
              <a:t> </a:t>
            </a:r>
            <a:r>
              <a:rPr lang="en-US" altLang="ko-KR" sz="1600" b="0" dirty="0"/>
              <a:t>while</a:t>
            </a:r>
            <a:r>
              <a:rPr lang="ko-KR" altLang="en-US" sz="1600" b="0" dirty="0"/>
              <a:t>문 블록 안의 맨 아래에 놓음</a:t>
            </a:r>
            <a:endParaRPr lang="en-US" altLang="ko-KR" sz="1600" b="0" dirty="0"/>
          </a:p>
          <a:p>
            <a:pPr lvl="2">
              <a:lnSpc>
                <a:spcPct val="150000"/>
              </a:lnSpc>
            </a:pPr>
            <a:r>
              <a:rPr lang="en-US" altLang="ko-KR" sz="1600" b="0" dirty="0"/>
              <a:t>for</a:t>
            </a:r>
            <a:r>
              <a:rPr lang="ko-KR" altLang="en-US" sz="1600" b="0" dirty="0"/>
              <a:t>문 안의 세미콜론</a:t>
            </a:r>
            <a:r>
              <a:rPr lang="en-US" altLang="ko-KR" sz="1600" b="0" dirty="0"/>
              <a:t>(;)</a:t>
            </a:r>
            <a:r>
              <a:rPr lang="ko-KR" altLang="en-US" sz="1600" b="0" dirty="0"/>
              <a:t>을 제거</a:t>
            </a:r>
            <a:endParaRPr lang="en-US" altLang="ko-KR" sz="1600" b="0" dirty="0"/>
          </a:p>
          <a:p>
            <a:pPr lvl="1"/>
            <a:endParaRPr lang="ko-KR" altLang="en-US" sz="1600" dirty="0"/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025575"/>
            <a:ext cx="29908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16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while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sz="1600" dirty="0"/>
              <a:t>for </a:t>
            </a:r>
            <a:r>
              <a:rPr lang="ko-KR" altLang="en-US" sz="1600" dirty="0"/>
              <a:t>문을 </a:t>
            </a:r>
            <a:r>
              <a:rPr lang="en-US" altLang="ko-KR" sz="1600" dirty="0"/>
              <a:t>while </a:t>
            </a:r>
            <a:r>
              <a:rPr lang="ko-KR" altLang="en-US" sz="1600" dirty="0"/>
              <a:t>문으로 변환하는 방법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b="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b="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b="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b="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b="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42" y="1700808"/>
            <a:ext cx="6525394" cy="44828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130" y="5301207"/>
            <a:ext cx="20383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20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while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무한루프를 위한 </a:t>
            </a:r>
            <a:r>
              <a:rPr lang="en-US" altLang="ko-KR" sz="2000" dirty="0"/>
              <a:t>while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1"/>
            <a:r>
              <a:rPr lang="ko-KR" altLang="en-US" sz="1600" dirty="0"/>
              <a:t>조건식이 무조건 참이어야 함</a:t>
            </a:r>
          </a:p>
          <a:p>
            <a:pPr lvl="1"/>
            <a:r>
              <a:rPr lang="en-US" altLang="ko-KR" sz="1600" dirty="0"/>
              <a:t>for( ; ; )</a:t>
            </a:r>
            <a:r>
              <a:rPr lang="ko-KR" altLang="en-US" sz="1600" dirty="0"/>
              <a:t>와 동일한 역할</a:t>
            </a:r>
          </a:p>
          <a:p>
            <a:pPr lvl="1"/>
            <a:r>
              <a:rPr lang="en-US" altLang="ko-KR" sz="1600" dirty="0"/>
              <a:t>while(1) </a:t>
            </a:r>
            <a:r>
              <a:rPr lang="ko-KR" altLang="en-US" sz="1600" dirty="0"/>
              <a:t>로 표현</a:t>
            </a:r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924944"/>
            <a:ext cx="25622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47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5905</TotalTime>
  <Words>815</Words>
  <Application>Microsoft Office PowerPoint</Application>
  <PresentationFormat>화면 슬라이드 쇼(4:3)</PresentationFormat>
  <Paragraphs>247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7" baseType="lpstr">
      <vt:lpstr>HY견고딕</vt:lpstr>
      <vt:lpstr>굴림</vt:lpstr>
      <vt:lpstr>맑은 고딕</vt:lpstr>
      <vt:lpstr>Arial</vt:lpstr>
      <vt:lpstr>Garamond</vt:lpstr>
      <vt:lpstr>Tahoma</vt:lpstr>
      <vt:lpstr>Wingdings</vt:lpstr>
      <vt:lpstr>Office 테마</vt:lpstr>
      <vt:lpstr>Chapter 07 while문과 흐름제어</vt:lpstr>
      <vt:lpstr>PowerPoint 프레젠테이션</vt:lpstr>
      <vt:lpstr>PowerPoint 프레젠테이션</vt:lpstr>
      <vt:lpstr>1. while문 </vt:lpstr>
      <vt:lpstr>1. while문 </vt:lpstr>
      <vt:lpstr>1. while문 </vt:lpstr>
      <vt:lpstr>1. while문 </vt:lpstr>
      <vt:lpstr>1. while문 </vt:lpstr>
      <vt:lpstr>1. while문 </vt:lpstr>
      <vt:lpstr>1. while문 </vt:lpstr>
      <vt:lpstr>1. while문 </vt:lpstr>
      <vt:lpstr>1. while문 </vt:lpstr>
      <vt:lpstr>PowerPoint 프레젠테이션</vt:lpstr>
      <vt:lpstr>2. do~while문 </vt:lpstr>
      <vt:lpstr>2. do~while문 </vt:lpstr>
      <vt:lpstr>2. do~while문 </vt:lpstr>
      <vt:lpstr>2. do~while문 </vt:lpstr>
      <vt:lpstr>PowerPoint 프레젠테이션</vt:lpstr>
      <vt:lpstr>3. 기타 제어문 </vt:lpstr>
      <vt:lpstr>3. 기타 제어문 </vt:lpstr>
      <vt:lpstr>3. 기타 제어문 </vt:lpstr>
      <vt:lpstr>3. 기타 제어문 </vt:lpstr>
      <vt:lpstr>3. 기타 제어문 </vt:lpstr>
      <vt:lpstr>3. 기타 제어문 </vt:lpstr>
      <vt:lpstr>3. 기타 제어문 </vt:lpstr>
      <vt:lpstr>3. 기타 제어문 </vt:lpstr>
      <vt:lpstr>3. 기타 제어문 </vt:lpstr>
      <vt:lpstr>3. 기타 제어문 </vt:lpstr>
      <vt:lpstr>3. 기타 제어문 </vt:lpstr>
      <vt:lpstr>3. 기타 제어문 </vt:lpstr>
      <vt:lpstr>3. 기타 제어문 </vt:lpstr>
      <vt:lpstr>PowerPoint 프레젠테이션</vt:lpstr>
      <vt:lpstr>[예제모음 17] 배수의 합계를 구하는 계산기 </vt:lpstr>
      <vt:lpstr>[예제모음 17] 배수의 합계를 구하는 계산기 </vt:lpstr>
      <vt:lpstr>[예제모음 18] 입력한 문자열의 종류 구분 </vt:lpstr>
      <vt:lpstr>[예제모음 18] 입력한 문자열의 종류 구분 </vt:lpstr>
      <vt:lpstr>[예제모음 19] 입력한 숫자만큼 별표 출력 </vt:lpstr>
      <vt:lpstr>[예제모음 19] 입력한 숫자만큼 별표 출력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Dong Hyun Kim</cp:lastModifiedBy>
  <cp:revision>706</cp:revision>
  <dcterms:created xsi:type="dcterms:W3CDTF">2012-07-11T10:23:22Z</dcterms:created>
  <dcterms:modified xsi:type="dcterms:W3CDTF">2022-03-09T12:16:07Z</dcterms:modified>
</cp:coreProperties>
</file>