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49" r:id="rId2"/>
    <p:sldId id="266" r:id="rId3"/>
    <p:sldId id="592" r:id="rId4"/>
    <p:sldId id="450" r:id="rId5"/>
    <p:sldId id="453" r:id="rId6"/>
    <p:sldId id="494" r:id="rId7"/>
    <p:sldId id="495" r:id="rId8"/>
    <p:sldId id="496" r:id="rId9"/>
    <p:sldId id="497" r:id="rId10"/>
    <p:sldId id="498" r:id="rId11"/>
    <p:sldId id="499" r:id="rId12"/>
    <p:sldId id="501" r:id="rId13"/>
    <p:sldId id="502" r:id="rId14"/>
    <p:sldId id="503" r:id="rId15"/>
    <p:sldId id="464" r:id="rId16"/>
    <p:sldId id="504" r:id="rId17"/>
    <p:sldId id="465" r:id="rId18"/>
    <p:sldId id="467" r:id="rId19"/>
    <p:sldId id="505" r:id="rId20"/>
    <p:sldId id="506" r:id="rId21"/>
    <p:sldId id="593" r:id="rId22"/>
    <p:sldId id="468" r:id="rId23"/>
    <p:sldId id="472" r:id="rId24"/>
    <p:sldId id="508" r:id="rId25"/>
    <p:sldId id="509" r:id="rId26"/>
    <p:sldId id="594" r:id="rId27"/>
    <p:sldId id="471" r:id="rId28"/>
    <p:sldId id="474" r:id="rId29"/>
    <p:sldId id="510" r:id="rId30"/>
    <p:sldId id="475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95" r:id="rId39"/>
    <p:sldId id="518" r:id="rId40"/>
    <p:sldId id="519" r:id="rId41"/>
    <p:sldId id="520" r:id="rId42"/>
    <p:sldId id="521" r:id="rId43"/>
    <p:sldId id="522" r:id="rId44"/>
    <p:sldId id="523" r:id="rId45"/>
    <p:sldId id="596" r:id="rId46"/>
    <p:sldId id="524" r:id="rId47"/>
    <p:sldId id="525" r:id="rId48"/>
    <p:sldId id="526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4092" y="4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B25B8-665C-4423-930F-6BA99A2FF6DC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6CB4-C956-445E-A8DD-CE7A2435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5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0335" y="3250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95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6143382" cy="1902073"/>
          </a:xfrm>
        </p:spPr>
        <p:txBody>
          <a:bodyPr/>
          <a:lstStyle/>
          <a:p>
            <a:r>
              <a:rPr lang="en-US" altLang="ko-KR" sz="2800" i="1" dirty="0"/>
              <a:t>Chapter 10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309210" y="3687167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ko-KR" sz="2800" i="1" dirty="0">
                <a:solidFill>
                  <a:schemeClr val="tx2"/>
                </a:solidFill>
              </a:rPr>
              <a:t>Chapter 10</a:t>
            </a:r>
            <a:r>
              <a:rPr kumimoji="0" lang="en-US" altLang="ko-KR" dirty="0">
                <a:solidFill>
                  <a:schemeClr val="tx2"/>
                </a:solidFill>
              </a:rPr>
              <a:t/>
            </a:r>
            <a:br>
              <a:rPr kumimoji="0" lang="en-US" altLang="ko-KR" dirty="0">
                <a:solidFill>
                  <a:schemeClr val="tx2"/>
                </a:solidFill>
              </a:rPr>
            </a:br>
            <a:r>
              <a:rPr kumimoji="0" lang="ko-KR" altLang="en-US" b="1" dirty="0">
                <a:solidFill>
                  <a:schemeClr val="tx2"/>
                </a:solidFill>
              </a:rPr>
              <a:t>함수</a:t>
            </a:r>
            <a:endParaRPr kumimoji="0"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779518" cy="50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3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1254"/>
          <a:stretch/>
        </p:blipFill>
        <p:spPr>
          <a:xfrm>
            <a:off x="971600" y="1633091"/>
            <a:ext cx="6440431" cy="37236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5224066"/>
            <a:ext cx="2880320" cy="12776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5224066"/>
            <a:ext cx="2665285" cy="9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0791"/>
          <a:stretch/>
        </p:blipFill>
        <p:spPr>
          <a:xfrm>
            <a:off x="971600" y="1628800"/>
            <a:ext cx="6408712" cy="47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971600" y="1700808"/>
            <a:ext cx="6408712" cy="46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0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2301"/>
          <a:stretch/>
        </p:blipFill>
        <p:spPr>
          <a:xfrm>
            <a:off x="971599" y="1653626"/>
            <a:ext cx="6943725" cy="10840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5158"/>
          <a:stretch/>
        </p:blipFill>
        <p:spPr>
          <a:xfrm>
            <a:off x="5172975" y="2154564"/>
            <a:ext cx="3174396" cy="47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4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함수의 모양과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함수의 기본 형태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함수는 ‘매개변수</a:t>
            </a:r>
            <a:r>
              <a:rPr lang="en-US" altLang="ko-KR" sz="1600" dirty="0"/>
              <a:t>(</a:t>
            </a:r>
            <a:r>
              <a:rPr lang="ko-KR" altLang="en-US" sz="1600" dirty="0"/>
              <a:t>또는 ‘인수’</a:t>
            </a:r>
            <a:r>
              <a:rPr lang="en-US" altLang="ko-KR" sz="1600" dirty="0"/>
              <a:t>)’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후 그 매개변수를 가공하고 처리한 후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‘</a:t>
            </a:r>
            <a:r>
              <a:rPr lang="ko-KR" altLang="en-US" sz="1600" dirty="0" err="1"/>
              <a:t>반환값’을</a:t>
            </a:r>
            <a:r>
              <a:rPr lang="ko-KR" altLang="en-US" sz="1600" dirty="0"/>
              <a:t> 돌려줌</a:t>
            </a:r>
            <a:r>
              <a:rPr lang="en-US" altLang="ko-KR" sz="1600" dirty="0"/>
              <a:t>(</a:t>
            </a:r>
            <a:r>
              <a:rPr lang="ko-KR" altLang="en-US" sz="1600" dirty="0"/>
              <a:t>커피 자판기를 예로 들면 ‘동전 넣기’과 ‘버튼 입력’이라는 매개변수를 받아서 커피를 탄 후 </a:t>
            </a:r>
            <a:r>
              <a:rPr lang="ko-KR" altLang="en-US" sz="1600" dirty="0" err="1"/>
              <a:t>반환값으로</a:t>
            </a:r>
            <a:r>
              <a:rPr lang="ko-KR" altLang="en-US" sz="1600" dirty="0"/>
              <a:t> ‘커피’를 돌려줌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38385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함수의 모양과 활용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4680"/>
          <a:stretch/>
        </p:blipFill>
        <p:spPr>
          <a:xfrm>
            <a:off x="1012056" y="1628800"/>
            <a:ext cx="6615832" cy="4781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98" y="5865093"/>
            <a:ext cx="2914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2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plus( ) </a:t>
            </a:r>
            <a:r>
              <a:rPr lang="ko-KR" altLang="en-US" sz="1600" dirty="0"/>
              <a:t>함수를 정의와 호출 과정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91" y="1454844"/>
            <a:ext cx="6038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2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dirty="0"/>
              <a:t>➊ 함수 호출 </a:t>
            </a:r>
            <a:r>
              <a:rPr lang="en-US" altLang="ko-KR" sz="1600" dirty="0"/>
              <a:t>: </a:t>
            </a:r>
            <a:r>
              <a:rPr lang="en-US" altLang="ko-KR" sz="1600" b="0" dirty="0"/>
              <a:t>plus(100, 200); </a:t>
            </a:r>
            <a:r>
              <a:rPr lang="ko-KR" altLang="en-US" sz="1600" b="0" dirty="0"/>
              <a:t>으로 함수 호출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➋ </a:t>
            </a:r>
            <a:r>
              <a:rPr lang="ko-KR" altLang="en-US" sz="1600" dirty="0"/>
              <a:t>함수 실행 </a:t>
            </a:r>
            <a:r>
              <a:rPr lang="en-US" altLang="ko-KR" sz="1600" b="0" dirty="0"/>
              <a:t>: v1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v2</a:t>
            </a:r>
            <a:r>
              <a:rPr lang="ko-KR" altLang="en-US" sz="1600" b="0" dirty="0"/>
              <a:t>를 더해 </a:t>
            </a:r>
            <a:r>
              <a:rPr lang="en-US" altLang="ko-KR" sz="1600" b="0" dirty="0"/>
              <a:t>result</a:t>
            </a:r>
            <a:r>
              <a:rPr lang="ko-KR" altLang="en-US" sz="1600" b="0" dirty="0"/>
              <a:t>에 대입시킨 후 이 함수를 호출했던 곳으로 돌아감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➌ </a:t>
            </a:r>
            <a:r>
              <a:rPr lang="ko-KR" altLang="en-US" sz="1600" dirty="0"/>
              <a:t>결과 반환 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결과 </a:t>
            </a:r>
            <a:r>
              <a:rPr lang="en-US" altLang="ko-KR" sz="1600" b="0" dirty="0"/>
              <a:t>result</a:t>
            </a:r>
            <a:r>
              <a:rPr lang="ko-KR" altLang="en-US" sz="1600" b="0" dirty="0"/>
              <a:t>값</a:t>
            </a:r>
            <a:r>
              <a:rPr lang="en-US" altLang="ko-KR" sz="1600" b="0" dirty="0"/>
              <a:t>(300)</a:t>
            </a:r>
            <a:r>
              <a:rPr lang="ko-KR" altLang="en-US" sz="1600" b="0" dirty="0"/>
              <a:t>을 </a:t>
            </a:r>
            <a:r>
              <a:rPr lang="en-US" altLang="ko-KR" sz="1600" b="0" dirty="0"/>
              <a:t>plus( ) </a:t>
            </a:r>
            <a:r>
              <a:rPr lang="ko-KR" altLang="en-US" sz="1600" b="0" dirty="0"/>
              <a:t>함수를 호출했던 곳으로 돌려줌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b="0" dirty="0"/>
              <a:t>➍ </a:t>
            </a:r>
            <a:r>
              <a:rPr lang="en-US" altLang="ko-KR" sz="1600" dirty="0"/>
              <a:t>hap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반환값</a:t>
            </a:r>
            <a:r>
              <a:rPr lang="ko-KR" altLang="en-US" sz="1600" dirty="0"/>
              <a:t> 대입 </a:t>
            </a:r>
            <a:r>
              <a:rPr lang="en-US" altLang="ko-KR" sz="1600" b="0" dirty="0"/>
              <a:t>: result</a:t>
            </a:r>
            <a:r>
              <a:rPr lang="ko-KR" altLang="en-US" sz="1600" b="0" dirty="0"/>
              <a:t>값 </a:t>
            </a:r>
            <a:r>
              <a:rPr lang="en-US" altLang="ko-KR" sz="1600" b="0" dirty="0"/>
              <a:t>300</a:t>
            </a:r>
            <a:r>
              <a:rPr lang="ko-KR" altLang="en-US" sz="1600" b="0" dirty="0"/>
              <a:t>을 변수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대입</a:t>
            </a:r>
            <a:r>
              <a:rPr lang="en-US" altLang="ko-KR" sz="1600" b="0" dirty="0"/>
              <a:t>. plus(100, 200)</a:t>
            </a:r>
            <a:r>
              <a:rPr lang="ko-KR" altLang="en-US" sz="1600" b="0" dirty="0"/>
              <a:t>의 결과를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넣어야 하므로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과 </a:t>
            </a:r>
            <a:r>
              <a:rPr lang="en-US" altLang="ko-KR" sz="1600" b="0" dirty="0"/>
              <a:t>plus( ) </a:t>
            </a:r>
            <a:r>
              <a:rPr lang="ko-KR" altLang="en-US" sz="1600" b="0" dirty="0"/>
              <a:t>함수의 데이터 형식이 같아야 함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3645024"/>
            <a:ext cx="3771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5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함수의 모양과 활용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46" y="1700808"/>
            <a:ext cx="6616452" cy="4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함수의 이해</a:t>
            </a:r>
            <a:endParaRPr lang="en-US" altLang="ko-KR" sz="2400" b="1" dirty="0"/>
          </a:p>
          <a:p>
            <a:r>
              <a:rPr lang="ko-KR" altLang="en-US" sz="2400" b="1" dirty="0" err="1"/>
              <a:t>지역변수와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전역변수</a:t>
            </a:r>
            <a:endParaRPr lang="en-US" altLang="ko-KR" sz="2400" b="1" dirty="0"/>
          </a:p>
          <a:p>
            <a:r>
              <a:rPr lang="ko-KR" altLang="en-US" sz="2400" b="1" dirty="0"/>
              <a:t>함수의 </a:t>
            </a:r>
            <a:r>
              <a:rPr lang="ko-KR" altLang="en-US" sz="2400" b="1" dirty="0" err="1"/>
              <a:t>반환값과</a:t>
            </a:r>
            <a:r>
              <a:rPr lang="ko-KR" altLang="en-US" sz="2400" b="1" dirty="0"/>
              <a:t> 매개변수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함수의 모양과 활용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2563"/>
          <a:stretch/>
        </p:blipFill>
        <p:spPr>
          <a:xfrm>
            <a:off x="971600" y="1784794"/>
            <a:ext cx="6606927" cy="3987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80187" r="64008"/>
          <a:stretch/>
        </p:blipFill>
        <p:spPr>
          <a:xfrm>
            <a:off x="2699791" y="5384772"/>
            <a:ext cx="2808313" cy="12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6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지역변수와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전역변수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69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지역변수와</a:t>
            </a:r>
            <a:r>
              <a:rPr lang="en-US" altLang="ko-KR" dirty="0"/>
              <a:t> </a:t>
            </a:r>
            <a:r>
              <a:rPr lang="ko-KR" altLang="en-US" dirty="0"/>
              <a:t>전역변수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지역변수 </a:t>
            </a:r>
            <a:r>
              <a:rPr lang="en-US" altLang="ko-KR" sz="1600" dirty="0"/>
              <a:t>: </a:t>
            </a:r>
            <a:r>
              <a:rPr lang="ko-KR" altLang="en-US" sz="1600" dirty="0"/>
              <a:t>한정된 지역</a:t>
            </a:r>
            <a:r>
              <a:rPr lang="en-US" altLang="ko-KR" sz="1600" dirty="0"/>
              <a:t>(local)</a:t>
            </a:r>
            <a:r>
              <a:rPr lang="ko-KR" altLang="en-US" sz="1600" dirty="0"/>
              <a:t>에서만 사용되는 변수</a:t>
            </a:r>
          </a:p>
          <a:p>
            <a:pPr lvl="1"/>
            <a:r>
              <a:rPr lang="ko-KR" altLang="en-US" sz="1600" dirty="0"/>
              <a:t>전역변수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프로그램 전체</a:t>
            </a:r>
            <a:r>
              <a:rPr lang="en-US" altLang="ko-KR" sz="1600" dirty="0"/>
              <a:t>(global)</a:t>
            </a:r>
            <a:r>
              <a:rPr lang="ko-KR" altLang="en-US" sz="1600" dirty="0"/>
              <a:t>에서 사용되는 변수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50482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4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지역변수와</a:t>
            </a:r>
            <a:r>
              <a:rPr lang="en-US" altLang="ko-KR" dirty="0"/>
              <a:t> </a:t>
            </a:r>
            <a:r>
              <a:rPr lang="ko-KR" altLang="en-US" dirty="0"/>
              <a:t>전역변수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➊에서 </a:t>
            </a:r>
            <a:r>
              <a:rPr lang="en-US" altLang="ko-KR" sz="1600" dirty="0"/>
              <a:t>a</a:t>
            </a:r>
            <a:r>
              <a:rPr lang="ko-KR" altLang="en-US" sz="1600" dirty="0"/>
              <a:t>는 현재 ‘함수 </a:t>
            </a:r>
            <a:r>
              <a:rPr lang="en-US" altLang="ko-KR" sz="1600" dirty="0"/>
              <a:t>1’ </a:t>
            </a:r>
            <a:r>
              <a:rPr lang="ko-KR" altLang="en-US" sz="1600" dirty="0"/>
              <a:t>안에 선언</a:t>
            </a:r>
            <a:r>
              <a:rPr lang="en-US" altLang="ko-KR" sz="1600" dirty="0"/>
              <a:t>, </a:t>
            </a:r>
            <a:r>
              <a:rPr lang="ko-KR" altLang="en-US" sz="1600" dirty="0"/>
              <a:t>그러므로 </a:t>
            </a:r>
            <a:r>
              <a:rPr lang="en-US" altLang="ko-KR" sz="1600" dirty="0"/>
              <a:t>a</a:t>
            </a:r>
            <a:r>
              <a:rPr lang="ko-KR" altLang="en-US" sz="1600" dirty="0"/>
              <a:t>는 ‘함수 </a:t>
            </a:r>
            <a:r>
              <a:rPr lang="en-US" altLang="ko-KR" sz="1600" dirty="0"/>
              <a:t>1’ </a:t>
            </a:r>
            <a:r>
              <a:rPr lang="ko-KR" altLang="en-US" sz="1600" dirty="0"/>
              <a:t>안에서만 사용될 수 있고</a:t>
            </a:r>
            <a:r>
              <a:rPr lang="en-US" altLang="ko-KR" sz="1600" dirty="0"/>
              <a:t>, ‘</a:t>
            </a:r>
            <a:r>
              <a:rPr lang="ko-KR" altLang="en-US" sz="1600" dirty="0"/>
              <a:t>함수 </a:t>
            </a:r>
            <a:r>
              <a:rPr lang="en-US" altLang="ko-KR" sz="1600" dirty="0"/>
              <a:t>2’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a</a:t>
            </a:r>
            <a:r>
              <a:rPr lang="ko-KR" altLang="en-US" sz="1600" dirty="0"/>
              <a:t>의 존재를 모름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➋는 전역변수 </a:t>
            </a:r>
            <a:r>
              <a:rPr lang="en-US" altLang="ko-KR" sz="1600" dirty="0"/>
              <a:t>b</a:t>
            </a:r>
            <a:r>
              <a:rPr lang="ko-KR" altLang="en-US" sz="1600" dirty="0"/>
              <a:t>를 보여줌</a:t>
            </a:r>
            <a:r>
              <a:rPr lang="en-US" altLang="ko-KR" sz="1600" dirty="0"/>
              <a:t>. b</a:t>
            </a:r>
            <a:r>
              <a:rPr lang="ko-KR" altLang="en-US" sz="1600" dirty="0"/>
              <a:t>는 함수</a:t>
            </a:r>
            <a:r>
              <a:rPr lang="en-US" altLang="ko-KR" sz="1600" dirty="0"/>
              <a:t>(</a:t>
            </a:r>
            <a:r>
              <a:rPr lang="ko-KR" altLang="en-US" sz="1600" dirty="0"/>
              <a:t>함수 </a:t>
            </a:r>
            <a:r>
              <a:rPr lang="en-US" altLang="ko-KR" sz="1600" dirty="0"/>
              <a:t>1, </a:t>
            </a:r>
            <a:r>
              <a:rPr lang="ko-KR" altLang="en-US" sz="1600" dirty="0"/>
              <a:t>함수 </a:t>
            </a:r>
            <a:r>
              <a:rPr lang="en-US" altLang="ko-KR" sz="1600" dirty="0"/>
              <a:t>2) </a:t>
            </a:r>
            <a:r>
              <a:rPr lang="ko-KR" altLang="en-US" sz="1600" dirty="0"/>
              <a:t>안이 아니라 함수 바깥에 선언되어 있으므로 모든 함수에서 </a:t>
            </a:r>
            <a:r>
              <a:rPr lang="en-US" altLang="ko-KR" sz="1600" dirty="0"/>
              <a:t>b</a:t>
            </a:r>
            <a:r>
              <a:rPr lang="ko-KR" altLang="en-US" sz="1600" dirty="0"/>
              <a:t>의 존재를 알게 됨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같은 </a:t>
            </a:r>
            <a:r>
              <a:rPr lang="en-US" altLang="ko-KR" sz="1600" dirty="0"/>
              <a:t>a</a:t>
            </a:r>
            <a:r>
              <a:rPr lang="ko-KR" altLang="en-US" sz="1600" dirty="0"/>
              <a:t>라고 해도 ‘함수 </a:t>
            </a:r>
            <a:r>
              <a:rPr lang="en-US" altLang="ko-KR" sz="1600" dirty="0"/>
              <a:t>1</a:t>
            </a:r>
            <a:r>
              <a:rPr lang="ko-KR" altLang="en-US" sz="1600" dirty="0"/>
              <a:t>의 </a:t>
            </a:r>
            <a:r>
              <a:rPr lang="en-US" altLang="ko-KR" sz="1600" dirty="0"/>
              <a:t>a’</a:t>
            </a:r>
            <a:r>
              <a:rPr lang="ko-KR" altLang="en-US" sz="1600" dirty="0"/>
              <a:t>는 함수 내에서 따로 정의했으므로 지역변수</a:t>
            </a:r>
            <a:r>
              <a:rPr lang="en-US" altLang="ko-KR" sz="1600" dirty="0"/>
              <a:t>, 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‘</a:t>
            </a:r>
            <a:r>
              <a:rPr lang="ko-KR" altLang="en-US" sz="1600" dirty="0"/>
              <a:t>함수 </a:t>
            </a:r>
            <a:r>
              <a:rPr lang="en-US" altLang="ko-KR" sz="1600" dirty="0"/>
              <a:t>2</a:t>
            </a:r>
            <a:r>
              <a:rPr lang="ko-KR" altLang="en-US" sz="1600" dirty="0"/>
              <a:t>의 </a:t>
            </a:r>
            <a:r>
              <a:rPr lang="en-US" altLang="ko-KR" sz="1600" dirty="0"/>
              <a:t>a’</a:t>
            </a:r>
            <a:r>
              <a:rPr lang="ko-KR" altLang="en-US" sz="1600" dirty="0"/>
              <a:t>는 함수 안에 정의된 것이 없으므로 </a:t>
            </a:r>
            <a:r>
              <a:rPr lang="ko-KR" altLang="en-US" sz="1600" dirty="0" err="1"/>
              <a:t>전역변수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852936"/>
            <a:ext cx="6619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72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지역변수와</a:t>
            </a:r>
            <a:r>
              <a:rPr lang="en-US" altLang="ko-KR" dirty="0"/>
              <a:t> </a:t>
            </a:r>
            <a:r>
              <a:rPr lang="ko-KR" altLang="en-US" dirty="0"/>
              <a:t>전역변수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052736"/>
            <a:ext cx="6877366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지역변수와</a:t>
            </a:r>
            <a:r>
              <a:rPr lang="en-US" altLang="ko-KR" dirty="0"/>
              <a:t> </a:t>
            </a:r>
            <a:r>
              <a:rPr lang="ko-KR" altLang="en-US" dirty="0"/>
              <a:t>전역변수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97811"/>
              </p:ext>
            </p:extLst>
          </p:nvPr>
        </p:nvGraphicFramePr>
        <p:xfrm>
          <a:off x="1271972" y="1340768"/>
          <a:ext cx="7332476" cy="1701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32476">
                  <a:extLst>
                    <a:ext uri="{9D8B030D-6E8A-4147-A177-3AD203B41FA5}">
                      <a16:colId xmlns:a16="http://schemas.microsoft.com/office/drawing/2014/main" val="28905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main( 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함수의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7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원칙적으로 </a:t>
                      </a:r>
                      <a:r>
                        <a:rPr lang="en-US" altLang="ko-KR" sz="1400" dirty="0"/>
                        <a:t>main( ) </a:t>
                      </a:r>
                      <a:r>
                        <a:rPr lang="ko-KR" altLang="en-US" sz="1400" dirty="0"/>
                        <a:t>함수의 맨 아래에 ‘</a:t>
                      </a:r>
                      <a:r>
                        <a:rPr lang="en-US" altLang="ko-KR" sz="1400" dirty="0"/>
                        <a:t>return </a:t>
                      </a:r>
                      <a:r>
                        <a:rPr lang="ko-KR" altLang="en-US" sz="1400" dirty="0" err="1"/>
                        <a:t>정숫값</a:t>
                      </a:r>
                      <a:r>
                        <a:rPr lang="en-US" altLang="ko-KR" sz="1400" dirty="0"/>
                        <a:t>;’</a:t>
                      </a:r>
                      <a:r>
                        <a:rPr lang="ko-KR" altLang="en-US" sz="1400" dirty="0"/>
                        <a:t>과 같은 </a:t>
                      </a:r>
                      <a:r>
                        <a:rPr lang="ko-KR" altLang="en-US" sz="1400" dirty="0" err="1"/>
                        <a:t>반환값을</a:t>
                      </a:r>
                      <a:r>
                        <a:rPr lang="ko-KR" altLang="en-US" sz="1400" dirty="0"/>
                        <a:t> 지정해야 하 지만</a:t>
                      </a:r>
                      <a:r>
                        <a:rPr lang="en-US" altLang="ko-KR" sz="1400" dirty="0"/>
                        <a:t>, main( ) </a:t>
                      </a:r>
                      <a:r>
                        <a:rPr lang="ko-KR" altLang="en-US" sz="1400" dirty="0"/>
                        <a:t>함수의 끝이 프로그램의 끝이어서 </a:t>
                      </a:r>
                      <a:r>
                        <a:rPr lang="en-US" altLang="ko-KR" sz="1400" dirty="0"/>
                        <a:t>return</a:t>
                      </a:r>
                      <a:r>
                        <a:rPr lang="ko-KR" altLang="en-US" sz="1400" dirty="0"/>
                        <a:t>문을 사용하지 않아도 별 문제가 없음</a:t>
                      </a:r>
                      <a:endParaRPr lang="en-US" altLang="ko-KR" sz="1400" dirty="0"/>
                    </a:p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main( ) </a:t>
                      </a:r>
                      <a:r>
                        <a:rPr lang="ko-KR" altLang="en-US" sz="1400" dirty="0"/>
                        <a:t>함수는 </a:t>
                      </a:r>
                      <a:r>
                        <a:rPr lang="en-US" altLang="ko-KR" sz="1400" dirty="0"/>
                        <a:t>void main( )</a:t>
                      </a:r>
                      <a:r>
                        <a:rPr lang="ko-KR" altLang="en-US" sz="1400" dirty="0"/>
                        <a:t>이나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main( ) </a:t>
                      </a:r>
                      <a:r>
                        <a:rPr lang="ko-KR" altLang="en-US" sz="1400" dirty="0"/>
                        <a:t>중 아무거나 사용해도 무방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9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12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함수의 </a:t>
            </a:r>
            <a:r>
              <a:rPr lang="ko-KR" altLang="en-US" sz="4800" b="1" dirty="0" err="1"/>
              <a:t>반환값과</a:t>
            </a:r>
            <a:r>
              <a:rPr lang="ko-KR" altLang="en-US" sz="4800" b="1" dirty="0"/>
              <a:t> 매개변수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194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반환값</a:t>
            </a:r>
            <a:r>
              <a:rPr lang="ko-KR" altLang="en-US" sz="2000" dirty="0"/>
              <a:t> 유무에 따른 함수 구분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반환값이</a:t>
            </a:r>
            <a:r>
              <a:rPr lang="ko-KR" altLang="en-US" sz="1600" dirty="0"/>
              <a:t> 있는 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함수를 실행한 후에 나온 결과값은 함수의 </a:t>
            </a:r>
            <a:r>
              <a:rPr lang="ko-KR" altLang="en-US" sz="1600" dirty="0" err="1"/>
              <a:t>데이터형을</a:t>
            </a:r>
            <a:r>
              <a:rPr lang="ko-KR" altLang="en-US" sz="1600" dirty="0"/>
              <a:t> 따름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64904"/>
            <a:ext cx="5267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5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 err="1"/>
              <a:t>반환값이</a:t>
            </a:r>
            <a:r>
              <a:rPr lang="ko-KR" altLang="en-US" sz="1600" dirty="0"/>
              <a:t> 없는 함수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함수를 실행한 결과</a:t>
            </a:r>
            <a:r>
              <a:rPr lang="en-US" altLang="ko-KR" sz="1600" dirty="0"/>
              <a:t>, </a:t>
            </a:r>
            <a:r>
              <a:rPr lang="ko-KR" altLang="en-US" sz="1600" dirty="0"/>
              <a:t>돌려줄 것이 없는 경우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void</a:t>
            </a:r>
            <a:r>
              <a:rPr lang="ko-KR" altLang="en-US" sz="1600" dirty="0"/>
              <a:t>로 함수 표시 </a:t>
            </a:r>
            <a:r>
              <a:rPr lang="en-US" altLang="ko-KR" sz="1600" dirty="0"/>
              <a:t>: void </a:t>
            </a:r>
            <a:r>
              <a:rPr lang="ko-KR" altLang="en-US" sz="1600" dirty="0"/>
              <a:t>형 함수를 호출할 때는 함수 이름만 표시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97" y="2708920"/>
            <a:ext cx="4857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 err="1"/>
              <a:t>반환값이</a:t>
            </a:r>
            <a:r>
              <a:rPr lang="ko-KR" altLang="en-US" sz="1600" dirty="0"/>
              <a:t> 없는 함수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5509592" cy="4816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5461885"/>
            <a:ext cx="25908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9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함수의 이해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값의 전달</a:t>
            </a:r>
            <a:r>
              <a:rPr lang="en-US" altLang="ko-KR" sz="1600" dirty="0"/>
              <a:t>(call by value)</a:t>
            </a:r>
          </a:p>
          <a:p>
            <a:pPr lvl="2"/>
            <a:r>
              <a:rPr lang="ko-KR" altLang="en-US" sz="1600" dirty="0"/>
              <a:t>값 자체를 함수에 넘겨주는 방법</a:t>
            </a:r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36730"/>
            <a:ext cx="6645027" cy="42123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188" y="4869439"/>
            <a:ext cx="2238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37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값의 전달</a:t>
            </a:r>
            <a:r>
              <a:rPr lang="en-US" altLang="ko-KR" sz="1600" dirty="0"/>
              <a:t>(call by value)</a:t>
            </a:r>
          </a:p>
          <a:p>
            <a:pPr lvl="2"/>
            <a:r>
              <a:rPr lang="en-US" altLang="ko-KR" sz="1600" dirty="0"/>
              <a:t>11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a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을 입력하고 </a:t>
            </a:r>
            <a:r>
              <a:rPr lang="en-US" altLang="ko-KR" sz="1600" dirty="0"/>
              <a:t>13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func1(a)</a:t>
            </a:r>
            <a:r>
              <a:rPr lang="ko-KR" altLang="en-US" sz="1600" dirty="0"/>
              <a:t>를 호출</a:t>
            </a:r>
            <a:endParaRPr lang="en-US" altLang="ko-KR" sz="1600" dirty="0"/>
          </a:p>
          <a:p>
            <a:pPr lvl="2"/>
            <a:r>
              <a:rPr lang="en-US" altLang="ko-KR" sz="1600" dirty="0"/>
              <a:t>3</a:t>
            </a:r>
            <a:r>
              <a:rPr lang="ko-KR" altLang="en-US" sz="1600" dirty="0"/>
              <a:t>행의 </a:t>
            </a:r>
            <a:r>
              <a:rPr lang="en-US" altLang="ko-KR" sz="1600" dirty="0"/>
              <a:t>a</a:t>
            </a:r>
            <a:r>
              <a:rPr lang="ko-KR" altLang="en-US" sz="1600" dirty="0"/>
              <a:t>에 </a:t>
            </a:r>
            <a:r>
              <a:rPr lang="en-US" altLang="ko-KR" sz="1600" dirty="0"/>
              <a:t>10</a:t>
            </a:r>
            <a:r>
              <a:rPr lang="ko-KR" altLang="en-US" sz="1600" dirty="0"/>
              <a:t>이 들어가면 </a:t>
            </a:r>
            <a:r>
              <a:rPr lang="en-US" altLang="ko-KR" sz="1600" dirty="0"/>
              <a:t>5</a:t>
            </a:r>
            <a:r>
              <a:rPr lang="ko-KR" altLang="en-US" sz="1600" dirty="0"/>
              <a:t>행에 서는 </a:t>
            </a:r>
            <a:r>
              <a:rPr lang="en-US" altLang="ko-KR" sz="1600" dirty="0"/>
              <a:t>a </a:t>
            </a:r>
            <a:r>
              <a:rPr lang="ko-KR" altLang="en-US" sz="1600" dirty="0"/>
              <a:t>값을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증가시킨 후 출력</a:t>
            </a:r>
            <a:endParaRPr lang="en-US" altLang="ko-KR" sz="1600" dirty="0"/>
          </a:p>
          <a:p>
            <a:pPr lvl="2"/>
            <a:r>
              <a:rPr lang="en-US" altLang="ko-KR" sz="1600" dirty="0"/>
              <a:t>func1( ) </a:t>
            </a:r>
            <a:r>
              <a:rPr lang="ko-KR" altLang="en-US" sz="1600" dirty="0"/>
              <a:t>함수가 종료된 후 </a:t>
            </a:r>
            <a:r>
              <a:rPr lang="en-US" altLang="ko-KR" sz="1600" dirty="0"/>
              <a:t>14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a</a:t>
            </a:r>
            <a:r>
              <a:rPr lang="ko-KR" altLang="en-US" sz="1600" dirty="0"/>
              <a:t>를 출력하니 원래의 </a:t>
            </a:r>
            <a:r>
              <a:rPr lang="en-US" altLang="ko-KR" sz="1600" dirty="0"/>
              <a:t>10</a:t>
            </a:r>
            <a:r>
              <a:rPr lang="ko-KR" altLang="en-US" sz="1600" dirty="0"/>
              <a:t>이 출력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5904656" cy="32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23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1988840"/>
            <a:ext cx="6184404" cy="3953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53" y="5558453"/>
            <a:ext cx="1958627" cy="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87217"/>
            <a:ext cx="5495850" cy="29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51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49599"/>
            <a:ext cx="585598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1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81005"/>
            <a:ext cx="6006651" cy="27735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78" y="4753676"/>
            <a:ext cx="6008702" cy="17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6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2060848"/>
            <a:ext cx="5976664" cy="38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59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매개변수 전달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주소</a:t>
            </a:r>
            <a:r>
              <a:rPr lang="en-US" altLang="ko-KR" sz="1600" dirty="0"/>
              <a:t>(</a:t>
            </a:r>
            <a:r>
              <a:rPr lang="ko-KR" altLang="en-US" sz="1600" dirty="0"/>
              <a:t>또는 참조</a:t>
            </a:r>
            <a:r>
              <a:rPr lang="en-US" altLang="ko-KR" sz="1600" dirty="0"/>
              <a:t>)</a:t>
            </a:r>
            <a:r>
              <a:rPr lang="ko-KR" altLang="en-US" sz="1600" dirty="0"/>
              <a:t>로 전달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30</a:t>
            </a:r>
            <a:r>
              <a:rPr lang="ko-KR" altLang="en-US" dirty="0"/>
              <a:t>행에서는 주소로 전달하므로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10-13]</a:t>
            </a:r>
            <a:r>
              <a:rPr lang="ko-KR" altLang="en-US" dirty="0"/>
              <a:t>과 같이 작동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주솟값을</a:t>
            </a:r>
            <a:r>
              <a:rPr lang="ko-KR" altLang="en-US" dirty="0"/>
              <a:t> 매개변수로 주었기 때문에 </a:t>
            </a:r>
            <a:r>
              <a:rPr lang="en-US" altLang="ko-KR" dirty="0"/>
              <a:t>func2( ) </a:t>
            </a:r>
            <a:r>
              <a:rPr lang="ko-KR" altLang="en-US" dirty="0"/>
              <a:t>함수를 호출하면 </a:t>
            </a:r>
            <a:r>
              <a:rPr lang="en-US" altLang="ko-KR" dirty="0"/>
              <a:t>main( ) </a:t>
            </a:r>
            <a:r>
              <a:rPr lang="ko-KR" altLang="en-US" dirty="0"/>
              <a:t>함수에서 출력되는 값에도 영향을 미침</a:t>
            </a:r>
            <a:endParaRPr lang="en-US" altLang="ko-KR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89" y="2996952"/>
            <a:ext cx="472762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9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057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27]</a:t>
            </a:r>
            <a:r>
              <a:rPr lang="ko-KR" altLang="en-US" dirty="0"/>
              <a:t> 함수를 이용한 구구단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76375"/>
            <a:ext cx="7058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1"/>
            <a:r>
              <a:rPr lang="ko-KR" altLang="en-US" sz="1600" dirty="0"/>
              <a:t>함수</a:t>
            </a:r>
            <a:r>
              <a:rPr lang="en-US" altLang="ko-KR" sz="1600" dirty="0"/>
              <a:t>(Function)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“무엇을 넣으면</a:t>
            </a:r>
            <a:r>
              <a:rPr lang="en-US" altLang="ko-KR" sz="1600" dirty="0"/>
              <a:t>, </a:t>
            </a:r>
            <a:r>
              <a:rPr lang="ko-KR" altLang="en-US" sz="1600" dirty="0"/>
              <a:t>어떤 것을 돌려주는 요술상자”</a:t>
            </a:r>
            <a:endParaRPr lang="en-US" altLang="ko-KR" sz="1600" dirty="0"/>
          </a:p>
          <a:p>
            <a:pPr lvl="1"/>
            <a:r>
              <a:rPr lang="en-US" altLang="ko-KR" sz="1600" dirty="0"/>
              <a:t>C </a:t>
            </a:r>
            <a:r>
              <a:rPr lang="ko-KR" altLang="en-US" sz="1600" dirty="0"/>
              <a:t>언어 프로그램 자체에서 제공</a:t>
            </a:r>
            <a:r>
              <a:rPr lang="en-US" altLang="ko-KR" sz="1600" dirty="0"/>
              <a:t>, </a:t>
            </a:r>
            <a:r>
              <a:rPr lang="ko-KR" altLang="en-US" sz="1600" dirty="0"/>
              <a:t>직접 만들어서 사용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err="1"/>
              <a:t>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C </a:t>
            </a:r>
            <a:r>
              <a:rPr lang="ko-KR" altLang="en-US" sz="1600" dirty="0"/>
              <a:t>언어에서 자체 제공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pPr marL="266700" lvl="1" indent="0">
              <a:buNone/>
            </a:pPr>
            <a:r>
              <a:rPr lang="en-US" altLang="ko-KR" sz="1600" dirty="0"/>
              <a:t>                                            </a:t>
            </a:r>
            <a:r>
              <a:rPr lang="en-US" altLang="ko-KR" sz="1600" dirty="0">
                <a:sym typeface="Wingdings" pitchFamily="2" charset="2"/>
              </a:rPr>
              <a:t> </a:t>
            </a:r>
            <a:r>
              <a:rPr lang="ko-KR" altLang="en-US" sz="1600" dirty="0">
                <a:sym typeface="Wingdings" pitchFamily="2" charset="2"/>
              </a:rPr>
              <a:t>출력 </a:t>
            </a:r>
            <a:r>
              <a:rPr lang="en-US" altLang="ko-KR" sz="1600" dirty="0">
                <a:sym typeface="Wingdings" pitchFamily="2" charset="2"/>
              </a:rPr>
              <a:t>– Basic-C</a:t>
            </a: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3" y="2276872"/>
            <a:ext cx="2508870" cy="5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3" y="3545582"/>
            <a:ext cx="28479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27]</a:t>
            </a:r>
            <a:r>
              <a:rPr lang="ko-KR" altLang="en-US" dirty="0"/>
              <a:t> 함수를 이용한 구구단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67" y="1052736"/>
            <a:ext cx="69437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28]</a:t>
            </a:r>
            <a:r>
              <a:rPr lang="ko-KR" altLang="en-US" dirty="0"/>
              <a:t> 함수를 이용한 대</a:t>
            </a:r>
            <a:r>
              <a:rPr lang="en-US" altLang="ko-KR" dirty="0"/>
              <a:t>·</a:t>
            </a:r>
            <a:r>
              <a:rPr lang="ko-KR" altLang="en-US" dirty="0"/>
              <a:t>소문자 변환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185987"/>
            <a:ext cx="7067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28]</a:t>
            </a:r>
            <a:r>
              <a:rPr lang="ko-KR" altLang="en-US" dirty="0"/>
              <a:t> 함수를 이용한 대</a:t>
            </a:r>
            <a:r>
              <a:rPr lang="en-US" altLang="ko-KR" dirty="0"/>
              <a:t>·</a:t>
            </a:r>
            <a:r>
              <a:rPr lang="ko-KR" altLang="en-US" dirty="0"/>
              <a:t>소문자 변환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85875"/>
            <a:ext cx="6972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5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28]</a:t>
            </a:r>
            <a:r>
              <a:rPr lang="ko-KR" altLang="en-US" dirty="0"/>
              <a:t> 함수를 이용한 대</a:t>
            </a:r>
            <a:r>
              <a:rPr lang="en-US" altLang="ko-KR" dirty="0"/>
              <a:t>·</a:t>
            </a:r>
            <a:r>
              <a:rPr lang="ko-KR" altLang="en-US" dirty="0"/>
              <a:t>소문자 변환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68760"/>
            <a:ext cx="6972300" cy="2514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3770143"/>
            <a:ext cx="6972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7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29]</a:t>
            </a:r>
            <a:r>
              <a:rPr lang="ko-KR" altLang="en-US" dirty="0"/>
              <a:t> 숫자 자동 추첨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77" y="2343150"/>
            <a:ext cx="70389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16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29]</a:t>
            </a:r>
            <a:r>
              <a:rPr lang="ko-KR" altLang="en-US" dirty="0"/>
              <a:t> 숫자 자동 추첨 프로그램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562100"/>
            <a:ext cx="69627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7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29]</a:t>
            </a:r>
            <a:r>
              <a:rPr lang="ko-KR" altLang="en-US" dirty="0"/>
              <a:t> 숫자 자동 추첨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56792"/>
            <a:ext cx="6953250" cy="3257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2318"/>
          <a:stretch/>
        </p:blipFill>
        <p:spPr>
          <a:xfrm>
            <a:off x="1095375" y="4814342"/>
            <a:ext cx="693420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27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8064896" cy="54868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예제모음</a:t>
            </a:r>
            <a:r>
              <a:rPr lang="ko-KR" altLang="en-US" dirty="0"/>
              <a:t> </a:t>
            </a:r>
            <a:r>
              <a:rPr lang="en-US" altLang="ko-KR" dirty="0"/>
              <a:t>29]</a:t>
            </a:r>
            <a:r>
              <a:rPr lang="ko-KR" altLang="en-US" dirty="0"/>
              <a:t> 숫자 자동 추첨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628800"/>
            <a:ext cx="6962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53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312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1"/>
            <a:r>
              <a:rPr lang="ko-KR" altLang="en-US" sz="1600" dirty="0"/>
              <a:t>함수를 자판기에 비교</a:t>
            </a:r>
            <a:endParaRPr lang="en-US" altLang="ko-KR" sz="1600" dirty="0"/>
          </a:p>
          <a:p>
            <a:pPr lvl="2"/>
            <a:r>
              <a:rPr lang="ko-KR" altLang="en-US" sz="1600" dirty="0"/>
              <a:t>자판기가 없는 경우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/>
              <a:t>매번 같은 작업을 반복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84" y="2348880"/>
            <a:ext cx="6505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59124"/>
            <a:ext cx="6331772" cy="49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5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962775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3410311"/>
            <a:ext cx="69627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/>
            <a:r>
              <a:rPr lang="ko-KR" altLang="en-US" sz="1600" dirty="0"/>
              <a:t>손님 </a:t>
            </a:r>
            <a:r>
              <a:rPr lang="en-US" altLang="ko-KR" sz="1600" dirty="0"/>
              <a:t>3</a:t>
            </a:r>
            <a:r>
              <a:rPr lang="ko-KR" altLang="en-US" sz="1600" dirty="0"/>
              <a:t>명이 연속해서 온다고 가정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5106"/>
          <a:stretch/>
        </p:blipFill>
        <p:spPr>
          <a:xfrm>
            <a:off x="1167953" y="1988840"/>
            <a:ext cx="7096125" cy="41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이해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함수의 개념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6" y="1723604"/>
            <a:ext cx="7086600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16" y="3284354"/>
            <a:ext cx="7086600" cy="666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51104"/>
            <a:ext cx="6404570" cy="27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6181</TotalTime>
  <Words>883</Words>
  <Application>Microsoft Office PowerPoint</Application>
  <PresentationFormat>화면 슬라이드 쇼(4:3)</PresentationFormat>
  <Paragraphs>194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10 함수</vt:lpstr>
      <vt:lpstr>PowerPoint 프레젠테이션</vt:lpstr>
      <vt:lpstr>PowerPoint 프레젠테이션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1. 함수의 이해 </vt:lpstr>
      <vt:lpstr>PowerPoint 프레젠테이션</vt:lpstr>
      <vt:lpstr>2. 지역변수와 전역변수 </vt:lpstr>
      <vt:lpstr>2. 지역변수와 전역변수 </vt:lpstr>
      <vt:lpstr>2. 지역변수와 전역변수 </vt:lpstr>
      <vt:lpstr>2. 지역변수와 전역변수 </vt:lpstr>
      <vt:lpstr>PowerPoint 프레젠테이션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3. 함수의 반환값과 매개변수 </vt:lpstr>
      <vt:lpstr>PowerPoint 프레젠테이션</vt:lpstr>
      <vt:lpstr>[예제모음 27] 함수를 이용한 구구단 프로그램</vt:lpstr>
      <vt:lpstr>[예제모음 27] 함수를 이용한 구구단 프로그램</vt:lpstr>
      <vt:lpstr>[예제모음 28] 함수를 이용한 대·소문자 변환 프로그램</vt:lpstr>
      <vt:lpstr>[예제모음 28] 함수를 이용한 대·소문자 변환 프로그램</vt:lpstr>
      <vt:lpstr>[예제모음 28] 함수를 이용한 대·소문자 변환 프로그램</vt:lpstr>
      <vt:lpstr>[예제모음 29] 숫자 자동 추첨 프로그램</vt:lpstr>
      <vt:lpstr>[예제모음 29] 숫자 자동 추첨 프로그램</vt:lpstr>
      <vt:lpstr>[예제모음 29] 숫자 자동 추첨 프로그램</vt:lpstr>
      <vt:lpstr>[예제모음 29] 숫자 자동 추첨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809</cp:revision>
  <dcterms:created xsi:type="dcterms:W3CDTF">2012-07-11T10:23:22Z</dcterms:created>
  <dcterms:modified xsi:type="dcterms:W3CDTF">2022-03-09T12:25:10Z</dcterms:modified>
</cp:coreProperties>
</file>