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7274" y="5944361"/>
            <a:ext cx="8570595" cy="0"/>
          </a:xfrm>
          <a:custGeom>
            <a:avLst/>
            <a:gdLst/>
            <a:ahLst/>
            <a:cxnLst/>
            <a:rect l="l" t="t" r="r" b="b"/>
            <a:pathLst>
              <a:path w="8570595" h="0">
                <a:moveTo>
                  <a:pt x="8570214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7274" y="838961"/>
            <a:ext cx="8570595" cy="0"/>
          </a:xfrm>
          <a:custGeom>
            <a:avLst/>
            <a:gdLst/>
            <a:ahLst/>
            <a:cxnLst/>
            <a:rect l="l" t="t" r="r" b="b"/>
            <a:pathLst>
              <a:path w="8570595" h="0">
                <a:moveTo>
                  <a:pt x="0" y="0"/>
                </a:moveTo>
                <a:lnTo>
                  <a:pt x="857021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72541"/>
            <a:ext cx="63747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617" y="2354007"/>
            <a:ext cx="779081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52790" y="6443726"/>
            <a:ext cx="2933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emy.com/course/the-best-startup-investor-pitch-deck/?referralCode=A5ED0FBD65120A93A16E" TargetMode="External"/><Relationship Id="rId3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emy.com/course/the-best-startup-investor-pitch-deck/?referralCode=A5ED0FBD65120A93A16E" TargetMode="External"/><Relationship Id="rId3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5662" y="2156536"/>
            <a:ext cx="7334250" cy="12452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“Best”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Startup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Pitch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Deck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Arial"/>
                <a:cs typeface="Arial"/>
              </a:rPr>
              <a:t>Investors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75628" y="6007100"/>
            <a:ext cx="2449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By: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J.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Skyler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Fernandes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1000" y="4038600"/>
            <a:ext cx="8382000" cy="1066800"/>
          </a:xfrm>
          <a:prstGeom prst="rect">
            <a:avLst/>
          </a:prstGeom>
          <a:solidFill>
            <a:srgbClr val="C0504D"/>
          </a:solidFill>
        </p:spPr>
        <p:txBody>
          <a:bodyPr wrap="square" lIns="0" tIns="977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7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#1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Startup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Pitch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Deck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Viewed</a:t>
            </a:r>
            <a:r>
              <a:rPr dirty="0" sz="2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Downloaded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2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500,000+</a:t>
            </a:r>
            <a:r>
              <a:rPr dirty="0" sz="2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Times!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 </a:t>
            </a:r>
            <a:r>
              <a:rPr dirty="0" spc="-10"/>
              <a:t>Opportunity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54261"/>
            <a:ext cx="8357234" cy="493204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Total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Addressable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Market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(TAM)?</a:t>
            </a:r>
            <a:endParaRPr sz="2000">
              <a:latin typeface="Arial"/>
              <a:cs typeface="Arial"/>
            </a:endParaRPr>
          </a:p>
          <a:p>
            <a:pPr lvl="1" marL="64516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645160" algn="l"/>
                <a:tab pos="7519670" algn="l"/>
              </a:tabLst>
            </a:pPr>
            <a:r>
              <a:rPr dirty="0" sz="1800">
                <a:latin typeface="Arial"/>
                <a:cs typeface="Arial"/>
              </a:rPr>
              <a:t>What’s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target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size?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sub-</a:t>
            </a:r>
            <a:r>
              <a:rPr dirty="0" sz="1800">
                <a:latin typeface="Arial"/>
                <a:cs typeface="Arial"/>
              </a:rPr>
              <a:t>sector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General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Market?</a:t>
            </a:r>
            <a:endParaRPr sz="1800">
              <a:latin typeface="Arial"/>
              <a:cs typeface="Arial"/>
            </a:endParaRPr>
          </a:p>
          <a:p>
            <a:pPr lvl="2" marL="1047115" indent="-231140">
              <a:lnSpc>
                <a:spcPct val="100000"/>
              </a:lnSpc>
              <a:spcBef>
                <a:spcPts val="385"/>
              </a:spcBef>
              <a:buChar char="•"/>
              <a:tabLst>
                <a:tab pos="1047115" algn="l"/>
              </a:tabLst>
            </a:pPr>
            <a:r>
              <a:rPr dirty="0" sz="1800">
                <a:latin typeface="Arial"/>
                <a:cs typeface="Arial"/>
              </a:rPr>
              <a:t>Example: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Total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sales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mid-</a:t>
            </a:r>
            <a:r>
              <a:rPr dirty="0" sz="1800">
                <a:latin typeface="Arial"/>
                <a:cs typeface="Arial"/>
              </a:rPr>
              <a:t>priced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women’s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online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(TAM)</a:t>
            </a:r>
            <a:endParaRPr sz="1800">
              <a:latin typeface="Arial"/>
              <a:cs typeface="Arial"/>
            </a:endParaRPr>
          </a:p>
          <a:p>
            <a:pPr marL="2149475">
              <a:lnSpc>
                <a:spcPct val="100000"/>
              </a:lnSpc>
              <a:spcBef>
                <a:spcPts val="384"/>
              </a:spcBef>
            </a:pP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Total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online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retail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sales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(Genera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Market)</a:t>
            </a:r>
            <a:endParaRPr sz="1800">
              <a:latin typeface="Arial"/>
              <a:cs typeface="Arial"/>
            </a:endParaRPr>
          </a:p>
          <a:p>
            <a:pPr lvl="1" marL="64516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645160" algn="l"/>
                <a:tab pos="1623060" algn="l"/>
              </a:tabLst>
            </a:pPr>
            <a:r>
              <a:rPr dirty="0" sz="1800">
                <a:latin typeface="Arial"/>
                <a:cs typeface="Arial"/>
              </a:rPr>
              <a:t>Name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it.</a:t>
            </a:r>
            <a:r>
              <a:rPr dirty="0" sz="1800">
                <a:latin typeface="Arial"/>
                <a:cs typeface="Arial"/>
              </a:rPr>
              <a:t>	Size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it: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and/or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Revenue.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Growth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%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projections.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639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Define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Target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Client?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characteristics?</a:t>
            </a:r>
            <a:endParaRPr sz="2000">
              <a:latin typeface="Arial"/>
              <a:cs typeface="Arial"/>
            </a:endParaRPr>
          </a:p>
          <a:p>
            <a:pPr lvl="1" marL="645160" indent="-228600">
              <a:lnSpc>
                <a:spcPts val="2050"/>
              </a:lnSpc>
              <a:spcBef>
                <a:spcPts val="395"/>
              </a:spcBef>
              <a:buChar char="•"/>
              <a:tabLst>
                <a:tab pos="645160" algn="l"/>
              </a:tabLst>
            </a:pPr>
            <a:r>
              <a:rPr dirty="0" sz="1800">
                <a:latin typeface="Arial"/>
                <a:cs typeface="Arial"/>
              </a:rPr>
              <a:t>Ex.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Enterprises,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Demographic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target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business</a:t>
            </a:r>
            <a:endParaRPr sz="1800">
              <a:latin typeface="Arial"/>
              <a:cs typeface="Arial"/>
            </a:endParaRPr>
          </a:p>
          <a:p>
            <a:pPr marL="645160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(small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large),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ideal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individuals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demands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unique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needs?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1300" marR="574040" indent="-228600">
              <a:lnSpc>
                <a:spcPts val="2160"/>
              </a:lnSpc>
              <a:buChar char="•"/>
              <a:tabLst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Describe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important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market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evolutions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we’re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an </a:t>
            </a:r>
            <a:r>
              <a:rPr dirty="0" sz="2000">
                <a:latin typeface="Arial"/>
                <a:cs typeface="Arial"/>
              </a:rPr>
              <a:t>inflection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43268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Your</a:t>
            </a:r>
            <a:r>
              <a:rPr dirty="0" spc="-85"/>
              <a:t> </a:t>
            </a:r>
            <a:r>
              <a:rPr dirty="0"/>
              <a:t>Solution</a:t>
            </a:r>
            <a:r>
              <a:rPr dirty="0" spc="-95"/>
              <a:t> </a:t>
            </a:r>
            <a:r>
              <a:rPr dirty="0"/>
              <a:t>/</a:t>
            </a:r>
            <a:r>
              <a:rPr dirty="0" spc="-80"/>
              <a:t> </a:t>
            </a:r>
            <a:r>
              <a:rPr dirty="0" spc="-20"/>
              <a:t>Demo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7653"/>
            <a:ext cx="8145780" cy="43243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&gt;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Tell: </a:t>
            </a:r>
            <a:r>
              <a:rPr dirty="0" sz="2400" spc="-20">
                <a:latin typeface="Arial"/>
                <a:cs typeface="Arial"/>
              </a:rPr>
              <a:t>~1-</a:t>
            </a:r>
            <a:r>
              <a:rPr dirty="0" sz="2400">
                <a:latin typeface="Arial"/>
                <a:cs typeface="Arial"/>
              </a:rPr>
              <a:t>5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slides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product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screen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shots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key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parts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240029" marR="357505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1300" algn="l"/>
              </a:tabLst>
            </a:pP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time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meeting,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live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demo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(but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not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when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pitching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stage)</a:t>
            </a:r>
            <a:endParaRPr sz="2400">
              <a:latin typeface="Arial"/>
              <a:cs typeface="Arial"/>
            </a:endParaRPr>
          </a:p>
          <a:p>
            <a:pPr marL="240029" marR="67310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1300" algn="l"/>
              </a:tabLst>
            </a:pPr>
            <a:r>
              <a:rPr dirty="0" sz="2400">
                <a:latin typeface="Arial"/>
                <a:cs typeface="Arial"/>
              </a:rPr>
              <a:t>Don’t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video,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fail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play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takes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away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from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your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precious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5"/>
              </a:spcBef>
              <a:buChar char="•"/>
              <a:tabLst>
                <a:tab pos="240029" algn="l"/>
              </a:tabLst>
            </a:pPr>
            <a:r>
              <a:rPr dirty="0" sz="2400" spc="-50">
                <a:latin typeface="Arial"/>
                <a:cs typeface="Arial"/>
              </a:rPr>
              <a:t>Tell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future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client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example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proposition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Better,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Faster,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Cheaper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(More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Economical)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1143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Team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7654"/>
            <a:ext cx="7967980" cy="484187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1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Core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Team: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Founders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Chiefs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1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Photos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(Optional)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ts val="2735"/>
              </a:lnSpc>
              <a:spcBef>
                <a:spcPts val="915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Relevant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Experiences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Successes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(Exits?)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Failures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dirty="0" sz="2400">
                <a:latin typeface="Arial"/>
                <a:cs typeface="Arial"/>
              </a:rPr>
              <a:t>(Good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stories?)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1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Leadership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15"/>
              </a:spcBef>
              <a:buChar char="•"/>
              <a:tabLst>
                <a:tab pos="240029" algn="l"/>
              </a:tabLst>
            </a:pPr>
            <a:r>
              <a:rPr dirty="0" sz="2400" spc="-10">
                <a:latin typeface="Arial"/>
                <a:cs typeface="Arial"/>
              </a:rPr>
              <a:t>Education</a:t>
            </a:r>
            <a:endParaRPr sz="2400">
              <a:latin typeface="Arial"/>
              <a:cs typeface="Arial"/>
            </a:endParaRPr>
          </a:p>
          <a:p>
            <a:pPr marL="240029" marR="140970" indent="-227329">
              <a:lnSpc>
                <a:spcPts val="2590"/>
              </a:lnSpc>
              <a:spcBef>
                <a:spcPts val="1240"/>
              </a:spcBef>
              <a:buChar char="•"/>
              <a:tabLst>
                <a:tab pos="241300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Don’t</a:t>
            </a:r>
            <a:r>
              <a:rPr dirty="0" u="sng" sz="24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write</a:t>
            </a:r>
            <a:r>
              <a:rPr dirty="0" u="sng" sz="24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sentences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1-</a:t>
            </a: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brief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bullets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person,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or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even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better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key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bullet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400">
              <a:latin typeface="Arial"/>
              <a:cs typeface="Arial"/>
            </a:endParaRPr>
          </a:p>
          <a:p>
            <a:pPr marL="1202690" marR="5080" indent="-933450">
              <a:lnSpc>
                <a:spcPts val="3460"/>
              </a:lnSpc>
            </a:pPr>
            <a:r>
              <a:rPr dirty="0" sz="3200" b="1">
                <a:latin typeface="Arial"/>
                <a:cs typeface="Arial"/>
              </a:rPr>
              <a:t>“We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right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team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who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can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execute </a:t>
            </a:r>
            <a:r>
              <a:rPr dirty="0" sz="3200" b="1">
                <a:latin typeface="Arial"/>
                <a:cs typeface="Arial"/>
              </a:rPr>
              <a:t>this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business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plan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because...”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Board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215"/>
              <a:t> </a:t>
            </a:r>
            <a:r>
              <a:rPr dirty="0" spc="-10"/>
              <a:t>Advisors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40053"/>
            <a:ext cx="806132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marR="657225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>
                <a:latin typeface="Arial"/>
                <a:cs typeface="Arial"/>
              </a:rPr>
              <a:t>Board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Directors?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(Wait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until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after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Series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round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establish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board!)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Board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Advisors?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(Give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0.1%-1%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advisors,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more!)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other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being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name?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  <a:tab pos="3002280" algn="l"/>
              </a:tabLst>
            </a:pP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investing?</a:t>
            </a:r>
            <a:r>
              <a:rPr dirty="0" sz="2400">
                <a:latin typeface="Arial"/>
                <a:cs typeface="Arial"/>
              </a:rPr>
              <a:t>	Big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points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“Yes”!</a:t>
            </a:r>
            <a:endParaRPr sz="2400">
              <a:latin typeface="Arial"/>
              <a:cs typeface="Arial"/>
            </a:endParaRPr>
          </a:p>
          <a:p>
            <a:pPr marL="641985" marR="5080" indent="-229235">
              <a:lnSpc>
                <a:spcPct val="100000"/>
              </a:lnSpc>
              <a:spcBef>
                <a:spcPts val="1205"/>
              </a:spcBef>
              <a:tabLst>
                <a:tab pos="2804160" algn="l"/>
                <a:tab pos="4139565" algn="l"/>
              </a:tabLst>
            </a:pP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“No”,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0">
                <a:latin typeface="Arial"/>
                <a:cs typeface="Arial"/>
              </a:rPr>
              <a:t> careful.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Your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fancy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advisors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being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positive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negative.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successful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have </a:t>
            </a:r>
            <a:r>
              <a:rPr dirty="0" sz="2000">
                <a:latin typeface="Arial"/>
                <a:cs typeface="Arial"/>
              </a:rPr>
              <a:t>capital,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invest,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otherwise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lack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support.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good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reason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asked.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65284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Traction</a:t>
            </a:r>
            <a:r>
              <a:rPr dirty="0" spc="-70"/>
              <a:t> </a:t>
            </a:r>
            <a:r>
              <a:rPr dirty="0"/>
              <a:t>/</a:t>
            </a:r>
            <a:r>
              <a:rPr dirty="0" spc="-65"/>
              <a:t> </a:t>
            </a:r>
            <a:r>
              <a:rPr dirty="0"/>
              <a:t>Performance</a:t>
            </a:r>
            <a:r>
              <a:rPr dirty="0" spc="-80"/>
              <a:t> </a:t>
            </a:r>
            <a:r>
              <a:rPr dirty="0"/>
              <a:t>/</a:t>
            </a:r>
            <a:r>
              <a:rPr dirty="0" spc="-250"/>
              <a:t> </a:t>
            </a:r>
            <a:r>
              <a:rPr dirty="0" spc="-10"/>
              <a:t>Awards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8263"/>
            <a:ext cx="7992745" cy="510222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Char char="•"/>
              <a:tabLst>
                <a:tab pos="240665" algn="l"/>
              </a:tabLst>
            </a:pPr>
            <a:r>
              <a:rPr dirty="0" sz="2000" spc="-10">
                <a:latin typeface="Arial"/>
                <a:cs typeface="Arial"/>
              </a:rPr>
              <a:t>Timeline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Milestones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Soft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Traction: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other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people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think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we’re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awesome!</a:t>
            </a:r>
            <a:endParaRPr sz="20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Accelerator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(we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graduated!)</a:t>
            </a:r>
            <a:endParaRPr sz="20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Awards: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#1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Best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Startup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#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Best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DEMO</a:t>
            </a:r>
            <a:endParaRPr sz="20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Lots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articles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about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us: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TechCrunch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Forbes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CNN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FOX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Hard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Traction: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We’re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growing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fast!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Lots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making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money!</a:t>
            </a:r>
            <a:endParaRPr sz="2000">
              <a:latin typeface="Arial"/>
              <a:cs typeface="Arial"/>
            </a:endParaRPr>
          </a:p>
          <a:p>
            <a:pPr marL="642620" indent="-229235">
              <a:lnSpc>
                <a:spcPct val="100000"/>
              </a:lnSpc>
              <a:spcBef>
                <a:spcPts val="1215"/>
              </a:spcBef>
              <a:buChar char="–"/>
              <a:tabLst>
                <a:tab pos="642620" algn="l"/>
              </a:tabLst>
            </a:pPr>
            <a:r>
              <a:rPr dirty="0" sz="1600">
                <a:latin typeface="Arial"/>
                <a:cs typeface="Arial"/>
              </a:rPr>
              <a:t>Brand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name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clients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strong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volume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pilot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phase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and/or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paying</a:t>
            </a:r>
            <a:endParaRPr sz="1600">
              <a:latin typeface="Arial"/>
              <a:cs typeface="Arial"/>
            </a:endParaRPr>
          </a:p>
          <a:p>
            <a:pPr marL="643255" indent="-229870">
              <a:lnSpc>
                <a:spcPct val="100000"/>
              </a:lnSpc>
              <a:spcBef>
                <a:spcPts val="1205"/>
              </a:spcBef>
              <a:buChar char="–"/>
              <a:tabLst>
                <a:tab pos="643255" algn="l"/>
              </a:tabLst>
            </a:pP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growing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pipeline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will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generate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 marL="643255" indent="-229870">
              <a:lnSpc>
                <a:spcPct val="100000"/>
              </a:lnSpc>
              <a:spcBef>
                <a:spcPts val="1200"/>
              </a:spcBef>
              <a:buChar char="–"/>
              <a:tabLst>
                <a:tab pos="643255" algn="l"/>
              </a:tabLst>
            </a:pPr>
            <a:r>
              <a:rPr dirty="0" sz="1600">
                <a:latin typeface="Arial"/>
                <a:cs typeface="Arial"/>
              </a:rPr>
              <a:t>We’re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performing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amazing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clients,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look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these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results!</a:t>
            </a:r>
            <a:endParaRPr sz="1600">
              <a:latin typeface="Arial"/>
              <a:cs typeface="Arial"/>
            </a:endParaRPr>
          </a:p>
          <a:p>
            <a:pPr marL="643255" indent="-229870">
              <a:lnSpc>
                <a:spcPct val="100000"/>
              </a:lnSpc>
              <a:spcBef>
                <a:spcPts val="1200"/>
              </a:spcBef>
              <a:buChar char="–"/>
              <a:tabLst>
                <a:tab pos="643255" algn="l"/>
              </a:tabLst>
            </a:pPr>
            <a:r>
              <a:rPr dirty="0" sz="1600">
                <a:latin typeface="Arial"/>
                <a:cs typeface="Arial"/>
              </a:rPr>
              <a:t>See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business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metrics,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we’re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great!</a:t>
            </a:r>
            <a:endParaRPr sz="1600">
              <a:latin typeface="Arial"/>
              <a:cs typeface="Arial"/>
            </a:endParaRPr>
          </a:p>
          <a:p>
            <a:pPr marL="241300" marR="214629" indent="-228600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241300" algn="l"/>
                <a:tab pos="1613535" algn="l"/>
                <a:tab pos="7160259" algn="l"/>
              </a:tabLst>
            </a:pPr>
            <a:r>
              <a:rPr dirty="0" sz="1800" b="1">
                <a:latin typeface="Arial"/>
                <a:cs typeface="Arial"/>
              </a:rPr>
              <a:t>Show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increasing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#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customers,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increasing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total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revenues,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increasing </a:t>
            </a:r>
            <a:r>
              <a:rPr dirty="0" sz="1800" b="1">
                <a:latin typeface="Arial"/>
                <a:cs typeface="Arial"/>
              </a:rPr>
              <a:t>revenue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per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customer,</a:t>
            </a:r>
            <a:r>
              <a:rPr dirty="0" sz="1800" spc="409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decreasing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cost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acquire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customer.</a:t>
            </a:r>
            <a:r>
              <a:rPr dirty="0" sz="1800" b="1">
                <a:latin typeface="Arial"/>
                <a:cs typeface="Arial"/>
              </a:rPr>
              <a:t>	</a:t>
            </a:r>
            <a:r>
              <a:rPr dirty="0" sz="1800" spc="-20" b="1">
                <a:latin typeface="Arial"/>
                <a:cs typeface="Arial"/>
              </a:rPr>
              <a:t>Show </a:t>
            </a:r>
            <a:r>
              <a:rPr dirty="0" sz="1800" spc="-10" b="1">
                <a:latin typeface="Arial"/>
                <a:cs typeface="Arial"/>
              </a:rPr>
              <a:t>LTV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&gt;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CAC!</a:t>
            </a:r>
            <a:r>
              <a:rPr dirty="0" sz="1800" b="1">
                <a:latin typeface="Arial"/>
                <a:cs typeface="Arial"/>
              </a:rPr>
              <a:t>	In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end,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this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all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-10" b="1">
                <a:latin typeface="Arial"/>
                <a:cs typeface="Arial"/>
              </a:rPr>
              <a:t> matters!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207" y="5398008"/>
            <a:ext cx="8865235" cy="711835"/>
            <a:chOff x="140207" y="5398008"/>
            <a:chExt cx="8865235" cy="711835"/>
          </a:xfrm>
        </p:grpSpPr>
        <p:sp>
          <p:nvSpPr>
            <p:cNvPr id="3" name="object 3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8839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839200" y="6858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0" y="685800"/>
                  </a:moveTo>
                  <a:lnTo>
                    <a:pt x="8839200" y="685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4878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 Fit / </a:t>
            </a:r>
            <a:r>
              <a:rPr dirty="0" spc="-10"/>
              <a:t>Competition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788263"/>
            <a:ext cx="8031480" cy="566293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Show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Market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Landscape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Direct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Competitors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Indirect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Competitors?</a:t>
            </a:r>
            <a:endParaRPr sz="2000">
              <a:latin typeface="Arial"/>
              <a:cs typeface="Arial"/>
            </a:endParaRPr>
          </a:p>
          <a:p>
            <a:pPr lvl="1" marL="641350" indent="-227965">
              <a:lnSpc>
                <a:spcPct val="100000"/>
              </a:lnSpc>
              <a:spcBef>
                <a:spcPts val="1205"/>
              </a:spcBef>
              <a:buChar char="–"/>
              <a:tabLst>
                <a:tab pos="641350" algn="l"/>
              </a:tabLst>
            </a:pP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much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capital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raised?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Investors?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Revenues?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stats?</a:t>
            </a:r>
            <a:endParaRPr sz="1800">
              <a:latin typeface="Arial"/>
              <a:cs typeface="Arial"/>
            </a:endParaRPr>
          </a:p>
          <a:p>
            <a:pPr lvl="1" marL="641985" indent="-228600">
              <a:lnSpc>
                <a:spcPct val="100000"/>
              </a:lnSpc>
              <a:spcBef>
                <a:spcPts val="1205"/>
              </a:spcBef>
              <a:buChar char="–"/>
              <a:tabLst>
                <a:tab pos="641985" algn="l"/>
              </a:tabLst>
            </a:pPr>
            <a:r>
              <a:rPr dirty="0" sz="1800">
                <a:latin typeface="Arial"/>
                <a:cs typeface="Arial"/>
              </a:rPr>
              <a:t>Why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won’t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indirect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become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what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you’re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works?</a:t>
            </a:r>
            <a:endParaRPr sz="1800">
              <a:latin typeface="Arial"/>
              <a:cs typeface="Arial"/>
            </a:endParaRPr>
          </a:p>
          <a:p>
            <a:pPr marL="241300" marR="49530" indent="-228600">
              <a:lnSpc>
                <a:spcPct val="100000"/>
              </a:lnSpc>
              <a:spcBef>
                <a:spcPts val="1190"/>
              </a:spcBef>
              <a:buChar char="•"/>
              <a:tabLst>
                <a:tab pos="241300" algn="l"/>
                <a:tab pos="5023485" algn="l"/>
              </a:tabLst>
            </a:pPr>
            <a:r>
              <a:rPr dirty="0" sz="2000" spc="-35">
                <a:latin typeface="Arial"/>
                <a:cs typeface="Arial"/>
              </a:rPr>
              <a:t>Your </a:t>
            </a:r>
            <a:r>
              <a:rPr dirty="0" sz="2000">
                <a:latin typeface="Arial"/>
                <a:cs typeface="Arial"/>
              </a:rPr>
              <a:t>biggest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competitor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status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quo!</a:t>
            </a:r>
            <a:r>
              <a:rPr dirty="0" sz="2000">
                <a:latin typeface="Arial"/>
                <a:cs typeface="Arial"/>
              </a:rPr>
              <a:t>	Why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customers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switch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incumbent?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changing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customer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behavior?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Diagrams/Charts:</a:t>
            </a:r>
            <a:endParaRPr sz="2000">
              <a:latin typeface="Arial"/>
              <a:cs typeface="Arial"/>
            </a:endParaRPr>
          </a:p>
          <a:p>
            <a:pPr marL="469900" marR="5080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</a:tabLst>
            </a:pPr>
            <a:r>
              <a:rPr dirty="0" sz="1800">
                <a:latin typeface="Arial"/>
                <a:cs typeface="Arial"/>
              </a:rPr>
              <a:t>Market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Landscape: X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axis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charts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venn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(often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easy</a:t>
            </a:r>
            <a:r>
              <a:rPr dirty="0" sz="1800" spc="-25">
                <a:latin typeface="Arial"/>
                <a:cs typeface="Arial"/>
              </a:rPr>
              <a:t> to </a:t>
            </a:r>
            <a:r>
              <a:rPr dirty="0" sz="1800">
                <a:latin typeface="Arial"/>
                <a:cs typeface="Arial"/>
              </a:rPr>
              <a:t>make,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easy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understand)</a:t>
            </a:r>
            <a:endParaRPr sz="1800">
              <a:latin typeface="Arial"/>
              <a:cs typeface="Arial"/>
            </a:endParaRPr>
          </a:p>
          <a:p>
            <a:pPr marL="469900" marR="45593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800">
                <a:latin typeface="Arial"/>
                <a:cs typeface="Arial"/>
              </a:rPr>
              <a:t>Feature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Comparison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(often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weaker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looking,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confusing,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takes </a:t>
            </a:r>
            <a:r>
              <a:rPr dirty="0" sz="1800">
                <a:latin typeface="Arial"/>
                <a:cs typeface="Arial"/>
              </a:rPr>
              <a:t>longer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understand)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18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</a:pPr>
            <a:r>
              <a:rPr dirty="0" sz="2800" b="1">
                <a:latin typeface="Arial"/>
                <a:cs typeface="Arial"/>
              </a:rPr>
              <a:t>Pitch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why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you’re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10x</a:t>
            </a:r>
            <a:r>
              <a:rPr dirty="0" sz="2800" spc="-7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better,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not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just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3x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better!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</a:t>
            </a:r>
            <a:r>
              <a:rPr dirty="0" spc="-20"/>
              <a:t> </a:t>
            </a:r>
            <a:r>
              <a:rPr dirty="0"/>
              <a:t>Landscape</a:t>
            </a:r>
            <a:r>
              <a:rPr dirty="0" spc="-50"/>
              <a:t> </a:t>
            </a:r>
            <a:r>
              <a:rPr dirty="0"/>
              <a:t>(Example</a:t>
            </a:r>
            <a:r>
              <a:rPr dirty="0" spc="-30"/>
              <a:t> </a:t>
            </a:r>
            <a:r>
              <a:rPr dirty="0" spc="-25"/>
              <a:t>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00100" y="1295399"/>
            <a:ext cx="3238500" cy="3238500"/>
          </a:xfrm>
          <a:custGeom>
            <a:avLst/>
            <a:gdLst/>
            <a:ahLst/>
            <a:cxnLst/>
            <a:rect l="l" t="t" r="r" b="b"/>
            <a:pathLst>
              <a:path w="3238500" h="3238500">
                <a:moveTo>
                  <a:pt x="3238500" y="3200400"/>
                </a:moveTo>
                <a:lnTo>
                  <a:pt x="3225800" y="3194050"/>
                </a:lnTo>
                <a:lnTo>
                  <a:pt x="3162300" y="3162300"/>
                </a:lnTo>
                <a:lnTo>
                  <a:pt x="3162300" y="3194050"/>
                </a:lnTo>
                <a:lnTo>
                  <a:pt x="44450" y="319405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3200400"/>
                </a:lnTo>
                <a:lnTo>
                  <a:pt x="38100" y="3200400"/>
                </a:lnTo>
                <a:lnTo>
                  <a:pt x="38100" y="3206750"/>
                </a:lnTo>
                <a:lnTo>
                  <a:pt x="3162300" y="3206750"/>
                </a:lnTo>
                <a:lnTo>
                  <a:pt x="3162300" y="3238500"/>
                </a:lnTo>
                <a:lnTo>
                  <a:pt x="3225800" y="3206750"/>
                </a:lnTo>
                <a:lnTo>
                  <a:pt x="3238500" y="32004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181600" y="1295399"/>
            <a:ext cx="3200400" cy="3200400"/>
          </a:xfrm>
          <a:custGeom>
            <a:avLst/>
            <a:gdLst/>
            <a:ahLst/>
            <a:cxnLst/>
            <a:rect l="l" t="t" r="r" b="b"/>
            <a:pathLst>
              <a:path w="3200400" h="3200400">
                <a:moveTo>
                  <a:pt x="3200400" y="1676400"/>
                </a:moveTo>
                <a:lnTo>
                  <a:pt x="3187700" y="1670050"/>
                </a:lnTo>
                <a:lnTo>
                  <a:pt x="3124200" y="1638300"/>
                </a:lnTo>
                <a:lnTo>
                  <a:pt x="3124200" y="1670050"/>
                </a:lnTo>
                <a:lnTo>
                  <a:pt x="1606550" y="1670050"/>
                </a:lnTo>
                <a:lnTo>
                  <a:pt x="1606550" y="76200"/>
                </a:lnTo>
                <a:lnTo>
                  <a:pt x="1638300" y="76200"/>
                </a:lnTo>
                <a:lnTo>
                  <a:pt x="1631950" y="63500"/>
                </a:lnTo>
                <a:lnTo>
                  <a:pt x="1600200" y="0"/>
                </a:lnTo>
                <a:lnTo>
                  <a:pt x="1562100" y="76200"/>
                </a:lnTo>
                <a:lnTo>
                  <a:pt x="1593850" y="76200"/>
                </a:lnTo>
                <a:lnTo>
                  <a:pt x="1593850" y="1670050"/>
                </a:lnTo>
                <a:lnTo>
                  <a:pt x="0" y="1670050"/>
                </a:lnTo>
                <a:lnTo>
                  <a:pt x="0" y="1682750"/>
                </a:lnTo>
                <a:lnTo>
                  <a:pt x="1593850" y="1682750"/>
                </a:lnTo>
                <a:lnTo>
                  <a:pt x="1593850" y="3200400"/>
                </a:lnTo>
                <a:lnTo>
                  <a:pt x="1606550" y="3200400"/>
                </a:lnTo>
                <a:lnTo>
                  <a:pt x="1606550" y="1682750"/>
                </a:lnTo>
                <a:lnTo>
                  <a:pt x="3124200" y="1682750"/>
                </a:lnTo>
                <a:lnTo>
                  <a:pt x="3124200" y="1714500"/>
                </a:lnTo>
                <a:lnTo>
                  <a:pt x="3187700" y="1682750"/>
                </a:lnTo>
                <a:lnTo>
                  <a:pt x="3200400" y="16764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25449" y="2550311"/>
            <a:ext cx="254000" cy="6934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97760" y="4526026"/>
            <a:ext cx="1080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Economical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959544" y="1587944"/>
            <a:ext cx="940435" cy="635635"/>
            <a:chOff x="2959544" y="1587944"/>
            <a:chExt cx="940435" cy="635635"/>
          </a:xfrm>
        </p:grpSpPr>
        <p:sp>
          <p:nvSpPr>
            <p:cNvPr id="8" name="object 8" descr=""/>
            <p:cNvSpPr/>
            <p:nvPr/>
          </p:nvSpPr>
          <p:spPr>
            <a:xfrm>
              <a:off x="2972562" y="1600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72562" y="1600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194050" y="1602994"/>
            <a:ext cx="469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78344" y="1587944"/>
            <a:ext cx="940435" cy="635635"/>
            <a:chOff x="978344" y="1587944"/>
            <a:chExt cx="940435" cy="635635"/>
          </a:xfrm>
        </p:grpSpPr>
        <p:sp>
          <p:nvSpPr>
            <p:cNvPr id="12" name="object 12" descr=""/>
            <p:cNvSpPr/>
            <p:nvPr/>
          </p:nvSpPr>
          <p:spPr>
            <a:xfrm>
              <a:off x="991362" y="1600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0" y="2375"/>
                  </a:lnTo>
                  <a:lnTo>
                    <a:pt x="344626" y="9312"/>
                  </a:lnTo>
                  <a:lnTo>
                    <a:pt x="291956" y="20524"/>
                  </a:lnTo>
                  <a:lnTo>
                    <a:pt x="242269" y="35724"/>
                  </a:lnTo>
                  <a:lnTo>
                    <a:pt x="195993" y="54626"/>
                  </a:lnTo>
                  <a:lnTo>
                    <a:pt x="153556" y="76945"/>
                  </a:lnTo>
                  <a:lnTo>
                    <a:pt x="115387" y="102394"/>
                  </a:lnTo>
                  <a:lnTo>
                    <a:pt x="81915" y="130688"/>
                  </a:lnTo>
                  <a:lnTo>
                    <a:pt x="53568" y="161539"/>
                  </a:lnTo>
                  <a:lnTo>
                    <a:pt x="30775" y="194662"/>
                  </a:lnTo>
                  <a:lnTo>
                    <a:pt x="13963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3" y="379829"/>
                  </a:lnTo>
                  <a:lnTo>
                    <a:pt x="30775" y="414937"/>
                  </a:lnTo>
                  <a:lnTo>
                    <a:pt x="53568" y="448060"/>
                  </a:lnTo>
                  <a:lnTo>
                    <a:pt x="81915" y="478911"/>
                  </a:lnTo>
                  <a:lnTo>
                    <a:pt x="115387" y="507205"/>
                  </a:lnTo>
                  <a:lnTo>
                    <a:pt x="153556" y="532654"/>
                  </a:lnTo>
                  <a:lnTo>
                    <a:pt x="195993" y="554973"/>
                  </a:lnTo>
                  <a:lnTo>
                    <a:pt x="242269" y="573875"/>
                  </a:lnTo>
                  <a:lnTo>
                    <a:pt x="291956" y="589075"/>
                  </a:lnTo>
                  <a:lnTo>
                    <a:pt x="344626" y="600287"/>
                  </a:lnTo>
                  <a:lnTo>
                    <a:pt x="399850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91362" y="1600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3" y="229770"/>
                  </a:lnTo>
                  <a:lnTo>
                    <a:pt x="30775" y="194662"/>
                  </a:lnTo>
                  <a:lnTo>
                    <a:pt x="53568" y="161539"/>
                  </a:lnTo>
                  <a:lnTo>
                    <a:pt x="81915" y="130688"/>
                  </a:lnTo>
                  <a:lnTo>
                    <a:pt x="115387" y="102394"/>
                  </a:lnTo>
                  <a:lnTo>
                    <a:pt x="153556" y="76945"/>
                  </a:lnTo>
                  <a:lnTo>
                    <a:pt x="195993" y="54626"/>
                  </a:lnTo>
                  <a:lnTo>
                    <a:pt x="242269" y="35724"/>
                  </a:lnTo>
                  <a:lnTo>
                    <a:pt x="291956" y="20524"/>
                  </a:lnTo>
                  <a:lnTo>
                    <a:pt x="344626" y="9312"/>
                  </a:lnTo>
                  <a:lnTo>
                    <a:pt x="399850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0" y="607224"/>
                  </a:lnTo>
                  <a:lnTo>
                    <a:pt x="344626" y="600287"/>
                  </a:lnTo>
                  <a:lnTo>
                    <a:pt x="291956" y="589075"/>
                  </a:lnTo>
                  <a:lnTo>
                    <a:pt x="242269" y="573875"/>
                  </a:lnTo>
                  <a:lnTo>
                    <a:pt x="195993" y="554973"/>
                  </a:lnTo>
                  <a:lnTo>
                    <a:pt x="153556" y="532654"/>
                  </a:lnTo>
                  <a:lnTo>
                    <a:pt x="115387" y="507205"/>
                  </a:lnTo>
                  <a:lnTo>
                    <a:pt x="81915" y="478911"/>
                  </a:lnTo>
                  <a:lnTo>
                    <a:pt x="53568" y="448060"/>
                  </a:lnTo>
                  <a:lnTo>
                    <a:pt x="30775" y="414937"/>
                  </a:lnTo>
                  <a:lnTo>
                    <a:pt x="13963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20216" y="1758442"/>
            <a:ext cx="455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78344" y="3721544"/>
            <a:ext cx="940435" cy="635635"/>
            <a:chOff x="978344" y="3721544"/>
            <a:chExt cx="940435" cy="635635"/>
          </a:xfrm>
        </p:grpSpPr>
        <p:sp>
          <p:nvSpPr>
            <p:cNvPr id="16" name="object 16" descr=""/>
            <p:cNvSpPr/>
            <p:nvPr/>
          </p:nvSpPr>
          <p:spPr>
            <a:xfrm>
              <a:off x="991362" y="3734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0" y="2375"/>
                  </a:lnTo>
                  <a:lnTo>
                    <a:pt x="344626" y="9312"/>
                  </a:lnTo>
                  <a:lnTo>
                    <a:pt x="291956" y="20524"/>
                  </a:lnTo>
                  <a:lnTo>
                    <a:pt x="242269" y="35724"/>
                  </a:lnTo>
                  <a:lnTo>
                    <a:pt x="195993" y="54626"/>
                  </a:lnTo>
                  <a:lnTo>
                    <a:pt x="153556" y="76945"/>
                  </a:lnTo>
                  <a:lnTo>
                    <a:pt x="115387" y="102394"/>
                  </a:lnTo>
                  <a:lnTo>
                    <a:pt x="81915" y="130688"/>
                  </a:lnTo>
                  <a:lnTo>
                    <a:pt x="53568" y="161539"/>
                  </a:lnTo>
                  <a:lnTo>
                    <a:pt x="30775" y="194662"/>
                  </a:lnTo>
                  <a:lnTo>
                    <a:pt x="13963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3" y="379829"/>
                  </a:lnTo>
                  <a:lnTo>
                    <a:pt x="30775" y="414937"/>
                  </a:lnTo>
                  <a:lnTo>
                    <a:pt x="53568" y="448060"/>
                  </a:lnTo>
                  <a:lnTo>
                    <a:pt x="81915" y="478911"/>
                  </a:lnTo>
                  <a:lnTo>
                    <a:pt x="115387" y="507205"/>
                  </a:lnTo>
                  <a:lnTo>
                    <a:pt x="153556" y="532654"/>
                  </a:lnTo>
                  <a:lnTo>
                    <a:pt x="195993" y="554973"/>
                  </a:lnTo>
                  <a:lnTo>
                    <a:pt x="242269" y="573875"/>
                  </a:lnTo>
                  <a:lnTo>
                    <a:pt x="291956" y="589075"/>
                  </a:lnTo>
                  <a:lnTo>
                    <a:pt x="344626" y="600287"/>
                  </a:lnTo>
                  <a:lnTo>
                    <a:pt x="399850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91362" y="3734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3" y="229770"/>
                  </a:lnTo>
                  <a:lnTo>
                    <a:pt x="30775" y="194662"/>
                  </a:lnTo>
                  <a:lnTo>
                    <a:pt x="53568" y="161539"/>
                  </a:lnTo>
                  <a:lnTo>
                    <a:pt x="81915" y="130688"/>
                  </a:lnTo>
                  <a:lnTo>
                    <a:pt x="115387" y="102394"/>
                  </a:lnTo>
                  <a:lnTo>
                    <a:pt x="153556" y="76945"/>
                  </a:lnTo>
                  <a:lnTo>
                    <a:pt x="195993" y="54626"/>
                  </a:lnTo>
                  <a:lnTo>
                    <a:pt x="242269" y="35724"/>
                  </a:lnTo>
                  <a:lnTo>
                    <a:pt x="291956" y="20524"/>
                  </a:lnTo>
                  <a:lnTo>
                    <a:pt x="344626" y="9312"/>
                  </a:lnTo>
                  <a:lnTo>
                    <a:pt x="399850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0" y="607224"/>
                  </a:lnTo>
                  <a:lnTo>
                    <a:pt x="344626" y="600287"/>
                  </a:lnTo>
                  <a:lnTo>
                    <a:pt x="291956" y="589075"/>
                  </a:lnTo>
                  <a:lnTo>
                    <a:pt x="242269" y="573875"/>
                  </a:lnTo>
                  <a:lnTo>
                    <a:pt x="195993" y="554973"/>
                  </a:lnTo>
                  <a:lnTo>
                    <a:pt x="153556" y="532654"/>
                  </a:lnTo>
                  <a:lnTo>
                    <a:pt x="115387" y="507205"/>
                  </a:lnTo>
                  <a:lnTo>
                    <a:pt x="81915" y="478911"/>
                  </a:lnTo>
                  <a:lnTo>
                    <a:pt x="53568" y="448060"/>
                  </a:lnTo>
                  <a:lnTo>
                    <a:pt x="30775" y="414937"/>
                  </a:lnTo>
                  <a:lnTo>
                    <a:pt x="13963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223263" y="3892677"/>
            <a:ext cx="44830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959544" y="3721544"/>
            <a:ext cx="940435" cy="635635"/>
            <a:chOff x="2959544" y="3721544"/>
            <a:chExt cx="940435" cy="635635"/>
          </a:xfrm>
        </p:grpSpPr>
        <p:sp>
          <p:nvSpPr>
            <p:cNvPr id="20" name="object 20" descr=""/>
            <p:cNvSpPr/>
            <p:nvPr/>
          </p:nvSpPr>
          <p:spPr>
            <a:xfrm>
              <a:off x="2972562" y="3734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972562" y="3734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206242" y="3892677"/>
            <a:ext cx="445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045207" y="2654807"/>
            <a:ext cx="940435" cy="635635"/>
            <a:chOff x="2045207" y="2654807"/>
            <a:chExt cx="940435" cy="635635"/>
          </a:xfrm>
        </p:grpSpPr>
        <p:sp>
          <p:nvSpPr>
            <p:cNvPr id="24" name="object 24" descr=""/>
            <p:cNvSpPr/>
            <p:nvPr/>
          </p:nvSpPr>
          <p:spPr>
            <a:xfrm>
              <a:off x="2058161" y="2667761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058161" y="2667761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282698" y="2825623"/>
            <a:ext cx="462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769484" y="2550311"/>
            <a:ext cx="254000" cy="6934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50739" y="1911329"/>
            <a:ext cx="254000" cy="4470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>
                <a:latin typeface="Calibri"/>
                <a:cs typeface="Calibri"/>
              </a:rPr>
              <a:t>High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150739" y="3609513"/>
            <a:ext cx="254000" cy="404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latin typeface="Calibri"/>
                <a:cs typeface="Calibri"/>
              </a:rPr>
              <a:t>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21528" y="4259072"/>
            <a:ext cx="2533650" cy="71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2460" marR="5080" indent="-620395">
              <a:lnSpc>
                <a:spcPct val="1264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1800" spc="-10">
                <a:latin typeface="Calibri"/>
                <a:cs typeface="Calibri"/>
              </a:rPr>
              <a:t>Expensive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Discounted </a:t>
            </a:r>
            <a:r>
              <a:rPr dirty="0" sz="1800" spc="-10">
                <a:latin typeface="Calibri"/>
                <a:cs typeface="Calibri"/>
              </a:rPr>
              <a:t>Economical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150544" y="1816544"/>
            <a:ext cx="940435" cy="635635"/>
            <a:chOff x="7150544" y="1816544"/>
            <a:chExt cx="940435" cy="635635"/>
          </a:xfrm>
        </p:grpSpPr>
        <p:sp>
          <p:nvSpPr>
            <p:cNvPr id="32" name="object 32" descr=""/>
            <p:cNvSpPr/>
            <p:nvPr/>
          </p:nvSpPr>
          <p:spPr>
            <a:xfrm>
              <a:off x="7163561" y="1829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63561" y="1829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385684" y="1831594"/>
            <a:ext cx="4692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474144" y="1816544"/>
            <a:ext cx="940435" cy="635635"/>
            <a:chOff x="5474144" y="1816544"/>
            <a:chExt cx="940435" cy="635635"/>
          </a:xfrm>
        </p:grpSpPr>
        <p:sp>
          <p:nvSpPr>
            <p:cNvPr id="36" name="object 36" descr=""/>
            <p:cNvSpPr/>
            <p:nvPr/>
          </p:nvSpPr>
          <p:spPr>
            <a:xfrm>
              <a:off x="5487162" y="1829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487162" y="18295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716904" y="1986737"/>
            <a:ext cx="455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474144" y="3492944"/>
            <a:ext cx="940435" cy="635635"/>
            <a:chOff x="5474144" y="3492944"/>
            <a:chExt cx="940435" cy="635635"/>
          </a:xfrm>
        </p:grpSpPr>
        <p:sp>
          <p:nvSpPr>
            <p:cNvPr id="40" name="object 40" descr=""/>
            <p:cNvSpPr/>
            <p:nvPr/>
          </p:nvSpPr>
          <p:spPr>
            <a:xfrm>
              <a:off x="5487162" y="3505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487162" y="3505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5719953" y="3664077"/>
            <a:ext cx="44830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226744" y="3492944"/>
            <a:ext cx="940435" cy="635635"/>
            <a:chOff x="7226744" y="3492944"/>
            <a:chExt cx="940435" cy="635635"/>
          </a:xfrm>
        </p:grpSpPr>
        <p:sp>
          <p:nvSpPr>
            <p:cNvPr id="44" name="object 44" descr=""/>
            <p:cNvSpPr/>
            <p:nvPr/>
          </p:nvSpPr>
          <p:spPr>
            <a:xfrm>
              <a:off x="7239761" y="3505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200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200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400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239761" y="3505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200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400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200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7474077" y="3664077"/>
            <a:ext cx="445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312408" y="2654807"/>
            <a:ext cx="940435" cy="635635"/>
            <a:chOff x="6312408" y="2654807"/>
            <a:chExt cx="940435" cy="635635"/>
          </a:xfrm>
        </p:grpSpPr>
        <p:sp>
          <p:nvSpPr>
            <p:cNvPr id="48" name="object 48" descr=""/>
            <p:cNvSpPr/>
            <p:nvPr/>
          </p:nvSpPr>
          <p:spPr>
            <a:xfrm>
              <a:off x="6325362" y="2667761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457199" y="0"/>
                  </a:moveTo>
                  <a:lnTo>
                    <a:pt x="399855" y="2375"/>
                  </a:lnTo>
                  <a:lnTo>
                    <a:pt x="344634" y="9312"/>
                  </a:lnTo>
                  <a:lnTo>
                    <a:pt x="291967" y="20524"/>
                  </a:lnTo>
                  <a:lnTo>
                    <a:pt x="242280" y="35724"/>
                  </a:lnTo>
                  <a:lnTo>
                    <a:pt x="196004" y="54626"/>
                  </a:lnTo>
                  <a:lnTo>
                    <a:pt x="153566" y="76945"/>
                  </a:lnTo>
                  <a:lnTo>
                    <a:pt x="115396" y="102394"/>
                  </a:lnTo>
                  <a:lnTo>
                    <a:pt x="81922" y="130688"/>
                  </a:lnTo>
                  <a:lnTo>
                    <a:pt x="53573" y="161539"/>
                  </a:lnTo>
                  <a:lnTo>
                    <a:pt x="30778" y="194662"/>
                  </a:lnTo>
                  <a:lnTo>
                    <a:pt x="13965" y="229770"/>
                  </a:lnTo>
                  <a:lnTo>
                    <a:pt x="3562" y="266578"/>
                  </a:lnTo>
                  <a:lnTo>
                    <a:pt x="0" y="304800"/>
                  </a:lnTo>
                  <a:lnTo>
                    <a:pt x="3562" y="343021"/>
                  </a:lnTo>
                  <a:lnTo>
                    <a:pt x="13965" y="379829"/>
                  </a:lnTo>
                  <a:lnTo>
                    <a:pt x="30778" y="414937"/>
                  </a:lnTo>
                  <a:lnTo>
                    <a:pt x="53573" y="448060"/>
                  </a:lnTo>
                  <a:lnTo>
                    <a:pt x="81922" y="478911"/>
                  </a:lnTo>
                  <a:lnTo>
                    <a:pt x="115396" y="507205"/>
                  </a:lnTo>
                  <a:lnTo>
                    <a:pt x="153566" y="532654"/>
                  </a:lnTo>
                  <a:lnTo>
                    <a:pt x="196004" y="554973"/>
                  </a:lnTo>
                  <a:lnTo>
                    <a:pt x="242280" y="573875"/>
                  </a:lnTo>
                  <a:lnTo>
                    <a:pt x="291967" y="589075"/>
                  </a:lnTo>
                  <a:lnTo>
                    <a:pt x="344634" y="600287"/>
                  </a:lnTo>
                  <a:lnTo>
                    <a:pt x="399855" y="607224"/>
                  </a:lnTo>
                  <a:lnTo>
                    <a:pt x="457199" y="609600"/>
                  </a:lnTo>
                  <a:lnTo>
                    <a:pt x="514544" y="607224"/>
                  </a:lnTo>
                  <a:lnTo>
                    <a:pt x="569765" y="600287"/>
                  </a:lnTo>
                  <a:lnTo>
                    <a:pt x="622432" y="589075"/>
                  </a:lnTo>
                  <a:lnTo>
                    <a:pt x="672119" y="573875"/>
                  </a:lnTo>
                  <a:lnTo>
                    <a:pt x="718395" y="554973"/>
                  </a:lnTo>
                  <a:lnTo>
                    <a:pt x="760833" y="532654"/>
                  </a:lnTo>
                  <a:lnTo>
                    <a:pt x="799003" y="507205"/>
                  </a:lnTo>
                  <a:lnTo>
                    <a:pt x="832477" y="478911"/>
                  </a:lnTo>
                  <a:lnTo>
                    <a:pt x="860826" y="448060"/>
                  </a:lnTo>
                  <a:lnTo>
                    <a:pt x="883621" y="414937"/>
                  </a:lnTo>
                  <a:lnTo>
                    <a:pt x="900434" y="379829"/>
                  </a:lnTo>
                  <a:lnTo>
                    <a:pt x="910837" y="343021"/>
                  </a:lnTo>
                  <a:lnTo>
                    <a:pt x="914399" y="304800"/>
                  </a:lnTo>
                  <a:lnTo>
                    <a:pt x="910837" y="266578"/>
                  </a:lnTo>
                  <a:lnTo>
                    <a:pt x="900434" y="229770"/>
                  </a:lnTo>
                  <a:lnTo>
                    <a:pt x="883621" y="194662"/>
                  </a:lnTo>
                  <a:lnTo>
                    <a:pt x="860826" y="161539"/>
                  </a:lnTo>
                  <a:lnTo>
                    <a:pt x="832477" y="130688"/>
                  </a:lnTo>
                  <a:lnTo>
                    <a:pt x="799003" y="102394"/>
                  </a:lnTo>
                  <a:lnTo>
                    <a:pt x="760833" y="76945"/>
                  </a:lnTo>
                  <a:lnTo>
                    <a:pt x="718395" y="54626"/>
                  </a:lnTo>
                  <a:lnTo>
                    <a:pt x="672119" y="35724"/>
                  </a:lnTo>
                  <a:lnTo>
                    <a:pt x="622432" y="20524"/>
                  </a:lnTo>
                  <a:lnTo>
                    <a:pt x="569765" y="9312"/>
                  </a:lnTo>
                  <a:lnTo>
                    <a:pt x="514544" y="2375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325362" y="2667761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562" y="266578"/>
                  </a:lnTo>
                  <a:lnTo>
                    <a:pt x="13965" y="229770"/>
                  </a:lnTo>
                  <a:lnTo>
                    <a:pt x="30778" y="194662"/>
                  </a:lnTo>
                  <a:lnTo>
                    <a:pt x="53573" y="161539"/>
                  </a:lnTo>
                  <a:lnTo>
                    <a:pt x="81922" y="130688"/>
                  </a:lnTo>
                  <a:lnTo>
                    <a:pt x="115396" y="102394"/>
                  </a:lnTo>
                  <a:lnTo>
                    <a:pt x="153566" y="76945"/>
                  </a:lnTo>
                  <a:lnTo>
                    <a:pt x="196004" y="54626"/>
                  </a:lnTo>
                  <a:lnTo>
                    <a:pt x="242280" y="35724"/>
                  </a:lnTo>
                  <a:lnTo>
                    <a:pt x="291967" y="20524"/>
                  </a:lnTo>
                  <a:lnTo>
                    <a:pt x="344634" y="9312"/>
                  </a:lnTo>
                  <a:lnTo>
                    <a:pt x="399855" y="2375"/>
                  </a:lnTo>
                  <a:lnTo>
                    <a:pt x="457199" y="0"/>
                  </a:lnTo>
                  <a:lnTo>
                    <a:pt x="514544" y="2375"/>
                  </a:lnTo>
                  <a:lnTo>
                    <a:pt x="569765" y="9312"/>
                  </a:lnTo>
                  <a:lnTo>
                    <a:pt x="622432" y="20524"/>
                  </a:lnTo>
                  <a:lnTo>
                    <a:pt x="672119" y="35724"/>
                  </a:lnTo>
                  <a:lnTo>
                    <a:pt x="718395" y="54626"/>
                  </a:lnTo>
                  <a:lnTo>
                    <a:pt x="760833" y="76945"/>
                  </a:lnTo>
                  <a:lnTo>
                    <a:pt x="799003" y="102394"/>
                  </a:lnTo>
                  <a:lnTo>
                    <a:pt x="832477" y="130688"/>
                  </a:lnTo>
                  <a:lnTo>
                    <a:pt x="860826" y="161539"/>
                  </a:lnTo>
                  <a:lnTo>
                    <a:pt x="883621" y="194662"/>
                  </a:lnTo>
                  <a:lnTo>
                    <a:pt x="900434" y="229770"/>
                  </a:lnTo>
                  <a:lnTo>
                    <a:pt x="910837" y="266578"/>
                  </a:lnTo>
                  <a:lnTo>
                    <a:pt x="914399" y="304800"/>
                  </a:lnTo>
                  <a:lnTo>
                    <a:pt x="910837" y="343021"/>
                  </a:lnTo>
                  <a:lnTo>
                    <a:pt x="900434" y="379829"/>
                  </a:lnTo>
                  <a:lnTo>
                    <a:pt x="883621" y="414937"/>
                  </a:lnTo>
                  <a:lnTo>
                    <a:pt x="860826" y="448060"/>
                  </a:lnTo>
                  <a:lnTo>
                    <a:pt x="832477" y="478911"/>
                  </a:lnTo>
                  <a:lnTo>
                    <a:pt x="799003" y="507205"/>
                  </a:lnTo>
                  <a:lnTo>
                    <a:pt x="760833" y="532654"/>
                  </a:lnTo>
                  <a:lnTo>
                    <a:pt x="718395" y="554973"/>
                  </a:lnTo>
                  <a:lnTo>
                    <a:pt x="672119" y="573875"/>
                  </a:lnTo>
                  <a:lnTo>
                    <a:pt x="622432" y="589075"/>
                  </a:lnTo>
                  <a:lnTo>
                    <a:pt x="569765" y="600287"/>
                  </a:lnTo>
                  <a:lnTo>
                    <a:pt x="514544" y="607224"/>
                  </a:lnTo>
                  <a:lnTo>
                    <a:pt x="457199" y="609600"/>
                  </a:lnTo>
                  <a:lnTo>
                    <a:pt x="399855" y="607224"/>
                  </a:lnTo>
                  <a:lnTo>
                    <a:pt x="344634" y="600287"/>
                  </a:lnTo>
                  <a:lnTo>
                    <a:pt x="291967" y="589075"/>
                  </a:lnTo>
                  <a:lnTo>
                    <a:pt x="242280" y="573875"/>
                  </a:lnTo>
                  <a:lnTo>
                    <a:pt x="196004" y="554973"/>
                  </a:lnTo>
                  <a:lnTo>
                    <a:pt x="153566" y="532654"/>
                  </a:lnTo>
                  <a:lnTo>
                    <a:pt x="115396" y="507205"/>
                  </a:lnTo>
                  <a:lnTo>
                    <a:pt x="81922" y="478911"/>
                  </a:lnTo>
                  <a:lnTo>
                    <a:pt x="53573" y="448060"/>
                  </a:lnTo>
                  <a:lnTo>
                    <a:pt x="30778" y="414937"/>
                  </a:lnTo>
                  <a:lnTo>
                    <a:pt x="13965" y="379829"/>
                  </a:lnTo>
                  <a:lnTo>
                    <a:pt x="3562" y="343021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6550532" y="2825623"/>
            <a:ext cx="462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Co.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51" name="object 51" descr=""/>
          <p:cNvSpPr txBox="1"/>
          <p:nvPr/>
        </p:nvSpPr>
        <p:spPr>
          <a:xfrm>
            <a:off x="2349245" y="5427675"/>
            <a:ext cx="4401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Put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your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company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top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right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corner!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</a:t>
            </a:r>
            <a:r>
              <a:rPr dirty="0" spc="-20"/>
              <a:t> </a:t>
            </a:r>
            <a:r>
              <a:rPr dirty="0"/>
              <a:t>Landscape</a:t>
            </a:r>
            <a:r>
              <a:rPr dirty="0" spc="-50"/>
              <a:t> </a:t>
            </a:r>
            <a:r>
              <a:rPr dirty="0"/>
              <a:t>(Example</a:t>
            </a:r>
            <a:r>
              <a:rPr dirty="0" spc="-30"/>
              <a:t> </a:t>
            </a:r>
            <a:r>
              <a:rPr dirty="0" spc="-25"/>
              <a:t>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88692" y="1182624"/>
            <a:ext cx="4137660" cy="4410710"/>
            <a:chOff x="2488692" y="1182624"/>
            <a:chExt cx="4137660" cy="4410710"/>
          </a:xfrm>
        </p:grpSpPr>
        <p:sp>
          <p:nvSpPr>
            <p:cNvPr id="4" name="object 4" descr=""/>
            <p:cNvSpPr/>
            <p:nvPr/>
          </p:nvSpPr>
          <p:spPr>
            <a:xfrm>
              <a:off x="2501646" y="2071877"/>
              <a:ext cx="2687320" cy="2577465"/>
            </a:xfrm>
            <a:custGeom>
              <a:avLst/>
              <a:gdLst/>
              <a:ahLst/>
              <a:cxnLst/>
              <a:rect l="l" t="t" r="r" b="b"/>
              <a:pathLst>
                <a:path w="2687320" h="2577465">
                  <a:moveTo>
                    <a:pt x="0" y="1288542"/>
                  </a:moveTo>
                  <a:lnTo>
                    <a:pt x="886" y="1241307"/>
                  </a:lnTo>
                  <a:lnTo>
                    <a:pt x="3523" y="1194501"/>
                  </a:lnTo>
                  <a:lnTo>
                    <a:pt x="7883" y="1148151"/>
                  </a:lnTo>
                  <a:lnTo>
                    <a:pt x="13933" y="1102288"/>
                  </a:lnTo>
                  <a:lnTo>
                    <a:pt x="21644" y="1056941"/>
                  </a:lnTo>
                  <a:lnTo>
                    <a:pt x="30985" y="1012137"/>
                  </a:lnTo>
                  <a:lnTo>
                    <a:pt x="41927" y="967908"/>
                  </a:lnTo>
                  <a:lnTo>
                    <a:pt x="54438" y="924281"/>
                  </a:lnTo>
                  <a:lnTo>
                    <a:pt x="68488" y="881286"/>
                  </a:lnTo>
                  <a:lnTo>
                    <a:pt x="84047" y="838952"/>
                  </a:lnTo>
                  <a:lnTo>
                    <a:pt x="101085" y="797308"/>
                  </a:lnTo>
                  <a:lnTo>
                    <a:pt x="119571" y="756384"/>
                  </a:lnTo>
                  <a:lnTo>
                    <a:pt x="139475" y="716208"/>
                  </a:lnTo>
                  <a:lnTo>
                    <a:pt x="160767" y="676809"/>
                  </a:lnTo>
                  <a:lnTo>
                    <a:pt x="183416" y="638217"/>
                  </a:lnTo>
                  <a:lnTo>
                    <a:pt x="207391" y="600461"/>
                  </a:lnTo>
                  <a:lnTo>
                    <a:pt x="232663" y="563569"/>
                  </a:lnTo>
                  <a:lnTo>
                    <a:pt x="259201" y="527572"/>
                  </a:lnTo>
                  <a:lnTo>
                    <a:pt x="286975" y="492497"/>
                  </a:lnTo>
                  <a:lnTo>
                    <a:pt x="315955" y="458375"/>
                  </a:lnTo>
                  <a:lnTo>
                    <a:pt x="346109" y="425235"/>
                  </a:lnTo>
                  <a:lnTo>
                    <a:pt x="377408" y="393105"/>
                  </a:lnTo>
                  <a:lnTo>
                    <a:pt x="409821" y="362014"/>
                  </a:lnTo>
                  <a:lnTo>
                    <a:pt x="443319" y="331992"/>
                  </a:lnTo>
                  <a:lnTo>
                    <a:pt x="477870" y="303069"/>
                  </a:lnTo>
                  <a:lnTo>
                    <a:pt x="513444" y="275272"/>
                  </a:lnTo>
                  <a:lnTo>
                    <a:pt x="550011" y="248631"/>
                  </a:lnTo>
                  <a:lnTo>
                    <a:pt x="587541" y="223175"/>
                  </a:lnTo>
                  <a:lnTo>
                    <a:pt x="626003" y="198934"/>
                  </a:lnTo>
                  <a:lnTo>
                    <a:pt x="665367" y="175937"/>
                  </a:lnTo>
                  <a:lnTo>
                    <a:pt x="705602" y="154212"/>
                  </a:lnTo>
                  <a:lnTo>
                    <a:pt x="746678" y="133789"/>
                  </a:lnTo>
                  <a:lnTo>
                    <a:pt x="788566" y="114696"/>
                  </a:lnTo>
                  <a:lnTo>
                    <a:pt x="831233" y="96964"/>
                  </a:lnTo>
                  <a:lnTo>
                    <a:pt x="874651" y="80621"/>
                  </a:lnTo>
                  <a:lnTo>
                    <a:pt x="918789" y="65696"/>
                  </a:lnTo>
                  <a:lnTo>
                    <a:pt x="963616" y="52219"/>
                  </a:lnTo>
                  <a:lnTo>
                    <a:pt x="1009101" y="40218"/>
                  </a:lnTo>
                  <a:lnTo>
                    <a:pt x="1055216" y="29722"/>
                  </a:lnTo>
                  <a:lnTo>
                    <a:pt x="1101929" y="20762"/>
                  </a:lnTo>
                  <a:lnTo>
                    <a:pt x="1149210" y="13365"/>
                  </a:lnTo>
                  <a:lnTo>
                    <a:pt x="1197028" y="7561"/>
                  </a:lnTo>
                  <a:lnTo>
                    <a:pt x="1245354" y="3380"/>
                  </a:lnTo>
                  <a:lnTo>
                    <a:pt x="1294156" y="849"/>
                  </a:lnTo>
                  <a:lnTo>
                    <a:pt x="1343406" y="0"/>
                  </a:lnTo>
                  <a:lnTo>
                    <a:pt x="1392655" y="849"/>
                  </a:lnTo>
                  <a:lnTo>
                    <a:pt x="1441457" y="3380"/>
                  </a:lnTo>
                  <a:lnTo>
                    <a:pt x="1489783" y="7561"/>
                  </a:lnTo>
                  <a:lnTo>
                    <a:pt x="1537601" y="13365"/>
                  </a:lnTo>
                  <a:lnTo>
                    <a:pt x="1584882" y="20762"/>
                  </a:lnTo>
                  <a:lnTo>
                    <a:pt x="1631595" y="29722"/>
                  </a:lnTo>
                  <a:lnTo>
                    <a:pt x="1677710" y="40218"/>
                  </a:lnTo>
                  <a:lnTo>
                    <a:pt x="1723195" y="52219"/>
                  </a:lnTo>
                  <a:lnTo>
                    <a:pt x="1768022" y="65696"/>
                  </a:lnTo>
                  <a:lnTo>
                    <a:pt x="1812160" y="80621"/>
                  </a:lnTo>
                  <a:lnTo>
                    <a:pt x="1855578" y="96964"/>
                  </a:lnTo>
                  <a:lnTo>
                    <a:pt x="1898245" y="114696"/>
                  </a:lnTo>
                  <a:lnTo>
                    <a:pt x="1940133" y="133789"/>
                  </a:lnTo>
                  <a:lnTo>
                    <a:pt x="1981209" y="154212"/>
                  </a:lnTo>
                  <a:lnTo>
                    <a:pt x="2021444" y="175937"/>
                  </a:lnTo>
                  <a:lnTo>
                    <a:pt x="2060808" y="198934"/>
                  </a:lnTo>
                  <a:lnTo>
                    <a:pt x="2099270" y="223175"/>
                  </a:lnTo>
                  <a:lnTo>
                    <a:pt x="2136800" y="248631"/>
                  </a:lnTo>
                  <a:lnTo>
                    <a:pt x="2173367" y="275272"/>
                  </a:lnTo>
                  <a:lnTo>
                    <a:pt x="2208941" y="303069"/>
                  </a:lnTo>
                  <a:lnTo>
                    <a:pt x="2243492" y="331992"/>
                  </a:lnTo>
                  <a:lnTo>
                    <a:pt x="2276990" y="362014"/>
                  </a:lnTo>
                  <a:lnTo>
                    <a:pt x="2309403" y="393105"/>
                  </a:lnTo>
                  <a:lnTo>
                    <a:pt x="2340702" y="425235"/>
                  </a:lnTo>
                  <a:lnTo>
                    <a:pt x="2370856" y="458375"/>
                  </a:lnTo>
                  <a:lnTo>
                    <a:pt x="2399836" y="492497"/>
                  </a:lnTo>
                  <a:lnTo>
                    <a:pt x="2427610" y="527572"/>
                  </a:lnTo>
                  <a:lnTo>
                    <a:pt x="2454148" y="563569"/>
                  </a:lnTo>
                  <a:lnTo>
                    <a:pt x="2479420" y="600461"/>
                  </a:lnTo>
                  <a:lnTo>
                    <a:pt x="2503395" y="638217"/>
                  </a:lnTo>
                  <a:lnTo>
                    <a:pt x="2526044" y="676809"/>
                  </a:lnTo>
                  <a:lnTo>
                    <a:pt x="2547336" y="716208"/>
                  </a:lnTo>
                  <a:lnTo>
                    <a:pt x="2567240" y="756384"/>
                  </a:lnTo>
                  <a:lnTo>
                    <a:pt x="2585726" y="797308"/>
                  </a:lnTo>
                  <a:lnTo>
                    <a:pt x="2602764" y="838952"/>
                  </a:lnTo>
                  <a:lnTo>
                    <a:pt x="2618323" y="881286"/>
                  </a:lnTo>
                  <a:lnTo>
                    <a:pt x="2632373" y="924281"/>
                  </a:lnTo>
                  <a:lnTo>
                    <a:pt x="2644884" y="967908"/>
                  </a:lnTo>
                  <a:lnTo>
                    <a:pt x="2655826" y="1012137"/>
                  </a:lnTo>
                  <a:lnTo>
                    <a:pt x="2665167" y="1056941"/>
                  </a:lnTo>
                  <a:lnTo>
                    <a:pt x="2672878" y="1102288"/>
                  </a:lnTo>
                  <a:lnTo>
                    <a:pt x="2678928" y="1148151"/>
                  </a:lnTo>
                  <a:lnTo>
                    <a:pt x="2683288" y="1194501"/>
                  </a:lnTo>
                  <a:lnTo>
                    <a:pt x="2685925" y="1241307"/>
                  </a:lnTo>
                  <a:lnTo>
                    <a:pt x="2686812" y="1288542"/>
                  </a:lnTo>
                  <a:lnTo>
                    <a:pt x="2685925" y="1335776"/>
                  </a:lnTo>
                  <a:lnTo>
                    <a:pt x="2683288" y="1382582"/>
                  </a:lnTo>
                  <a:lnTo>
                    <a:pt x="2678928" y="1428932"/>
                  </a:lnTo>
                  <a:lnTo>
                    <a:pt x="2672878" y="1474795"/>
                  </a:lnTo>
                  <a:lnTo>
                    <a:pt x="2665167" y="1520142"/>
                  </a:lnTo>
                  <a:lnTo>
                    <a:pt x="2655826" y="1564946"/>
                  </a:lnTo>
                  <a:lnTo>
                    <a:pt x="2644884" y="1609175"/>
                  </a:lnTo>
                  <a:lnTo>
                    <a:pt x="2632373" y="1652802"/>
                  </a:lnTo>
                  <a:lnTo>
                    <a:pt x="2618323" y="1695797"/>
                  </a:lnTo>
                  <a:lnTo>
                    <a:pt x="2602764" y="1738131"/>
                  </a:lnTo>
                  <a:lnTo>
                    <a:pt x="2585726" y="1779775"/>
                  </a:lnTo>
                  <a:lnTo>
                    <a:pt x="2567240" y="1820699"/>
                  </a:lnTo>
                  <a:lnTo>
                    <a:pt x="2547336" y="1860875"/>
                  </a:lnTo>
                  <a:lnTo>
                    <a:pt x="2526044" y="1900274"/>
                  </a:lnTo>
                  <a:lnTo>
                    <a:pt x="2503395" y="1938866"/>
                  </a:lnTo>
                  <a:lnTo>
                    <a:pt x="2479420" y="1976622"/>
                  </a:lnTo>
                  <a:lnTo>
                    <a:pt x="2454148" y="2013514"/>
                  </a:lnTo>
                  <a:lnTo>
                    <a:pt x="2427610" y="2049511"/>
                  </a:lnTo>
                  <a:lnTo>
                    <a:pt x="2399836" y="2084586"/>
                  </a:lnTo>
                  <a:lnTo>
                    <a:pt x="2370856" y="2118708"/>
                  </a:lnTo>
                  <a:lnTo>
                    <a:pt x="2340702" y="2151848"/>
                  </a:lnTo>
                  <a:lnTo>
                    <a:pt x="2309403" y="2183978"/>
                  </a:lnTo>
                  <a:lnTo>
                    <a:pt x="2276990" y="2215069"/>
                  </a:lnTo>
                  <a:lnTo>
                    <a:pt x="2243492" y="2245091"/>
                  </a:lnTo>
                  <a:lnTo>
                    <a:pt x="2208941" y="2274014"/>
                  </a:lnTo>
                  <a:lnTo>
                    <a:pt x="2173367" y="2301811"/>
                  </a:lnTo>
                  <a:lnTo>
                    <a:pt x="2136800" y="2328452"/>
                  </a:lnTo>
                  <a:lnTo>
                    <a:pt x="2099270" y="2353908"/>
                  </a:lnTo>
                  <a:lnTo>
                    <a:pt x="2060808" y="2378149"/>
                  </a:lnTo>
                  <a:lnTo>
                    <a:pt x="2021444" y="2401146"/>
                  </a:lnTo>
                  <a:lnTo>
                    <a:pt x="1981209" y="2422871"/>
                  </a:lnTo>
                  <a:lnTo>
                    <a:pt x="1940133" y="2443294"/>
                  </a:lnTo>
                  <a:lnTo>
                    <a:pt x="1898245" y="2462387"/>
                  </a:lnTo>
                  <a:lnTo>
                    <a:pt x="1855578" y="2480119"/>
                  </a:lnTo>
                  <a:lnTo>
                    <a:pt x="1812160" y="2496462"/>
                  </a:lnTo>
                  <a:lnTo>
                    <a:pt x="1768022" y="2511387"/>
                  </a:lnTo>
                  <a:lnTo>
                    <a:pt x="1723195" y="2524864"/>
                  </a:lnTo>
                  <a:lnTo>
                    <a:pt x="1677710" y="2536865"/>
                  </a:lnTo>
                  <a:lnTo>
                    <a:pt x="1631595" y="2547361"/>
                  </a:lnTo>
                  <a:lnTo>
                    <a:pt x="1584882" y="2556321"/>
                  </a:lnTo>
                  <a:lnTo>
                    <a:pt x="1537601" y="2563718"/>
                  </a:lnTo>
                  <a:lnTo>
                    <a:pt x="1489783" y="2569522"/>
                  </a:lnTo>
                  <a:lnTo>
                    <a:pt x="1441457" y="2573703"/>
                  </a:lnTo>
                  <a:lnTo>
                    <a:pt x="1392655" y="2576234"/>
                  </a:lnTo>
                  <a:lnTo>
                    <a:pt x="1343406" y="2577084"/>
                  </a:lnTo>
                  <a:lnTo>
                    <a:pt x="1294156" y="2576234"/>
                  </a:lnTo>
                  <a:lnTo>
                    <a:pt x="1245354" y="2573703"/>
                  </a:lnTo>
                  <a:lnTo>
                    <a:pt x="1197028" y="2569522"/>
                  </a:lnTo>
                  <a:lnTo>
                    <a:pt x="1149210" y="2563718"/>
                  </a:lnTo>
                  <a:lnTo>
                    <a:pt x="1101929" y="2556321"/>
                  </a:lnTo>
                  <a:lnTo>
                    <a:pt x="1055216" y="2547361"/>
                  </a:lnTo>
                  <a:lnTo>
                    <a:pt x="1009101" y="2536865"/>
                  </a:lnTo>
                  <a:lnTo>
                    <a:pt x="963616" y="2524864"/>
                  </a:lnTo>
                  <a:lnTo>
                    <a:pt x="918789" y="2511387"/>
                  </a:lnTo>
                  <a:lnTo>
                    <a:pt x="874651" y="2496462"/>
                  </a:lnTo>
                  <a:lnTo>
                    <a:pt x="831233" y="2480119"/>
                  </a:lnTo>
                  <a:lnTo>
                    <a:pt x="788566" y="2462387"/>
                  </a:lnTo>
                  <a:lnTo>
                    <a:pt x="746678" y="2443294"/>
                  </a:lnTo>
                  <a:lnTo>
                    <a:pt x="705602" y="2422871"/>
                  </a:lnTo>
                  <a:lnTo>
                    <a:pt x="665367" y="2401146"/>
                  </a:lnTo>
                  <a:lnTo>
                    <a:pt x="626003" y="2378149"/>
                  </a:lnTo>
                  <a:lnTo>
                    <a:pt x="587541" y="2353908"/>
                  </a:lnTo>
                  <a:lnTo>
                    <a:pt x="550011" y="2328452"/>
                  </a:lnTo>
                  <a:lnTo>
                    <a:pt x="513444" y="2301811"/>
                  </a:lnTo>
                  <a:lnTo>
                    <a:pt x="477870" y="2274014"/>
                  </a:lnTo>
                  <a:lnTo>
                    <a:pt x="443319" y="2245091"/>
                  </a:lnTo>
                  <a:lnTo>
                    <a:pt x="409821" y="2215069"/>
                  </a:lnTo>
                  <a:lnTo>
                    <a:pt x="377408" y="2183978"/>
                  </a:lnTo>
                  <a:lnTo>
                    <a:pt x="346109" y="2151848"/>
                  </a:lnTo>
                  <a:lnTo>
                    <a:pt x="315955" y="2118708"/>
                  </a:lnTo>
                  <a:lnTo>
                    <a:pt x="286975" y="2084586"/>
                  </a:lnTo>
                  <a:lnTo>
                    <a:pt x="259201" y="2049511"/>
                  </a:lnTo>
                  <a:lnTo>
                    <a:pt x="232663" y="2013514"/>
                  </a:lnTo>
                  <a:lnTo>
                    <a:pt x="207391" y="1976622"/>
                  </a:lnTo>
                  <a:lnTo>
                    <a:pt x="183416" y="1938866"/>
                  </a:lnTo>
                  <a:lnTo>
                    <a:pt x="160767" y="1900274"/>
                  </a:lnTo>
                  <a:lnTo>
                    <a:pt x="139475" y="1860875"/>
                  </a:lnTo>
                  <a:lnTo>
                    <a:pt x="119571" y="1820699"/>
                  </a:lnTo>
                  <a:lnTo>
                    <a:pt x="101085" y="1779775"/>
                  </a:lnTo>
                  <a:lnTo>
                    <a:pt x="84047" y="1738131"/>
                  </a:lnTo>
                  <a:lnTo>
                    <a:pt x="68488" y="1695797"/>
                  </a:lnTo>
                  <a:lnTo>
                    <a:pt x="54438" y="1652802"/>
                  </a:lnTo>
                  <a:lnTo>
                    <a:pt x="41927" y="1609175"/>
                  </a:lnTo>
                  <a:lnTo>
                    <a:pt x="30985" y="1564946"/>
                  </a:lnTo>
                  <a:lnTo>
                    <a:pt x="21644" y="1520142"/>
                  </a:lnTo>
                  <a:lnTo>
                    <a:pt x="13933" y="1474795"/>
                  </a:lnTo>
                  <a:lnTo>
                    <a:pt x="7883" y="1428932"/>
                  </a:lnTo>
                  <a:lnTo>
                    <a:pt x="3523" y="1382582"/>
                  </a:lnTo>
                  <a:lnTo>
                    <a:pt x="886" y="1335776"/>
                  </a:lnTo>
                  <a:lnTo>
                    <a:pt x="0" y="1288542"/>
                  </a:lnTo>
                  <a:close/>
                </a:path>
              </a:pathLst>
            </a:custGeom>
            <a:ln w="25908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14878" y="1195578"/>
              <a:ext cx="2685415" cy="2575560"/>
            </a:xfrm>
            <a:custGeom>
              <a:avLst/>
              <a:gdLst/>
              <a:ahLst/>
              <a:cxnLst/>
              <a:rect l="l" t="t" r="r" b="b"/>
              <a:pathLst>
                <a:path w="2685415" h="2575560">
                  <a:moveTo>
                    <a:pt x="0" y="1287780"/>
                  </a:moveTo>
                  <a:lnTo>
                    <a:pt x="885" y="1240570"/>
                  </a:lnTo>
                  <a:lnTo>
                    <a:pt x="3521" y="1193789"/>
                  </a:lnTo>
                  <a:lnTo>
                    <a:pt x="7878" y="1147465"/>
                  </a:lnTo>
                  <a:lnTo>
                    <a:pt x="13924" y="1101628"/>
                  </a:lnTo>
                  <a:lnTo>
                    <a:pt x="21630" y="1056305"/>
                  </a:lnTo>
                  <a:lnTo>
                    <a:pt x="30966" y="1011527"/>
                  </a:lnTo>
                  <a:lnTo>
                    <a:pt x="41900" y="967322"/>
                  </a:lnTo>
                  <a:lnTo>
                    <a:pt x="54404" y="923720"/>
                  </a:lnTo>
                  <a:lnTo>
                    <a:pt x="68445" y="880750"/>
                  </a:lnTo>
                  <a:lnTo>
                    <a:pt x="83995" y="838440"/>
                  </a:lnTo>
                  <a:lnTo>
                    <a:pt x="101023" y="796820"/>
                  </a:lnTo>
                  <a:lnTo>
                    <a:pt x="119497" y="755919"/>
                  </a:lnTo>
                  <a:lnTo>
                    <a:pt x="139389" y="715767"/>
                  </a:lnTo>
                  <a:lnTo>
                    <a:pt x="160668" y="676391"/>
                  </a:lnTo>
                  <a:lnTo>
                    <a:pt x="183303" y="637822"/>
                  </a:lnTo>
                  <a:lnTo>
                    <a:pt x="207264" y="600088"/>
                  </a:lnTo>
                  <a:lnTo>
                    <a:pt x="232521" y="563218"/>
                  </a:lnTo>
                  <a:lnTo>
                    <a:pt x="259043" y="527243"/>
                  </a:lnTo>
                  <a:lnTo>
                    <a:pt x="286800" y="492189"/>
                  </a:lnTo>
                  <a:lnTo>
                    <a:pt x="315762" y="458088"/>
                  </a:lnTo>
                  <a:lnTo>
                    <a:pt x="345899" y="424967"/>
                  </a:lnTo>
                  <a:lnTo>
                    <a:pt x="377179" y="392857"/>
                  </a:lnTo>
                  <a:lnTo>
                    <a:pt x="409574" y="361785"/>
                  </a:lnTo>
                  <a:lnTo>
                    <a:pt x="443051" y="331782"/>
                  </a:lnTo>
                  <a:lnTo>
                    <a:pt x="477582" y="302876"/>
                  </a:lnTo>
                  <a:lnTo>
                    <a:pt x="513136" y="275097"/>
                  </a:lnTo>
                  <a:lnTo>
                    <a:pt x="549682" y="248472"/>
                  </a:lnTo>
                  <a:lnTo>
                    <a:pt x="587190" y="223033"/>
                  </a:lnTo>
                  <a:lnTo>
                    <a:pt x="625630" y="198807"/>
                  </a:lnTo>
                  <a:lnTo>
                    <a:pt x="664971" y="175824"/>
                  </a:lnTo>
                  <a:lnTo>
                    <a:pt x="705184" y="154113"/>
                  </a:lnTo>
                  <a:lnTo>
                    <a:pt x="746237" y="133703"/>
                  </a:lnTo>
                  <a:lnTo>
                    <a:pt x="788101" y="114622"/>
                  </a:lnTo>
                  <a:lnTo>
                    <a:pt x="830745" y="96901"/>
                  </a:lnTo>
                  <a:lnTo>
                    <a:pt x="874139" y="80569"/>
                  </a:lnTo>
                  <a:lnTo>
                    <a:pt x="918252" y="65653"/>
                  </a:lnTo>
                  <a:lnTo>
                    <a:pt x="963055" y="52185"/>
                  </a:lnTo>
                  <a:lnTo>
                    <a:pt x="1008516" y="40191"/>
                  </a:lnTo>
                  <a:lnTo>
                    <a:pt x="1054605" y="29703"/>
                  </a:lnTo>
                  <a:lnTo>
                    <a:pt x="1101293" y="20748"/>
                  </a:lnTo>
                  <a:lnTo>
                    <a:pt x="1148549" y="13356"/>
                  </a:lnTo>
                  <a:lnTo>
                    <a:pt x="1196342" y="7556"/>
                  </a:lnTo>
                  <a:lnTo>
                    <a:pt x="1244643" y="3377"/>
                  </a:lnTo>
                  <a:lnTo>
                    <a:pt x="1293420" y="849"/>
                  </a:lnTo>
                  <a:lnTo>
                    <a:pt x="1342644" y="0"/>
                  </a:lnTo>
                  <a:lnTo>
                    <a:pt x="1391867" y="849"/>
                  </a:lnTo>
                  <a:lnTo>
                    <a:pt x="1440644" y="3377"/>
                  </a:lnTo>
                  <a:lnTo>
                    <a:pt x="1488945" y="7556"/>
                  </a:lnTo>
                  <a:lnTo>
                    <a:pt x="1536738" y="13356"/>
                  </a:lnTo>
                  <a:lnTo>
                    <a:pt x="1583994" y="20748"/>
                  </a:lnTo>
                  <a:lnTo>
                    <a:pt x="1630682" y="29703"/>
                  </a:lnTo>
                  <a:lnTo>
                    <a:pt x="1676771" y="40191"/>
                  </a:lnTo>
                  <a:lnTo>
                    <a:pt x="1722232" y="52185"/>
                  </a:lnTo>
                  <a:lnTo>
                    <a:pt x="1767035" y="65653"/>
                  </a:lnTo>
                  <a:lnTo>
                    <a:pt x="1811148" y="80569"/>
                  </a:lnTo>
                  <a:lnTo>
                    <a:pt x="1854542" y="96901"/>
                  </a:lnTo>
                  <a:lnTo>
                    <a:pt x="1897186" y="114622"/>
                  </a:lnTo>
                  <a:lnTo>
                    <a:pt x="1939050" y="133703"/>
                  </a:lnTo>
                  <a:lnTo>
                    <a:pt x="1980103" y="154113"/>
                  </a:lnTo>
                  <a:lnTo>
                    <a:pt x="2020315" y="175824"/>
                  </a:lnTo>
                  <a:lnTo>
                    <a:pt x="2059657" y="198807"/>
                  </a:lnTo>
                  <a:lnTo>
                    <a:pt x="2098097" y="223033"/>
                  </a:lnTo>
                  <a:lnTo>
                    <a:pt x="2135605" y="248472"/>
                  </a:lnTo>
                  <a:lnTo>
                    <a:pt x="2172151" y="275097"/>
                  </a:lnTo>
                  <a:lnTo>
                    <a:pt x="2207705" y="302876"/>
                  </a:lnTo>
                  <a:lnTo>
                    <a:pt x="2242236" y="331782"/>
                  </a:lnTo>
                  <a:lnTo>
                    <a:pt x="2275713" y="361785"/>
                  </a:lnTo>
                  <a:lnTo>
                    <a:pt x="2308108" y="392857"/>
                  </a:lnTo>
                  <a:lnTo>
                    <a:pt x="2339388" y="424967"/>
                  </a:lnTo>
                  <a:lnTo>
                    <a:pt x="2369525" y="458088"/>
                  </a:lnTo>
                  <a:lnTo>
                    <a:pt x="2398487" y="492189"/>
                  </a:lnTo>
                  <a:lnTo>
                    <a:pt x="2426244" y="527243"/>
                  </a:lnTo>
                  <a:lnTo>
                    <a:pt x="2452766" y="563218"/>
                  </a:lnTo>
                  <a:lnTo>
                    <a:pt x="2478023" y="600088"/>
                  </a:lnTo>
                  <a:lnTo>
                    <a:pt x="2501984" y="637822"/>
                  </a:lnTo>
                  <a:lnTo>
                    <a:pt x="2524619" y="676391"/>
                  </a:lnTo>
                  <a:lnTo>
                    <a:pt x="2545898" y="715767"/>
                  </a:lnTo>
                  <a:lnTo>
                    <a:pt x="2565790" y="755919"/>
                  </a:lnTo>
                  <a:lnTo>
                    <a:pt x="2584264" y="796820"/>
                  </a:lnTo>
                  <a:lnTo>
                    <a:pt x="2601292" y="838440"/>
                  </a:lnTo>
                  <a:lnTo>
                    <a:pt x="2616842" y="880750"/>
                  </a:lnTo>
                  <a:lnTo>
                    <a:pt x="2630883" y="923720"/>
                  </a:lnTo>
                  <a:lnTo>
                    <a:pt x="2643387" y="967322"/>
                  </a:lnTo>
                  <a:lnTo>
                    <a:pt x="2654321" y="1011527"/>
                  </a:lnTo>
                  <a:lnTo>
                    <a:pt x="2663657" y="1056305"/>
                  </a:lnTo>
                  <a:lnTo>
                    <a:pt x="2671363" y="1101628"/>
                  </a:lnTo>
                  <a:lnTo>
                    <a:pt x="2677409" y="1147465"/>
                  </a:lnTo>
                  <a:lnTo>
                    <a:pt x="2681766" y="1193789"/>
                  </a:lnTo>
                  <a:lnTo>
                    <a:pt x="2684402" y="1240570"/>
                  </a:lnTo>
                  <a:lnTo>
                    <a:pt x="2685288" y="1287780"/>
                  </a:lnTo>
                  <a:lnTo>
                    <a:pt x="2684402" y="1334989"/>
                  </a:lnTo>
                  <a:lnTo>
                    <a:pt x="2681766" y="1381770"/>
                  </a:lnTo>
                  <a:lnTo>
                    <a:pt x="2677409" y="1428094"/>
                  </a:lnTo>
                  <a:lnTo>
                    <a:pt x="2671363" y="1473931"/>
                  </a:lnTo>
                  <a:lnTo>
                    <a:pt x="2663657" y="1519254"/>
                  </a:lnTo>
                  <a:lnTo>
                    <a:pt x="2654321" y="1564032"/>
                  </a:lnTo>
                  <a:lnTo>
                    <a:pt x="2643387" y="1608237"/>
                  </a:lnTo>
                  <a:lnTo>
                    <a:pt x="2630883" y="1651839"/>
                  </a:lnTo>
                  <a:lnTo>
                    <a:pt x="2616842" y="1694809"/>
                  </a:lnTo>
                  <a:lnTo>
                    <a:pt x="2601292" y="1737119"/>
                  </a:lnTo>
                  <a:lnTo>
                    <a:pt x="2584264" y="1778739"/>
                  </a:lnTo>
                  <a:lnTo>
                    <a:pt x="2565790" y="1819640"/>
                  </a:lnTo>
                  <a:lnTo>
                    <a:pt x="2545898" y="1859792"/>
                  </a:lnTo>
                  <a:lnTo>
                    <a:pt x="2524619" y="1899168"/>
                  </a:lnTo>
                  <a:lnTo>
                    <a:pt x="2501984" y="1937737"/>
                  </a:lnTo>
                  <a:lnTo>
                    <a:pt x="2478023" y="1975471"/>
                  </a:lnTo>
                  <a:lnTo>
                    <a:pt x="2452766" y="2012341"/>
                  </a:lnTo>
                  <a:lnTo>
                    <a:pt x="2426244" y="2048316"/>
                  </a:lnTo>
                  <a:lnTo>
                    <a:pt x="2398487" y="2083370"/>
                  </a:lnTo>
                  <a:lnTo>
                    <a:pt x="2369525" y="2117471"/>
                  </a:lnTo>
                  <a:lnTo>
                    <a:pt x="2339388" y="2150592"/>
                  </a:lnTo>
                  <a:lnTo>
                    <a:pt x="2308108" y="2182702"/>
                  </a:lnTo>
                  <a:lnTo>
                    <a:pt x="2275713" y="2213774"/>
                  </a:lnTo>
                  <a:lnTo>
                    <a:pt x="2242236" y="2243777"/>
                  </a:lnTo>
                  <a:lnTo>
                    <a:pt x="2207705" y="2272683"/>
                  </a:lnTo>
                  <a:lnTo>
                    <a:pt x="2172151" y="2300462"/>
                  </a:lnTo>
                  <a:lnTo>
                    <a:pt x="2135605" y="2327087"/>
                  </a:lnTo>
                  <a:lnTo>
                    <a:pt x="2098097" y="2352526"/>
                  </a:lnTo>
                  <a:lnTo>
                    <a:pt x="2059657" y="2376752"/>
                  </a:lnTo>
                  <a:lnTo>
                    <a:pt x="2020316" y="2399735"/>
                  </a:lnTo>
                  <a:lnTo>
                    <a:pt x="1980103" y="2421446"/>
                  </a:lnTo>
                  <a:lnTo>
                    <a:pt x="1939050" y="2441856"/>
                  </a:lnTo>
                  <a:lnTo>
                    <a:pt x="1897186" y="2460937"/>
                  </a:lnTo>
                  <a:lnTo>
                    <a:pt x="1854542" y="2478658"/>
                  </a:lnTo>
                  <a:lnTo>
                    <a:pt x="1811148" y="2494990"/>
                  </a:lnTo>
                  <a:lnTo>
                    <a:pt x="1767035" y="2509906"/>
                  </a:lnTo>
                  <a:lnTo>
                    <a:pt x="1722232" y="2523374"/>
                  </a:lnTo>
                  <a:lnTo>
                    <a:pt x="1676771" y="2535368"/>
                  </a:lnTo>
                  <a:lnTo>
                    <a:pt x="1630682" y="2545856"/>
                  </a:lnTo>
                  <a:lnTo>
                    <a:pt x="1583994" y="2554811"/>
                  </a:lnTo>
                  <a:lnTo>
                    <a:pt x="1536738" y="2562203"/>
                  </a:lnTo>
                  <a:lnTo>
                    <a:pt x="1488945" y="2568003"/>
                  </a:lnTo>
                  <a:lnTo>
                    <a:pt x="1440644" y="2572182"/>
                  </a:lnTo>
                  <a:lnTo>
                    <a:pt x="1391867" y="2574710"/>
                  </a:lnTo>
                  <a:lnTo>
                    <a:pt x="1342644" y="2575560"/>
                  </a:lnTo>
                  <a:lnTo>
                    <a:pt x="1293420" y="2574710"/>
                  </a:lnTo>
                  <a:lnTo>
                    <a:pt x="1244643" y="2572182"/>
                  </a:lnTo>
                  <a:lnTo>
                    <a:pt x="1196342" y="2568003"/>
                  </a:lnTo>
                  <a:lnTo>
                    <a:pt x="1148549" y="2562203"/>
                  </a:lnTo>
                  <a:lnTo>
                    <a:pt x="1101293" y="2554811"/>
                  </a:lnTo>
                  <a:lnTo>
                    <a:pt x="1054605" y="2545856"/>
                  </a:lnTo>
                  <a:lnTo>
                    <a:pt x="1008516" y="2535368"/>
                  </a:lnTo>
                  <a:lnTo>
                    <a:pt x="963055" y="2523374"/>
                  </a:lnTo>
                  <a:lnTo>
                    <a:pt x="918252" y="2509906"/>
                  </a:lnTo>
                  <a:lnTo>
                    <a:pt x="874139" y="2494990"/>
                  </a:lnTo>
                  <a:lnTo>
                    <a:pt x="830745" y="2478658"/>
                  </a:lnTo>
                  <a:lnTo>
                    <a:pt x="788101" y="2460937"/>
                  </a:lnTo>
                  <a:lnTo>
                    <a:pt x="746237" y="2441856"/>
                  </a:lnTo>
                  <a:lnTo>
                    <a:pt x="705184" y="2421446"/>
                  </a:lnTo>
                  <a:lnTo>
                    <a:pt x="664972" y="2399735"/>
                  </a:lnTo>
                  <a:lnTo>
                    <a:pt x="625630" y="2376752"/>
                  </a:lnTo>
                  <a:lnTo>
                    <a:pt x="587190" y="2352526"/>
                  </a:lnTo>
                  <a:lnTo>
                    <a:pt x="549682" y="2327087"/>
                  </a:lnTo>
                  <a:lnTo>
                    <a:pt x="513136" y="2300462"/>
                  </a:lnTo>
                  <a:lnTo>
                    <a:pt x="477582" y="2272683"/>
                  </a:lnTo>
                  <a:lnTo>
                    <a:pt x="443051" y="2243777"/>
                  </a:lnTo>
                  <a:lnTo>
                    <a:pt x="409574" y="2213774"/>
                  </a:lnTo>
                  <a:lnTo>
                    <a:pt x="377179" y="2182702"/>
                  </a:lnTo>
                  <a:lnTo>
                    <a:pt x="345899" y="2150592"/>
                  </a:lnTo>
                  <a:lnTo>
                    <a:pt x="315762" y="2117471"/>
                  </a:lnTo>
                  <a:lnTo>
                    <a:pt x="286800" y="2083370"/>
                  </a:lnTo>
                  <a:lnTo>
                    <a:pt x="259043" y="2048316"/>
                  </a:lnTo>
                  <a:lnTo>
                    <a:pt x="232521" y="2012341"/>
                  </a:lnTo>
                  <a:lnTo>
                    <a:pt x="207264" y="1975471"/>
                  </a:lnTo>
                  <a:lnTo>
                    <a:pt x="183303" y="1937737"/>
                  </a:lnTo>
                  <a:lnTo>
                    <a:pt x="160668" y="1899168"/>
                  </a:lnTo>
                  <a:lnTo>
                    <a:pt x="139389" y="1859792"/>
                  </a:lnTo>
                  <a:lnTo>
                    <a:pt x="119497" y="1819640"/>
                  </a:lnTo>
                  <a:lnTo>
                    <a:pt x="101023" y="1778739"/>
                  </a:lnTo>
                  <a:lnTo>
                    <a:pt x="83995" y="1737119"/>
                  </a:lnTo>
                  <a:lnTo>
                    <a:pt x="68445" y="1694809"/>
                  </a:lnTo>
                  <a:lnTo>
                    <a:pt x="54404" y="1651839"/>
                  </a:lnTo>
                  <a:lnTo>
                    <a:pt x="41900" y="1608237"/>
                  </a:lnTo>
                  <a:lnTo>
                    <a:pt x="30966" y="1564032"/>
                  </a:lnTo>
                  <a:lnTo>
                    <a:pt x="21630" y="1519254"/>
                  </a:lnTo>
                  <a:lnTo>
                    <a:pt x="13924" y="1473931"/>
                  </a:lnTo>
                  <a:lnTo>
                    <a:pt x="7878" y="1428094"/>
                  </a:lnTo>
                  <a:lnTo>
                    <a:pt x="3521" y="1381770"/>
                  </a:lnTo>
                  <a:lnTo>
                    <a:pt x="885" y="1334989"/>
                  </a:lnTo>
                  <a:lnTo>
                    <a:pt x="0" y="1287780"/>
                  </a:lnTo>
                  <a:close/>
                </a:path>
              </a:pathLst>
            </a:custGeom>
            <a:ln w="2590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14878" y="3004566"/>
              <a:ext cx="2685415" cy="2575560"/>
            </a:xfrm>
            <a:custGeom>
              <a:avLst/>
              <a:gdLst/>
              <a:ahLst/>
              <a:cxnLst/>
              <a:rect l="l" t="t" r="r" b="b"/>
              <a:pathLst>
                <a:path w="2685415" h="2575560">
                  <a:moveTo>
                    <a:pt x="0" y="1287780"/>
                  </a:moveTo>
                  <a:lnTo>
                    <a:pt x="885" y="1240570"/>
                  </a:lnTo>
                  <a:lnTo>
                    <a:pt x="3521" y="1193789"/>
                  </a:lnTo>
                  <a:lnTo>
                    <a:pt x="7878" y="1147465"/>
                  </a:lnTo>
                  <a:lnTo>
                    <a:pt x="13924" y="1101628"/>
                  </a:lnTo>
                  <a:lnTo>
                    <a:pt x="21630" y="1056305"/>
                  </a:lnTo>
                  <a:lnTo>
                    <a:pt x="30966" y="1011527"/>
                  </a:lnTo>
                  <a:lnTo>
                    <a:pt x="41900" y="967322"/>
                  </a:lnTo>
                  <a:lnTo>
                    <a:pt x="54404" y="923720"/>
                  </a:lnTo>
                  <a:lnTo>
                    <a:pt x="68445" y="880750"/>
                  </a:lnTo>
                  <a:lnTo>
                    <a:pt x="83995" y="838440"/>
                  </a:lnTo>
                  <a:lnTo>
                    <a:pt x="101023" y="796820"/>
                  </a:lnTo>
                  <a:lnTo>
                    <a:pt x="119497" y="755919"/>
                  </a:lnTo>
                  <a:lnTo>
                    <a:pt x="139389" y="715767"/>
                  </a:lnTo>
                  <a:lnTo>
                    <a:pt x="160668" y="676391"/>
                  </a:lnTo>
                  <a:lnTo>
                    <a:pt x="183303" y="637822"/>
                  </a:lnTo>
                  <a:lnTo>
                    <a:pt x="207264" y="600088"/>
                  </a:lnTo>
                  <a:lnTo>
                    <a:pt x="232521" y="563218"/>
                  </a:lnTo>
                  <a:lnTo>
                    <a:pt x="259043" y="527243"/>
                  </a:lnTo>
                  <a:lnTo>
                    <a:pt x="286800" y="492189"/>
                  </a:lnTo>
                  <a:lnTo>
                    <a:pt x="315762" y="458088"/>
                  </a:lnTo>
                  <a:lnTo>
                    <a:pt x="345899" y="424967"/>
                  </a:lnTo>
                  <a:lnTo>
                    <a:pt x="377179" y="392857"/>
                  </a:lnTo>
                  <a:lnTo>
                    <a:pt x="409574" y="361785"/>
                  </a:lnTo>
                  <a:lnTo>
                    <a:pt x="443051" y="331782"/>
                  </a:lnTo>
                  <a:lnTo>
                    <a:pt x="477582" y="302876"/>
                  </a:lnTo>
                  <a:lnTo>
                    <a:pt x="513136" y="275097"/>
                  </a:lnTo>
                  <a:lnTo>
                    <a:pt x="549682" y="248472"/>
                  </a:lnTo>
                  <a:lnTo>
                    <a:pt x="587190" y="223033"/>
                  </a:lnTo>
                  <a:lnTo>
                    <a:pt x="625630" y="198807"/>
                  </a:lnTo>
                  <a:lnTo>
                    <a:pt x="664971" y="175824"/>
                  </a:lnTo>
                  <a:lnTo>
                    <a:pt x="705184" y="154113"/>
                  </a:lnTo>
                  <a:lnTo>
                    <a:pt x="746237" y="133703"/>
                  </a:lnTo>
                  <a:lnTo>
                    <a:pt x="788101" y="114622"/>
                  </a:lnTo>
                  <a:lnTo>
                    <a:pt x="830745" y="96901"/>
                  </a:lnTo>
                  <a:lnTo>
                    <a:pt x="874139" y="80569"/>
                  </a:lnTo>
                  <a:lnTo>
                    <a:pt x="918252" y="65653"/>
                  </a:lnTo>
                  <a:lnTo>
                    <a:pt x="963055" y="52185"/>
                  </a:lnTo>
                  <a:lnTo>
                    <a:pt x="1008516" y="40191"/>
                  </a:lnTo>
                  <a:lnTo>
                    <a:pt x="1054605" y="29703"/>
                  </a:lnTo>
                  <a:lnTo>
                    <a:pt x="1101293" y="20748"/>
                  </a:lnTo>
                  <a:lnTo>
                    <a:pt x="1148549" y="13356"/>
                  </a:lnTo>
                  <a:lnTo>
                    <a:pt x="1196342" y="7556"/>
                  </a:lnTo>
                  <a:lnTo>
                    <a:pt x="1244643" y="3377"/>
                  </a:lnTo>
                  <a:lnTo>
                    <a:pt x="1293420" y="849"/>
                  </a:lnTo>
                  <a:lnTo>
                    <a:pt x="1342644" y="0"/>
                  </a:lnTo>
                  <a:lnTo>
                    <a:pt x="1391867" y="849"/>
                  </a:lnTo>
                  <a:lnTo>
                    <a:pt x="1440644" y="3377"/>
                  </a:lnTo>
                  <a:lnTo>
                    <a:pt x="1488945" y="7556"/>
                  </a:lnTo>
                  <a:lnTo>
                    <a:pt x="1536738" y="13356"/>
                  </a:lnTo>
                  <a:lnTo>
                    <a:pt x="1583994" y="20748"/>
                  </a:lnTo>
                  <a:lnTo>
                    <a:pt x="1630682" y="29703"/>
                  </a:lnTo>
                  <a:lnTo>
                    <a:pt x="1676771" y="40191"/>
                  </a:lnTo>
                  <a:lnTo>
                    <a:pt x="1722232" y="52185"/>
                  </a:lnTo>
                  <a:lnTo>
                    <a:pt x="1767035" y="65653"/>
                  </a:lnTo>
                  <a:lnTo>
                    <a:pt x="1811148" y="80569"/>
                  </a:lnTo>
                  <a:lnTo>
                    <a:pt x="1854542" y="96901"/>
                  </a:lnTo>
                  <a:lnTo>
                    <a:pt x="1897186" y="114622"/>
                  </a:lnTo>
                  <a:lnTo>
                    <a:pt x="1939050" y="133703"/>
                  </a:lnTo>
                  <a:lnTo>
                    <a:pt x="1980103" y="154113"/>
                  </a:lnTo>
                  <a:lnTo>
                    <a:pt x="2020315" y="175824"/>
                  </a:lnTo>
                  <a:lnTo>
                    <a:pt x="2059657" y="198807"/>
                  </a:lnTo>
                  <a:lnTo>
                    <a:pt x="2098097" y="223033"/>
                  </a:lnTo>
                  <a:lnTo>
                    <a:pt x="2135605" y="248472"/>
                  </a:lnTo>
                  <a:lnTo>
                    <a:pt x="2172151" y="275097"/>
                  </a:lnTo>
                  <a:lnTo>
                    <a:pt x="2207705" y="302876"/>
                  </a:lnTo>
                  <a:lnTo>
                    <a:pt x="2242236" y="331782"/>
                  </a:lnTo>
                  <a:lnTo>
                    <a:pt x="2275713" y="361785"/>
                  </a:lnTo>
                  <a:lnTo>
                    <a:pt x="2308108" y="392857"/>
                  </a:lnTo>
                  <a:lnTo>
                    <a:pt x="2339388" y="424967"/>
                  </a:lnTo>
                  <a:lnTo>
                    <a:pt x="2369525" y="458088"/>
                  </a:lnTo>
                  <a:lnTo>
                    <a:pt x="2398487" y="492189"/>
                  </a:lnTo>
                  <a:lnTo>
                    <a:pt x="2426244" y="527243"/>
                  </a:lnTo>
                  <a:lnTo>
                    <a:pt x="2452766" y="563218"/>
                  </a:lnTo>
                  <a:lnTo>
                    <a:pt x="2478023" y="600088"/>
                  </a:lnTo>
                  <a:lnTo>
                    <a:pt x="2501984" y="637822"/>
                  </a:lnTo>
                  <a:lnTo>
                    <a:pt x="2524619" y="676391"/>
                  </a:lnTo>
                  <a:lnTo>
                    <a:pt x="2545898" y="715767"/>
                  </a:lnTo>
                  <a:lnTo>
                    <a:pt x="2565790" y="755919"/>
                  </a:lnTo>
                  <a:lnTo>
                    <a:pt x="2584264" y="796820"/>
                  </a:lnTo>
                  <a:lnTo>
                    <a:pt x="2601292" y="838440"/>
                  </a:lnTo>
                  <a:lnTo>
                    <a:pt x="2616842" y="880750"/>
                  </a:lnTo>
                  <a:lnTo>
                    <a:pt x="2630883" y="923720"/>
                  </a:lnTo>
                  <a:lnTo>
                    <a:pt x="2643387" y="967322"/>
                  </a:lnTo>
                  <a:lnTo>
                    <a:pt x="2654321" y="1011527"/>
                  </a:lnTo>
                  <a:lnTo>
                    <a:pt x="2663657" y="1056305"/>
                  </a:lnTo>
                  <a:lnTo>
                    <a:pt x="2671363" y="1101628"/>
                  </a:lnTo>
                  <a:lnTo>
                    <a:pt x="2677409" y="1147465"/>
                  </a:lnTo>
                  <a:lnTo>
                    <a:pt x="2681766" y="1193789"/>
                  </a:lnTo>
                  <a:lnTo>
                    <a:pt x="2684402" y="1240570"/>
                  </a:lnTo>
                  <a:lnTo>
                    <a:pt x="2685288" y="1287780"/>
                  </a:lnTo>
                  <a:lnTo>
                    <a:pt x="2684402" y="1334989"/>
                  </a:lnTo>
                  <a:lnTo>
                    <a:pt x="2681766" y="1381770"/>
                  </a:lnTo>
                  <a:lnTo>
                    <a:pt x="2677409" y="1428094"/>
                  </a:lnTo>
                  <a:lnTo>
                    <a:pt x="2671363" y="1473931"/>
                  </a:lnTo>
                  <a:lnTo>
                    <a:pt x="2663657" y="1519254"/>
                  </a:lnTo>
                  <a:lnTo>
                    <a:pt x="2654321" y="1564032"/>
                  </a:lnTo>
                  <a:lnTo>
                    <a:pt x="2643387" y="1608237"/>
                  </a:lnTo>
                  <a:lnTo>
                    <a:pt x="2630883" y="1651839"/>
                  </a:lnTo>
                  <a:lnTo>
                    <a:pt x="2616842" y="1694809"/>
                  </a:lnTo>
                  <a:lnTo>
                    <a:pt x="2601292" y="1737119"/>
                  </a:lnTo>
                  <a:lnTo>
                    <a:pt x="2584264" y="1778739"/>
                  </a:lnTo>
                  <a:lnTo>
                    <a:pt x="2565790" y="1819640"/>
                  </a:lnTo>
                  <a:lnTo>
                    <a:pt x="2545898" y="1859792"/>
                  </a:lnTo>
                  <a:lnTo>
                    <a:pt x="2524619" y="1899168"/>
                  </a:lnTo>
                  <a:lnTo>
                    <a:pt x="2501984" y="1937737"/>
                  </a:lnTo>
                  <a:lnTo>
                    <a:pt x="2478023" y="1975471"/>
                  </a:lnTo>
                  <a:lnTo>
                    <a:pt x="2452766" y="2012341"/>
                  </a:lnTo>
                  <a:lnTo>
                    <a:pt x="2426244" y="2048316"/>
                  </a:lnTo>
                  <a:lnTo>
                    <a:pt x="2398487" y="2083370"/>
                  </a:lnTo>
                  <a:lnTo>
                    <a:pt x="2369525" y="2117471"/>
                  </a:lnTo>
                  <a:lnTo>
                    <a:pt x="2339388" y="2150592"/>
                  </a:lnTo>
                  <a:lnTo>
                    <a:pt x="2308108" y="2182702"/>
                  </a:lnTo>
                  <a:lnTo>
                    <a:pt x="2275713" y="2213774"/>
                  </a:lnTo>
                  <a:lnTo>
                    <a:pt x="2242236" y="2243777"/>
                  </a:lnTo>
                  <a:lnTo>
                    <a:pt x="2207705" y="2272683"/>
                  </a:lnTo>
                  <a:lnTo>
                    <a:pt x="2172151" y="2300462"/>
                  </a:lnTo>
                  <a:lnTo>
                    <a:pt x="2135605" y="2327087"/>
                  </a:lnTo>
                  <a:lnTo>
                    <a:pt x="2098097" y="2352526"/>
                  </a:lnTo>
                  <a:lnTo>
                    <a:pt x="2059657" y="2376752"/>
                  </a:lnTo>
                  <a:lnTo>
                    <a:pt x="2020316" y="2399735"/>
                  </a:lnTo>
                  <a:lnTo>
                    <a:pt x="1980103" y="2421446"/>
                  </a:lnTo>
                  <a:lnTo>
                    <a:pt x="1939050" y="2441856"/>
                  </a:lnTo>
                  <a:lnTo>
                    <a:pt x="1897186" y="2460937"/>
                  </a:lnTo>
                  <a:lnTo>
                    <a:pt x="1854542" y="2478658"/>
                  </a:lnTo>
                  <a:lnTo>
                    <a:pt x="1811148" y="2494990"/>
                  </a:lnTo>
                  <a:lnTo>
                    <a:pt x="1767035" y="2509906"/>
                  </a:lnTo>
                  <a:lnTo>
                    <a:pt x="1722232" y="2523374"/>
                  </a:lnTo>
                  <a:lnTo>
                    <a:pt x="1676771" y="2535368"/>
                  </a:lnTo>
                  <a:lnTo>
                    <a:pt x="1630682" y="2545856"/>
                  </a:lnTo>
                  <a:lnTo>
                    <a:pt x="1583994" y="2554811"/>
                  </a:lnTo>
                  <a:lnTo>
                    <a:pt x="1536738" y="2562203"/>
                  </a:lnTo>
                  <a:lnTo>
                    <a:pt x="1488945" y="2568003"/>
                  </a:lnTo>
                  <a:lnTo>
                    <a:pt x="1440644" y="2572182"/>
                  </a:lnTo>
                  <a:lnTo>
                    <a:pt x="1391867" y="2574710"/>
                  </a:lnTo>
                  <a:lnTo>
                    <a:pt x="1342644" y="2575560"/>
                  </a:lnTo>
                  <a:lnTo>
                    <a:pt x="1293420" y="2574710"/>
                  </a:lnTo>
                  <a:lnTo>
                    <a:pt x="1244643" y="2572182"/>
                  </a:lnTo>
                  <a:lnTo>
                    <a:pt x="1196342" y="2568003"/>
                  </a:lnTo>
                  <a:lnTo>
                    <a:pt x="1148549" y="2562203"/>
                  </a:lnTo>
                  <a:lnTo>
                    <a:pt x="1101293" y="2554811"/>
                  </a:lnTo>
                  <a:lnTo>
                    <a:pt x="1054605" y="2545856"/>
                  </a:lnTo>
                  <a:lnTo>
                    <a:pt x="1008516" y="2535368"/>
                  </a:lnTo>
                  <a:lnTo>
                    <a:pt x="963055" y="2523374"/>
                  </a:lnTo>
                  <a:lnTo>
                    <a:pt x="918252" y="2509906"/>
                  </a:lnTo>
                  <a:lnTo>
                    <a:pt x="874139" y="2494990"/>
                  </a:lnTo>
                  <a:lnTo>
                    <a:pt x="830745" y="2478658"/>
                  </a:lnTo>
                  <a:lnTo>
                    <a:pt x="788101" y="2460937"/>
                  </a:lnTo>
                  <a:lnTo>
                    <a:pt x="746237" y="2441856"/>
                  </a:lnTo>
                  <a:lnTo>
                    <a:pt x="705184" y="2421446"/>
                  </a:lnTo>
                  <a:lnTo>
                    <a:pt x="664972" y="2399735"/>
                  </a:lnTo>
                  <a:lnTo>
                    <a:pt x="625630" y="2376752"/>
                  </a:lnTo>
                  <a:lnTo>
                    <a:pt x="587190" y="2352526"/>
                  </a:lnTo>
                  <a:lnTo>
                    <a:pt x="549682" y="2327087"/>
                  </a:lnTo>
                  <a:lnTo>
                    <a:pt x="513136" y="2300462"/>
                  </a:lnTo>
                  <a:lnTo>
                    <a:pt x="477582" y="2272683"/>
                  </a:lnTo>
                  <a:lnTo>
                    <a:pt x="443051" y="2243777"/>
                  </a:lnTo>
                  <a:lnTo>
                    <a:pt x="409574" y="2213774"/>
                  </a:lnTo>
                  <a:lnTo>
                    <a:pt x="377179" y="2182702"/>
                  </a:lnTo>
                  <a:lnTo>
                    <a:pt x="345899" y="2150592"/>
                  </a:lnTo>
                  <a:lnTo>
                    <a:pt x="315762" y="2117471"/>
                  </a:lnTo>
                  <a:lnTo>
                    <a:pt x="286800" y="2083370"/>
                  </a:lnTo>
                  <a:lnTo>
                    <a:pt x="259043" y="2048316"/>
                  </a:lnTo>
                  <a:lnTo>
                    <a:pt x="232521" y="2012341"/>
                  </a:lnTo>
                  <a:lnTo>
                    <a:pt x="207264" y="1975471"/>
                  </a:lnTo>
                  <a:lnTo>
                    <a:pt x="183303" y="1937737"/>
                  </a:lnTo>
                  <a:lnTo>
                    <a:pt x="160668" y="1899168"/>
                  </a:lnTo>
                  <a:lnTo>
                    <a:pt x="139389" y="1859792"/>
                  </a:lnTo>
                  <a:lnTo>
                    <a:pt x="119497" y="1819640"/>
                  </a:lnTo>
                  <a:lnTo>
                    <a:pt x="101023" y="1778739"/>
                  </a:lnTo>
                  <a:lnTo>
                    <a:pt x="83995" y="1737119"/>
                  </a:lnTo>
                  <a:lnTo>
                    <a:pt x="68445" y="1694809"/>
                  </a:lnTo>
                  <a:lnTo>
                    <a:pt x="54404" y="1651839"/>
                  </a:lnTo>
                  <a:lnTo>
                    <a:pt x="41900" y="1608237"/>
                  </a:lnTo>
                  <a:lnTo>
                    <a:pt x="30966" y="1564032"/>
                  </a:lnTo>
                  <a:lnTo>
                    <a:pt x="21630" y="1519254"/>
                  </a:lnTo>
                  <a:lnTo>
                    <a:pt x="13924" y="1473931"/>
                  </a:lnTo>
                  <a:lnTo>
                    <a:pt x="7878" y="1428094"/>
                  </a:lnTo>
                  <a:lnTo>
                    <a:pt x="3521" y="1381770"/>
                  </a:lnTo>
                  <a:lnTo>
                    <a:pt x="885" y="1334989"/>
                  </a:lnTo>
                  <a:lnTo>
                    <a:pt x="0" y="1287780"/>
                  </a:lnTo>
                  <a:close/>
                </a:path>
              </a:pathLst>
            </a:custGeom>
            <a:ln w="2590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26586" y="2071877"/>
              <a:ext cx="2687320" cy="2577465"/>
            </a:xfrm>
            <a:custGeom>
              <a:avLst/>
              <a:gdLst/>
              <a:ahLst/>
              <a:cxnLst/>
              <a:rect l="l" t="t" r="r" b="b"/>
              <a:pathLst>
                <a:path w="2687320" h="2577465">
                  <a:moveTo>
                    <a:pt x="0" y="1288542"/>
                  </a:moveTo>
                  <a:lnTo>
                    <a:pt x="886" y="1241307"/>
                  </a:lnTo>
                  <a:lnTo>
                    <a:pt x="3523" y="1194501"/>
                  </a:lnTo>
                  <a:lnTo>
                    <a:pt x="7883" y="1148151"/>
                  </a:lnTo>
                  <a:lnTo>
                    <a:pt x="13933" y="1102288"/>
                  </a:lnTo>
                  <a:lnTo>
                    <a:pt x="21644" y="1056941"/>
                  </a:lnTo>
                  <a:lnTo>
                    <a:pt x="30985" y="1012137"/>
                  </a:lnTo>
                  <a:lnTo>
                    <a:pt x="41927" y="967908"/>
                  </a:lnTo>
                  <a:lnTo>
                    <a:pt x="54438" y="924281"/>
                  </a:lnTo>
                  <a:lnTo>
                    <a:pt x="68488" y="881286"/>
                  </a:lnTo>
                  <a:lnTo>
                    <a:pt x="84047" y="838952"/>
                  </a:lnTo>
                  <a:lnTo>
                    <a:pt x="101085" y="797308"/>
                  </a:lnTo>
                  <a:lnTo>
                    <a:pt x="119571" y="756384"/>
                  </a:lnTo>
                  <a:lnTo>
                    <a:pt x="139475" y="716208"/>
                  </a:lnTo>
                  <a:lnTo>
                    <a:pt x="160767" y="676809"/>
                  </a:lnTo>
                  <a:lnTo>
                    <a:pt x="183416" y="638217"/>
                  </a:lnTo>
                  <a:lnTo>
                    <a:pt x="207391" y="600461"/>
                  </a:lnTo>
                  <a:lnTo>
                    <a:pt x="232663" y="563569"/>
                  </a:lnTo>
                  <a:lnTo>
                    <a:pt x="259201" y="527572"/>
                  </a:lnTo>
                  <a:lnTo>
                    <a:pt x="286975" y="492497"/>
                  </a:lnTo>
                  <a:lnTo>
                    <a:pt x="315955" y="458375"/>
                  </a:lnTo>
                  <a:lnTo>
                    <a:pt x="346109" y="425235"/>
                  </a:lnTo>
                  <a:lnTo>
                    <a:pt x="377408" y="393105"/>
                  </a:lnTo>
                  <a:lnTo>
                    <a:pt x="409821" y="362014"/>
                  </a:lnTo>
                  <a:lnTo>
                    <a:pt x="443319" y="331992"/>
                  </a:lnTo>
                  <a:lnTo>
                    <a:pt x="477870" y="303069"/>
                  </a:lnTo>
                  <a:lnTo>
                    <a:pt x="513444" y="275272"/>
                  </a:lnTo>
                  <a:lnTo>
                    <a:pt x="550011" y="248631"/>
                  </a:lnTo>
                  <a:lnTo>
                    <a:pt x="587541" y="223175"/>
                  </a:lnTo>
                  <a:lnTo>
                    <a:pt x="626003" y="198934"/>
                  </a:lnTo>
                  <a:lnTo>
                    <a:pt x="665367" y="175937"/>
                  </a:lnTo>
                  <a:lnTo>
                    <a:pt x="705602" y="154212"/>
                  </a:lnTo>
                  <a:lnTo>
                    <a:pt x="746678" y="133789"/>
                  </a:lnTo>
                  <a:lnTo>
                    <a:pt x="788566" y="114696"/>
                  </a:lnTo>
                  <a:lnTo>
                    <a:pt x="831233" y="96964"/>
                  </a:lnTo>
                  <a:lnTo>
                    <a:pt x="874651" y="80621"/>
                  </a:lnTo>
                  <a:lnTo>
                    <a:pt x="918789" y="65696"/>
                  </a:lnTo>
                  <a:lnTo>
                    <a:pt x="963616" y="52219"/>
                  </a:lnTo>
                  <a:lnTo>
                    <a:pt x="1009101" y="40218"/>
                  </a:lnTo>
                  <a:lnTo>
                    <a:pt x="1055216" y="29722"/>
                  </a:lnTo>
                  <a:lnTo>
                    <a:pt x="1101929" y="20762"/>
                  </a:lnTo>
                  <a:lnTo>
                    <a:pt x="1149210" y="13365"/>
                  </a:lnTo>
                  <a:lnTo>
                    <a:pt x="1197028" y="7561"/>
                  </a:lnTo>
                  <a:lnTo>
                    <a:pt x="1245354" y="3380"/>
                  </a:lnTo>
                  <a:lnTo>
                    <a:pt x="1294156" y="849"/>
                  </a:lnTo>
                  <a:lnTo>
                    <a:pt x="1343405" y="0"/>
                  </a:lnTo>
                  <a:lnTo>
                    <a:pt x="1392655" y="849"/>
                  </a:lnTo>
                  <a:lnTo>
                    <a:pt x="1441457" y="3380"/>
                  </a:lnTo>
                  <a:lnTo>
                    <a:pt x="1489783" y="7561"/>
                  </a:lnTo>
                  <a:lnTo>
                    <a:pt x="1537601" y="13365"/>
                  </a:lnTo>
                  <a:lnTo>
                    <a:pt x="1584882" y="20762"/>
                  </a:lnTo>
                  <a:lnTo>
                    <a:pt x="1631595" y="29722"/>
                  </a:lnTo>
                  <a:lnTo>
                    <a:pt x="1677710" y="40218"/>
                  </a:lnTo>
                  <a:lnTo>
                    <a:pt x="1723195" y="52219"/>
                  </a:lnTo>
                  <a:lnTo>
                    <a:pt x="1768022" y="65696"/>
                  </a:lnTo>
                  <a:lnTo>
                    <a:pt x="1812160" y="80621"/>
                  </a:lnTo>
                  <a:lnTo>
                    <a:pt x="1855578" y="96964"/>
                  </a:lnTo>
                  <a:lnTo>
                    <a:pt x="1898245" y="114696"/>
                  </a:lnTo>
                  <a:lnTo>
                    <a:pt x="1940133" y="133789"/>
                  </a:lnTo>
                  <a:lnTo>
                    <a:pt x="1981209" y="154212"/>
                  </a:lnTo>
                  <a:lnTo>
                    <a:pt x="2021444" y="175937"/>
                  </a:lnTo>
                  <a:lnTo>
                    <a:pt x="2060808" y="198934"/>
                  </a:lnTo>
                  <a:lnTo>
                    <a:pt x="2099270" y="223175"/>
                  </a:lnTo>
                  <a:lnTo>
                    <a:pt x="2136800" y="248631"/>
                  </a:lnTo>
                  <a:lnTo>
                    <a:pt x="2173367" y="275272"/>
                  </a:lnTo>
                  <a:lnTo>
                    <a:pt x="2208941" y="303069"/>
                  </a:lnTo>
                  <a:lnTo>
                    <a:pt x="2243492" y="331992"/>
                  </a:lnTo>
                  <a:lnTo>
                    <a:pt x="2276990" y="362014"/>
                  </a:lnTo>
                  <a:lnTo>
                    <a:pt x="2309403" y="393105"/>
                  </a:lnTo>
                  <a:lnTo>
                    <a:pt x="2340702" y="425235"/>
                  </a:lnTo>
                  <a:lnTo>
                    <a:pt x="2370856" y="458375"/>
                  </a:lnTo>
                  <a:lnTo>
                    <a:pt x="2399836" y="492497"/>
                  </a:lnTo>
                  <a:lnTo>
                    <a:pt x="2427610" y="527572"/>
                  </a:lnTo>
                  <a:lnTo>
                    <a:pt x="2454148" y="563569"/>
                  </a:lnTo>
                  <a:lnTo>
                    <a:pt x="2479420" y="600461"/>
                  </a:lnTo>
                  <a:lnTo>
                    <a:pt x="2503395" y="638217"/>
                  </a:lnTo>
                  <a:lnTo>
                    <a:pt x="2526044" y="676809"/>
                  </a:lnTo>
                  <a:lnTo>
                    <a:pt x="2547336" y="716208"/>
                  </a:lnTo>
                  <a:lnTo>
                    <a:pt x="2567240" y="756384"/>
                  </a:lnTo>
                  <a:lnTo>
                    <a:pt x="2585726" y="797308"/>
                  </a:lnTo>
                  <a:lnTo>
                    <a:pt x="2602764" y="838952"/>
                  </a:lnTo>
                  <a:lnTo>
                    <a:pt x="2618323" y="881286"/>
                  </a:lnTo>
                  <a:lnTo>
                    <a:pt x="2632373" y="924281"/>
                  </a:lnTo>
                  <a:lnTo>
                    <a:pt x="2644884" y="967908"/>
                  </a:lnTo>
                  <a:lnTo>
                    <a:pt x="2655826" y="1012137"/>
                  </a:lnTo>
                  <a:lnTo>
                    <a:pt x="2665167" y="1056941"/>
                  </a:lnTo>
                  <a:lnTo>
                    <a:pt x="2672878" y="1102288"/>
                  </a:lnTo>
                  <a:lnTo>
                    <a:pt x="2678928" y="1148151"/>
                  </a:lnTo>
                  <a:lnTo>
                    <a:pt x="2683288" y="1194501"/>
                  </a:lnTo>
                  <a:lnTo>
                    <a:pt x="2685925" y="1241307"/>
                  </a:lnTo>
                  <a:lnTo>
                    <a:pt x="2686812" y="1288542"/>
                  </a:lnTo>
                  <a:lnTo>
                    <a:pt x="2685925" y="1335776"/>
                  </a:lnTo>
                  <a:lnTo>
                    <a:pt x="2683288" y="1382582"/>
                  </a:lnTo>
                  <a:lnTo>
                    <a:pt x="2678928" y="1428932"/>
                  </a:lnTo>
                  <a:lnTo>
                    <a:pt x="2672878" y="1474795"/>
                  </a:lnTo>
                  <a:lnTo>
                    <a:pt x="2665167" y="1520142"/>
                  </a:lnTo>
                  <a:lnTo>
                    <a:pt x="2655826" y="1564946"/>
                  </a:lnTo>
                  <a:lnTo>
                    <a:pt x="2644884" y="1609175"/>
                  </a:lnTo>
                  <a:lnTo>
                    <a:pt x="2632373" y="1652802"/>
                  </a:lnTo>
                  <a:lnTo>
                    <a:pt x="2618323" y="1695797"/>
                  </a:lnTo>
                  <a:lnTo>
                    <a:pt x="2602764" y="1738131"/>
                  </a:lnTo>
                  <a:lnTo>
                    <a:pt x="2585726" y="1779775"/>
                  </a:lnTo>
                  <a:lnTo>
                    <a:pt x="2567240" y="1820699"/>
                  </a:lnTo>
                  <a:lnTo>
                    <a:pt x="2547336" y="1860875"/>
                  </a:lnTo>
                  <a:lnTo>
                    <a:pt x="2526044" y="1900274"/>
                  </a:lnTo>
                  <a:lnTo>
                    <a:pt x="2503395" y="1938866"/>
                  </a:lnTo>
                  <a:lnTo>
                    <a:pt x="2479420" y="1976622"/>
                  </a:lnTo>
                  <a:lnTo>
                    <a:pt x="2454148" y="2013514"/>
                  </a:lnTo>
                  <a:lnTo>
                    <a:pt x="2427610" y="2049511"/>
                  </a:lnTo>
                  <a:lnTo>
                    <a:pt x="2399836" y="2084586"/>
                  </a:lnTo>
                  <a:lnTo>
                    <a:pt x="2370856" y="2118708"/>
                  </a:lnTo>
                  <a:lnTo>
                    <a:pt x="2340702" y="2151848"/>
                  </a:lnTo>
                  <a:lnTo>
                    <a:pt x="2309403" y="2183978"/>
                  </a:lnTo>
                  <a:lnTo>
                    <a:pt x="2276990" y="2215069"/>
                  </a:lnTo>
                  <a:lnTo>
                    <a:pt x="2243492" y="2245091"/>
                  </a:lnTo>
                  <a:lnTo>
                    <a:pt x="2208941" y="2274014"/>
                  </a:lnTo>
                  <a:lnTo>
                    <a:pt x="2173367" y="2301811"/>
                  </a:lnTo>
                  <a:lnTo>
                    <a:pt x="2136800" y="2328452"/>
                  </a:lnTo>
                  <a:lnTo>
                    <a:pt x="2099270" y="2353908"/>
                  </a:lnTo>
                  <a:lnTo>
                    <a:pt x="2060808" y="2378149"/>
                  </a:lnTo>
                  <a:lnTo>
                    <a:pt x="2021444" y="2401146"/>
                  </a:lnTo>
                  <a:lnTo>
                    <a:pt x="1981209" y="2422871"/>
                  </a:lnTo>
                  <a:lnTo>
                    <a:pt x="1940133" y="2443294"/>
                  </a:lnTo>
                  <a:lnTo>
                    <a:pt x="1898245" y="2462387"/>
                  </a:lnTo>
                  <a:lnTo>
                    <a:pt x="1855578" y="2480119"/>
                  </a:lnTo>
                  <a:lnTo>
                    <a:pt x="1812160" y="2496462"/>
                  </a:lnTo>
                  <a:lnTo>
                    <a:pt x="1768022" y="2511387"/>
                  </a:lnTo>
                  <a:lnTo>
                    <a:pt x="1723195" y="2524864"/>
                  </a:lnTo>
                  <a:lnTo>
                    <a:pt x="1677710" y="2536865"/>
                  </a:lnTo>
                  <a:lnTo>
                    <a:pt x="1631595" y="2547361"/>
                  </a:lnTo>
                  <a:lnTo>
                    <a:pt x="1584882" y="2556321"/>
                  </a:lnTo>
                  <a:lnTo>
                    <a:pt x="1537601" y="2563718"/>
                  </a:lnTo>
                  <a:lnTo>
                    <a:pt x="1489783" y="2569522"/>
                  </a:lnTo>
                  <a:lnTo>
                    <a:pt x="1441457" y="2573703"/>
                  </a:lnTo>
                  <a:lnTo>
                    <a:pt x="1392655" y="2576234"/>
                  </a:lnTo>
                  <a:lnTo>
                    <a:pt x="1343405" y="2577084"/>
                  </a:lnTo>
                  <a:lnTo>
                    <a:pt x="1294156" y="2576234"/>
                  </a:lnTo>
                  <a:lnTo>
                    <a:pt x="1245354" y="2573703"/>
                  </a:lnTo>
                  <a:lnTo>
                    <a:pt x="1197028" y="2569522"/>
                  </a:lnTo>
                  <a:lnTo>
                    <a:pt x="1149210" y="2563718"/>
                  </a:lnTo>
                  <a:lnTo>
                    <a:pt x="1101929" y="2556321"/>
                  </a:lnTo>
                  <a:lnTo>
                    <a:pt x="1055216" y="2547361"/>
                  </a:lnTo>
                  <a:lnTo>
                    <a:pt x="1009101" y="2536865"/>
                  </a:lnTo>
                  <a:lnTo>
                    <a:pt x="963616" y="2524864"/>
                  </a:lnTo>
                  <a:lnTo>
                    <a:pt x="918789" y="2511387"/>
                  </a:lnTo>
                  <a:lnTo>
                    <a:pt x="874651" y="2496462"/>
                  </a:lnTo>
                  <a:lnTo>
                    <a:pt x="831233" y="2480119"/>
                  </a:lnTo>
                  <a:lnTo>
                    <a:pt x="788566" y="2462387"/>
                  </a:lnTo>
                  <a:lnTo>
                    <a:pt x="746678" y="2443294"/>
                  </a:lnTo>
                  <a:lnTo>
                    <a:pt x="705602" y="2422871"/>
                  </a:lnTo>
                  <a:lnTo>
                    <a:pt x="665367" y="2401146"/>
                  </a:lnTo>
                  <a:lnTo>
                    <a:pt x="626003" y="2378149"/>
                  </a:lnTo>
                  <a:lnTo>
                    <a:pt x="587541" y="2353908"/>
                  </a:lnTo>
                  <a:lnTo>
                    <a:pt x="550011" y="2328452"/>
                  </a:lnTo>
                  <a:lnTo>
                    <a:pt x="513444" y="2301811"/>
                  </a:lnTo>
                  <a:lnTo>
                    <a:pt x="477870" y="2274014"/>
                  </a:lnTo>
                  <a:lnTo>
                    <a:pt x="443319" y="2245091"/>
                  </a:lnTo>
                  <a:lnTo>
                    <a:pt x="409821" y="2215069"/>
                  </a:lnTo>
                  <a:lnTo>
                    <a:pt x="377408" y="2183978"/>
                  </a:lnTo>
                  <a:lnTo>
                    <a:pt x="346109" y="2151848"/>
                  </a:lnTo>
                  <a:lnTo>
                    <a:pt x="315955" y="2118708"/>
                  </a:lnTo>
                  <a:lnTo>
                    <a:pt x="286975" y="2084586"/>
                  </a:lnTo>
                  <a:lnTo>
                    <a:pt x="259201" y="2049511"/>
                  </a:lnTo>
                  <a:lnTo>
                    <a:pt x="232663" y="2013514"/>
                  </a:lnTo>
                  <a:lnTo>
                    <a:pt x="207391" y="1976622"/>
                  </a:lnTo>
                  <a:lnTo>
                    <a:pt x="183416" y="1938866"/>
                  </a:lnTo>
                  <a:lnTo>
                    <a:pt x="160767" y="1900274"/>
                  </a:lnTo>
                  <a:lnTo>
                    <a:pt x="139475" y="1860875"/>
                  </a:lnTo>
                  <a:lnTo>
                    <a:pt x="119571" y="1820699"/>
                  </a:lnTo>
                  <a:lnTo>
                    <a:pt x="101085" y="1779775"/>
                  </a:lnTo>
                  <a:lnTo>
                    <a:pt x="84047" y="1738131"/>
                  </a:lnTo>
                  <a:lnTo>
                    <a:pt x="68488" y="1695797"/>
                  </a:lnTo>
                  <a:lnTo>
                    <a:pt x="54438" y="1652802"/>
                  </a:lnTo>
                  <a:lnTo>
                    <a:pt x="41927" y="1609175"/>
                  </a:lnTo>
                  <a:lnTo>
                    <a:pt x="30985" y="1564946"/>
                  </a:lnTo>
                  <a:lnTo>
                    <a:pt x="21644" y="1520142"/>
                  </a:lnTo>
                  <a:lnTo>
                    <a:pt x="13933" y="1474795"/>
                  </a:lnTo>
                  <a:lnTo>
                    <a:pt x="7883" y="1428932"/>
                  </a:lnTo>
                  <a:lnTo>
                    <a:pt x="3523" y="1382582"/>
                  </a:lnTo>
                  <a:lnTo>
                    <a:pt x="886" y="1335776"/>
                  </a:lnTo>
                  <a:lnTo>
                    <a:pt x="0" y="1288542"/>
                  </a:lnTo>
                  <a:close/>
                </a:path>
              </a:pathLst>
            </a:custGeom>
            <a:ln w="25908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823075" y="3145917"/>
            <a:ext cx="8020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Industry </a:t>
            </a:r>
            <a:r>
              <a:rPr dirty="0" sz="1400" b="1">
                <a:latin typeface="Calibri"/>
                <a:cs typeface="Calibri"/>
              </a:rPr>
              <a:t>Segment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1537461" y="3145917"/>
            <a:ext cx="8020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Industry </a:t>
            </a:r>
            <a:r>
              <a:rPr dirty="0" sz="1400" b="1">
                <a:latin typeface="Calibri"/>
                <a:cs typeface="Calibri"/>
              </a:rPr>
              <a:t>Segment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16146" y="3288919"/>
            <a:ext cx="7454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latin typeface="Calibri"/>
                <a:cs typeface="Calibri"/>
              </a:rPr>
              <a:t>Your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53080" y="3075177"/>
            <a:ext cx="87185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Indirect Competitor 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77915" y="3094101"/>
            <a:ext cx="87185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Indirect Competitor 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43273" y="926083"/>
            <a:ext cx="1453515" cy="1062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Industry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Segment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algn="ctr" marL="287655" marR="310515" indent="635">
              <a:lnSpc>
                <a:spcPct val="100000"/>
              </a:lnSpc>
              <a:spcBef>
                <a:spcPts val="1440"/>
              </a:spcBef>
            </a:pPr>
            <a:r>
              <a:rPr dirty="0" sz="1400" spc="-10" b="1">
                <a:latin typeface="Calibri"/>
                <a:cs typeface="Calibri"/>
              </a:rPr>
              <a:t>Indirect Competitor 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49115" y="4675454"/>
            <a:ext cx="1454150" cy="1211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81940" marR="3175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Indirect Competitor Logos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Industry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Segment</a:t>
            </a:r>
            <a:r>
              <a:rPr dirty="0" sz="1400" spc="-50" b="1">
                <a:latin typeface="Calibri"/>
                <a:cs typeface="Calibri"/>
              </a:rPr>
              <a:t> 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80409" y="3791458"/>
            <a:ext cx="87185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Direct Competitor 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57064" y="3837559"/>
            <a:ext cx="87185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Direct Competitor 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53405" y="2198877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Direct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67121" y="2625598"/>
            <a:ext cx="4457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80053" y="2236977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Direct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93770" y="2663698"/>
            <a:ext cx="4457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Logos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55009" y="2412238"/>
            <a:ext cx="25958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1904" sz="2100" b="1">
                <a:latin typeface="Calibri"/>
                <a:cs typeface="Calibri"/>
              </a:rPr>
              <a:t>Competitor</a:t>
            </a:r>
            <a:r>
              <a:rPr dirty="0" baseline="-11904" sz="2100" spc="195" b="1">
                <a:latin typeface="Calibri"/>
                <a:cs typeface="Calibri"/>
              </a:rPr>
              <a:t> </a:t>
            </a:r>
            <a:r>
              <a:rPr dirty="0" baseline="-37037" sz="1800" b="1">
                <a:latin typeface="Calibri"/>
                <a:cs typeface="Calibri"/>
              </a:rPr>
              <a:t>Competitor</a:t>
            </a:r>
            <a:r>
              <a:rPr dirty="0" baseline="-37037" sz="1800" spc="-52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Competitor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78197" y="2721686"/>
            <a:ext cx="3848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Calibri"/>
                <a:cs typeface="Calibri"/>
              </a:rPr>
              <a:t>Logos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214621" y="3806190"/>
            <a:ext cx="748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Competitor </a:t>
            </a:r>
            <a:r>
              <a:rPr dirty="0" sz="1200" spc="-20" b="1">
                <a:latin typeface="Calibri"/>
                <a:cs typeface="Calibri"/>
              </a:rPr>
              <a:t>Logos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15"/>
              <a:t> </a:t>
            </a:r>
            <a:r>
              <a:rPr dirty="0"/>
              <a:t>List</a:t>
            </a:r>
            <a:r>
              <a:rPr dirty="0" spc="-15"/>
              <a:t> </a:t>
            </a:r>
            <a:r>
              <a:rPr dirty="0" spc="-10"/>
              <a:t>Comparison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80958" y="1295342"/>
          <a:ext cx="8464550" cy="264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980"/>
                <a:gridCol w="833755"/>
                <a:gridCol w="846455"/>
                <a:gridCol w="833754"/>
                <a:gridCol w="858520"/>
                <a:gridCol w="845820"/>
                <a:gridCol w="845820"/>
                <a:gridCol w="845820"/>
                <a:gridCol w="845820"/>
              </a:tblGrid>
              <a:tr h="461009"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15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30480">
                        <a:lnSpc>
                          <a:spcPts val="1475"/>
                        </a:lnSpc>
                      </a:pPr>
                      <a:r>
                        <a:rPr dirty="0" sz="1450" b="1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45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10" b="1">
                          <a:latin typeface="Calibri"/>
                          <a:cs typeface="Calibri"/>
                        </a:rPr>
                        <a:t>Company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5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A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B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C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D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5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5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5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55">
                          <a:latin typeface="Calibri"/>
                          <a:cs typeface="Calibri"/>
                        </a:rPr>
                        <a:t>Indirect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A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55">
                          <a:latin typeface="Calibri"/>
                          <a:cs typeface="Calibri"/>
                        </a:rPr>
                        <a:t>Indirect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B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55">
                          <a:latin typeface="Calibri"/>
                          <a:cs typeface="Calibri"/>
                        </a:rPr>
                        <a:t>Indirect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C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5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475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4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4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5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55">
                          <a:latin typeface="Calibri"/>
                          <a:cs typeface="Calibri"/>
                        </a:rPr>
                        <a:t>Indirect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D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50" spc="55">
                          <a:latin typeface="Calibri"/>
                          <a:cs typeface="Calibri"/>
                        </a:rPr>
                        <a:t>Indirect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45">
                          <a:latin typeface="Calibri"/>
                          <a:cs typeface="Calibri"/>
                        </a:rPr>
                        <a:t>Competitor</a:t>
                      </a:r>
                      <a:r>
                        <a:rPr dirty="0" sz="11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550" spc="-50">
                          <a:solidFill>
                            <a:srgbClr val="92D05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55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70"/>
                        </a:lnSpc>
                      </a:pPr>
                      <a:r>
                        <a:rPr dirty="0" sz="1450" spc="-50" b="1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98398" y="4136517"/>
            <a:ext cx="7747634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This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often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makes you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look </a:t>
            </a:r>
            <a:r>
              <a:rPr dirty="0" sz="3600" spc="-10">
                <a:latin typeface="Arial"/>
                <a:cs typeface="Arial"/>
              </a:rPr>
              <a:t>2-</a:t>
            </a:r>
            <a:r>
              <a:rPr dirty="0" sz="3600">
                <a:latin typeface="Arial"/>
                <a:cs typeface="Arial"/>
              </a:rPr>
              <a:t>3x</a:t>
            </a:r>
            <a:r>
              <a:rPr dirty="0" sz="3600" spc="-20">
                <a:latin typeface="Arial"/>
                <a:cs typeface="Arial"/>
              </a:rPr>
              <a:t> </a:t>
            </a:r>
            <a:r>
              <a:rPr dirty="0" sz="3600" spc="-30">
                <a:latin typeface="Arial"/>
                <a:cs typeface="Arial"/>
              </a:rPr>
              <a:t>better, </a:t>
            </a:r>
            <a:r>
              <a:rPr dirty="0" sz="3600">
                <a:latin typeface="Arial"/>
                <a:cs typeface="Arial"/>
              </a:rPr>
              <a:t>not</a:t>
            </a:r>
            <a:r>
              <a:rPr dirty="0" sz="3600" spc="-4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10x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better,</a:t>
            </a:r>
            <a:r>
              <a:rPr dirty="0" sz="3600" spc="-4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so</a:t>
            </a:r>
            <a:r>
              <a:rPr dirty="0" sz="3600" spc="-4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maybe</a:t>
            </a:r>
            <a:r>
              <a:rPr dirty="0" sz="3600" spc="-4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only</a:t>
            </a:r>
            <a:r>
              <a:rPr dirty="0" sz="3600" spc="-6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have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 spc="-25">
                <a:latin typeface="Arial"/>
                <a:cs typeface="Arial"/>
              </a:rPr>
              <a:t>as </a:t>
            </a:r>
            <a:r>
              <a:rPr dirty="0" sz="3600">
                <a:latin typeface="Arial"/>
                <a:cs typeface="Arial"/>
              </a:rPr>
              <a:t>an</a:t>
            </a:r>
            <a:r>
              <a:rPr dirty="0" sz="3600" spc="-1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appendix</a:t>
            </a:r>
            <a:r>
              <a:rPr dirty="0" sz="3600" spc="-30">
                <a:latin typeface="Arial"/>
                <a:cs typeface="Arial"/>
              </a:rPr>
              <a:t> </a:t>
            </a:r>
            <a:r>
              <a:rPr dirty="0" sz="3600" spc="-10">
                <a:latin typeface="Arial"/>
                <a:cs typeface="Arial"/>
              </a:rPr>
              <a:t>slide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4954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Competitive</a:t>
            </a:r>
            <a:r>
              <a:rPr dirty="0" spc="-145"/>
              <a:t> </a:t>
            </a:r>
            <a:r>
              <a:rPr dirty="0" spc="-10"/>
              <a:t>Advantages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7653"/>
            <a:ext cx="7505700" cy="4034154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Current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Competitive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Advantages?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Sustainable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Competitive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Advantages?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Unfair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Competitive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Advantages?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 spc="-10">
                <a:latin typeface="Arial"/>
                <a:cs typeface="Arial"/>
              </a:rPr>
              <a:t>Patents?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Key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Relationships</a:t>
            </a:r>
            <a:r>
              <a:rPr dirty="0" sz="2400">
                <a:latin typeface="Arial"/>
                <a:cs typeface="Arial"/>
              </a:rPr>
              <a:t> /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Partnerships?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5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Barriers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Entry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New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Players?</a:t>
            </a:r>
            <a:endParaRPr sz="24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</a:tabLst>
            </a:pPr>
            <a:r>
              <a:rPr dirty="0" sz="2000" spc="-20">
                <a:latin typeface="Arial"/>
                <a:cs typeface="Arial"/>
              </a:rPr>
              <a:t>Money,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Expertise,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Relationships,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Patents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195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Competitor’s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Competitive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Advantages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Weaknesses?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8533"/>
            <a:ext cx="19856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Content</a:t>
            </a:r>
            <a:endParaRPr sz="4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40053"/>
            <a:ext cx="7164705" cy="462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“Best”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Pitch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Deck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Template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slides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include.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Scalable: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5-30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slide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deck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options.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dirty="0" sz="2400" spc="-10">
                <a:latin typeface="Arial"/>
                <a:cs typeface="Arial"/>
              </a:rPr>
              <a:t>Potential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Appendix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Slides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“Best”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Pitch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Deck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include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95"/>
              </a:spcBef>
              <a:buChar char="•"/>
              <a:tabLst>
                <a:tab pos="354965" algn="l"/>
              </a:tabLst>
            </a:pPr>
            <a:r>
              <a:rPr dirty="0" sz="2400" spc="-75">
                <a:latin typeface="Arial"/>
                <a:cs typeface="Arial"/>
              </a:rPr>
              <a:t>Top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Pitch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Deck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Guidelines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Pitch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To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Pitch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Effectively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dirty="0" sz="2400" spc="-75">
                <a:latin typeface="Arial"/>
                <a:cs typeface="Arial"/>
              </a:rPr>
              <a:t>Top </a:t>
            </a:r>
            <a:r>
              <a:rPr dirty="0" sz="2400">
                <a:latin typeface="Arial"/>
                <a:cs typeface="Arial"/>
              </a:rPr>
              <a:t>Investor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Questions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Words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Wisdom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3225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Revenue</a:t>
            </a:r>
            <a:r>
              <a:rPr dirty="0" spc="-50"/>
              <a:t> </a:t>
            </a:r>
            <a:r>
              <a:rPr dirty="0" spc="-20"/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8263"/>
            <a:ext cx="6764020" cy="50711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Char char="•"/>
              <a:tabLst>
                <a:tab pos="240665" algn="l"/>
                <a:tab pos="3386454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make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money?</a:t>
            </a:r>
            <a:r>
              <a:rPr dirty="0" sz="2000">
                <a:latin typeface="Arial"/>
                <a:cs typeface="Arial"/>
              </a:rPr>
              <a:t>	Key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revenue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streams?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Pricing?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Flat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%?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rate?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Recurring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revenue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frequency?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difference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between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Gross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Revenue?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High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Volume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Low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Volume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Business?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Example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showing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basic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math:</a:t>
            </a:r>
            <a:endParaRPr sz="20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469900" algn="l"/>
              </a:tabLst>
            </a:pPr>
            <a:r>
              <a:rPr dirty="0" sz="1800">
                <a:latin typeface="Arial"/>
                <a:cs typeface="Arial"/>
              </a:rPr>
              <a:t>100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Clients x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Units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$C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Revenue</a:t>
            </a:r>
            <a:endParaRPr sz="18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800">
                <a:latin typeface="Arial"/>
                <a:cs typeface="Arial"/>
              </a:rPr>
              <a:t>Easy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multiples: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10x,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100x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clients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195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Cash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collections: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Immediately?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30-90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Days?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Expected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conversion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paid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client?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 spc="-10">
                <a:latin typeface="Arial"/>
                <a:cs typeface="Arial"/>
              </a:rPr>
              <a:t>Expected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ARPU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(Average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Revenue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User)?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 spc="-10">
                <a:latin typeface="Arial"/>
                <a:cs typeface="Arial"/>
              </a:rPr>
              <a:t>Life-</a:t>
            </a:r>
            <a:r>
              <a:rPr dirty="0" sz="2000">
                <a:latin typeface="Arial"/>
                <a:cs typeface="Arial"/>
              </a:rPr>
              <a:t>time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Value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Customer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(LTV)?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207" y="5398008"/>
            <a:ext cx="8865235" cy="711835"/>
            <a:chOff x="140207" y="5398008"/>
            <a:chExt cx="8865235" cy="711835"/>
          </a:xfrm>
        </p:grpSpPr>
        <p:sp>
          <p:nvSpPr>
            <p:cNvPr id="3" name="object 3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8839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839200" y="6858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0" y="685800"/>
                  </a:moveTo>
                  <a:lnTo>
                    <a:pt x="8839200" y="685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Expense</a:t>
            </a:r>
            <a:r>
              <a:rPr dirty="0" spc="-30"/>
              <a:t> </a:t>
            </a:r>
            <a:r>
              <a:rPr dirty="0" spc="-10"/>
              <a:t>Model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864463"/>
            <a:ext cx="8063865" cy="54673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Key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Expenses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Time-</a:t>
            </a:r>
            <a:r>
              <a:rPr dirty="0" sz="2000">
                <a:latin typeface="Arial"/>
                <a:cs typeface="Arial"/>
              </a:rPr>
              <a:t>Efforts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Needed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Generate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Revenue?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Channels: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market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customers?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Strategy: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convert,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acquire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close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clients?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Unique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Strategic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Relationships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Partnerships?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Potential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leverage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scalability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grow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fast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economically?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sales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cycle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client?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Average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Acquire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Customer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(CAC)?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Cost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Maintain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Customer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Build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Recurring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Sales?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Monthly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burn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rate,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now vs.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after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funding?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Arial"/>
                <a:cs typeface="Arial"/>
              </a:rPr>
              <a:t>VC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Favorite: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LTV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(higher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better)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explain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increase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LTV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decrease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overtime. </a:t>
            </a:r>
            <a:r>
              <a:rPr dirty="0" sz="2000">
                <a:latin typeface="Arial"/>
                <a:cs typeface="Arial"/>
              </a:rPr>
              <a:t>Every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great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company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money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side </a:t>
            </a:r>
            <a:r>
              <a:rPr dirty="0" sz="2000">
                <a:latin typeface="Arial"/>
                <a:cs typeface="Arial"/>
              </a:rPr>
              <a:t>(expenses)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money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other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side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(revenues),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become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profitable,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scalable,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sustainable.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Financial</a:t>
            </a:r>
            <a:r>
              <a:rPr dirty="0" spc="-50"/>
              <a:t> </a:t>
            </a:r>
            <a:r>
              <a:rPr dirty="0" spc="-10"/>
              <a:t>Projections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53919"/>
            <a:ext cx="8052434" cy="485457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Char char="•"/>
              <a:tabLst>
                <a:tab pos="240665" algn="l"/>
              </a:tabLst>
            </a:pPr>
            <a:r>
              <a:rPr dirty="0" sz="1800">
                <a:latin typeface="Arial"/>
                <a:cs typeface="Arial"/>
              </a:rPr>
              <a:t>#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Years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Projected:</a:t>
            </a:r>
            <a:endParaRPr sz="18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</a:tabLst>
            </a:pPr>
            <a:r>
              <a:rPr dirty="0" sz="1600" spc="-10">
                <a:latin typeface="Arial"/>
                <a:cs typeface="Arial"/>
              </a:rPr>
              <a:t>Early-</a:t>
            </a:r>
            <a:r>
              <a:rPr dirty="0" sz="1600">
                <a:latin typeface="Arial"/>
                <a:cs typeface="Arial"/>
              </a:rPr>
              <a:t>mid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stage: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1-</a:t>
            </a:r>
            <a:r>
              <a:rPr dirty="0" sz="1600">
                <a:latin typeface="Arial"/>
                <a:cs typeface="Arial"/>
              </a:rPr>
              <a:t>2yr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historicals,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3-</a:t>
            </a:r>
            <a:r>
              <a:rPr dirty="0" sz="1600">
                <a:latin typeface="Arial"/>
                <a:cs typeface="Arial"/>
              </a:rPr>
              <a:t>5yr </a:t>
            </a:r>
            <a:r>
              <a:rPr dirty="0" sz="1600" spc="-10">
                <a:latin typeface="Arial"/>
                <a:cs typeface="Arial"/>
              </a:rPr>
              <a:t>projections</a:t>
            </a:r>
            <a:endParaRPr sz="1600">
              <a:latin typeface="Arial"/>
              <a:cs typeface="Arial"/>
            </a:endParaRPr>
          </a:p>
          <a:p>
            <a:pPr lvl="1" marL="469900" marR="508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600" spc="-20">
                <a:latin typeface="Arial"/>
                <a:cs typeface="Arial"/>
              </a:rPr>
              <a:t>Pre-</a:t>
            </a:r>
            <a:r>
              <a:rPr dirty="0" sz="1600">
                <a:latin typeface="Arial"/>
                <a:cs typeface="Arial"/>
              </a:rPr>
              <a:t>revenue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(angel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stage):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6yr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projections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(accounts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~6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to </a:t>
            </a:r>
            <a:r>
              <a:rPr dirty="0" sz="1600">
                <a:latin typeface="Arial"/>
                <a:cs typeface="Arial"/>
              </a:rPr>
              <a:t>1yr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build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technology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before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generating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revenues)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5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dirty="0" sz="1800" spc="-25">
                <a:latin typeface="Arial"/>
                <a:cs typeface="Arial"/>
              </a:rPr>
              <a:t>Target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Acquired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Clients:</a:t>
            </a:r>
            <a:endParaRPr sz="18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total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#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potential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clients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target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year.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growing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size.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#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Users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vs.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#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Revenue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Generating</a:t>
            </a:r>
            <a:r>
              <a:rPr dirty="0" sz="1600" spc="-10">
                <a:latin typeface="Arial"/>
                <a:cs typeface="Arial"/>
              </a:rPr>
              <a:t> Users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total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#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clients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year 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%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</a:t>
            </a:r>
            <a:r>
              <a:rPr dirty="0" sz="1600" spc="-10">
                <a:latin typeface="Arial"/>
                <a:cs typeface="Arial"/>
              </a:rPr>
              <a:t> penetration</a:t>
            </a:r>
            <a:endParaRPr sz="1600">
              <a:latin typeface="Arial"/>
              <a:cs typeface="Arial"/>
            </a:endParaRPr>
          </a:p>
          <a:p>
            <a:pPr lvl="2" marL="870585" marR="4826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70585" algn="l"/>
              </a:tabLst>
            </a:pPr>
            <a:r>
              <a:rPr dirty="0" sz="1400">
                <a:latin typeface="Arial"/>
                <a:cs typeface="Arial"/>
              </a:rPr>
              <a:t>Shows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entrepreneur’s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sanity: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Growing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0%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1%-5%+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penetration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usually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conservative,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acquiring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50%-100%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target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insanity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85"/>
              </a:spcBef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dirty="0" sz="1800">
                <a:latin typeface="Arial"/>
                <a:cs typeface="Arial"/>
              </a:rPr>
              <a:t>High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Level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Financials:</a:t>
            </a:r>
            <a:endParaRPr sz="18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Main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line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items: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Revenue,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COGS,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Profit,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Operating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Expenses,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EBITDA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Optional: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Break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revenue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streams,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vs.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Revenue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Optional: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Break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expenses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(Ex.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#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Employees)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207" y="5398008"/>
            <a:ext cx="8865235" cy="1463040"/>
            <a:chOff x="140207" y="5398008"/>
            <a:chExt cx="8865235" cy="1463040"/>
          </a:xfrm>
        </p:grpSpPr>
        <p:sp>
          <p:nvSpPr>
            <p:cNvPr id="3" name="object 3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8839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839200" y="6858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0" y="685800"/>
                  </a:moveTo>
                  <a:lnTo>
                    <a:pt x="8839200" y="685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161" y="6009893"/>
              <a:ext cx="3048000" cy="838200"/>
            </a:xfrm>
            <a:custGeom>
              <a:avLst/>
              <a:gdLst/>
              <a:ahLst/>
              <a:cxnLst/>
              <a:rect l="l" t="t" r="r" b="b"/>
              <a:pathLst>
                <a:path w="3048000" h="838200">
                  <a:moveTo>
                    <a:pt x="3048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0" y="8382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161" y="6009893"/>
              <a:ext cx="3048000" cy="838200"/>
            </a:xfrm>
            <a:custGeom>
              <a:avLst/>
              <a:gdLst/>
              <a:ahLst/>
              <a:cxnLst/>
              <a:rect l="l" t="t" r="r" b="b"/>
              <a:pathLst>
                <a:path w="3048000" h="838200">
                  <a:moveTo>
                    <a:pt x="0" y="838200"/>
                  </a:moveTo>
                  <a:lnTo>
                    <a:pt x="3048000" y="8382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378190" y="6392976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4599813"/>
            <a:ext cx="8115934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69342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Arial"/>
                <a:cs typeface="Arial"/>
              </a:rPr>
              <a:t>Sanity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check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model: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%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target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penetration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reasonable?</a:t>
            </a:r>
            <a:r>
              <a:rPr dirty="0" sz="1800" spc="-10">
                <a:latin typeface="Arial"/>
                <a:cs typeface="Arial"/>
              </a:rPr>
              <a:t> Gross </a:t>
            </a:r>
            <a:r>
              <a:rPr dirty="0" sz="1800">
                <a:latin typeface="Arial"/>
                <a:cs typeface="Arial"/>
              </a:rPr>
              <a:t>margins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EBITDA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margins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reasonable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model?</a:t>
            </a:r>
            <a:endParaRPr sz="1800">
              <a:latin typeface="Arial"/>
              <a:cs typeface="Arial"/>
            </a:endParaRPr>
          </a:p>
          <a:p>
            <a:pPr marL="241300" marR="291465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Arial"/>
                <a:cs typeface="Arial"/>
              </a:rPr>
              <a:t>Compare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public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companies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acquisitions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industry,</a:t>
            </a:r>
            <a:r>
              <a:rPr dirty="0" sz="1800">
                <a:latin typeface="Arial"/>
                <a:cs typeface="Arial"/>
              </a:rPr>
              <a:t> compare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gross </a:t>
            </a:r>
            <a:r>
              <a:rPr dirty="0" sz="1800">
                <a:latin typeface="Arial"/>
                <a:cs typeface="Arial"/>
              </a:rPr>
              <a:t>margins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EBITDA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margins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(i.e.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~3x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Revenues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$150M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Exit</a:t>
            </a:r>
            <a:r>
              <a:rPr dirty="0" sz="1800" spc="-10">
                <a:latin typeface="Arial"/>
                <a:cs typeface="Arial"/>
              </a:rPr>
              <a:t> Value,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~20x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EBITDA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$140M)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</a:tabLst>
            </a:pPr>
            <a:r>
              <a:rPr dirty="0" sz="1800">
                <a:latin typeface="Arial"/>
                <a:cs typeface="Arial"/>
              </a:rPr>
              <a:t>VC’s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look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$100M-</a:t>
            </a:r>
            <a:r>
              <a:rPr dirty="0" sz="1800">
                <a:latin typeface="Arial"/>
                <a:cs typeface="Arial"/>
              </a:rPr>
              <a:t>$1B+ exits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achieve</a:t>
            </a:r>
            <a:r>
              <a:rPr dirty="0" sz="1800" spc="-10">
                <a:latin typeface="Arial"/>
                <a:cs typeface="Arial"/>
              </a:rPr>
              <a:t> 10x-</a:t>
            </a:r>
            <a:r>
              <a:rPr dirty="0" sz="1800">
                <a:latin typeface="Arial"/>
                <a:cs typeface="Arial"/>
              </a:rPr>
              <a:t>100x return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capital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6752" y="6407607"/>
            <a:ext cx="510349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"/>
                <a:cs typeface="Arial"/>
              </a:rPr>
              <a:t>–</a:t>
            </a:r>
            <a:r>
              <a:rPr dirty="0" sz="1700" spc="3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Initially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investing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at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$10M-</a:t>
            </a:r>
            <a:r>
              <a:rPr dirty="0" sz="1700">
                <a:latin typeface="Arial"/>
                <a:cs typeface="Arial"/>
              </a:rPr>
              <a:t>$100M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post-</a:t>
            </a:r>
            <a:r>
              <a:rPr dirty="0" sz="1700">
                <a:latin typeface="Arial"/>
                <a:cs typeface="Arial"/>
              </a:rPr>
              <a:t>$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valuations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14717" y="943376"/>
          <a:ext cx="7790815" cy="117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795"/>
                <a:gridCol w="1136650"/>
                <a:gridCol w="997585"/>
                <a:gridCol w="1090294"/>
                <a:gridCol w="1090295"/>
                <a:gridCol w="1090295"/>
              </a:tblGrid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35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(Actual)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35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(Est)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35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(Est)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35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(Est)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35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(Est)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Target</a:t>
                      </a:r>
                      <a:r>
                        <a:rPr dirty="0" sz="13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Market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14,000,000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14,140,000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14,281,400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14,424,000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14,568,456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3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Users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47,542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180,000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450,000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850,000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1,300,000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Customers,</a:t>
                      </a:r>
                      <a:r>
                        <a:rPr dirty="0" sz="135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35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20" b="1">
                          <a:latin typeface="Calibri"/>
                          <a:cs typeface="Calibri"/>
                        </a:rPr>
                        <a:t>Churn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3,450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15,500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37,000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64000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125,000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13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3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Penetration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0.02%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0.11%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0.26%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0.44%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0.86%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714717" y="2354007"/>
          <a:ext cx="7790815" cy="213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795"/>
                <a:gridCol w="1136650"/>
                <a:gridCol w="997585"/>
                <a:gridCol w="1090294"/>
                <a:gridCol w="1090295"/>
                <a:gridCol w="1090295"/>
              </a:tblGrid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Gross</a:t>
                      </a:r>
                      <a:r>
                        <a:rPr dirty="0" sz="135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Revenue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515620" algn="l"/>
                        </a:tabLst>
                      </a:pPr>
                      <a:r>
                        <a:rPr dirty="0" sz="1350" spc="-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800,000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2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4,000,000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12,000,000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25,000,000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50,000,000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5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Revenue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515620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720,000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2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3,400,000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10,200,000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21,250,000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42,500,000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13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5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Revenue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90%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85%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85%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85%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85%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0">
                          <a:latin typeface="Calibri"/>
                          <a:cs typeface="Calibri"/>
                        </a:rPr>
                        <a:t>COGS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87985" algn="l"/>
                        </a:tabLst>
                      </a:pPr>
                      <a:r>
                        <a:rPr dirty="0" sz="1350" spc="-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1,070,000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2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2,900,000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41630" algn="l"/>
                        </a:tabLst>
                      </a:pPr>
                      <a:r>
                        <a:rPr dirty="0" sz="1350" spc="-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7,700,000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13,750,000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25,500,000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Gross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 Profit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370840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(350,000)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377190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341630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2,500,000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342265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7,500,000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17,000,000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Gross</a:t>
                      </a:r>
                      <a:r>
                        <a:rPr dirty="0" sz="135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Margin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350" spc="-25">
                          <a:latin typeface="Calibri"/>
                          <a:cs typeface="Calibri"/>
                        </a:rPr>
                        <a:t>49%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15%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25%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35%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40%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3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Expenses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87985" algn="l"/>
                        </a:tabLst>
                      </a:pPr>
                      <a:r>
                        <a:rPr dirty="0" sz="1350" spc="-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1,500,000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-10">
                          <a:latin typeface="Calibri"/>
                          <a:cs typeface="Calibri"/>
                        </a:rPr>
                        <a:t>$3,000,000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41630" algn="l"/>
                        </a:tabLst>
                      </a:pPr>
                      <a:r>
                        <a:rPr dirty="0" sz="1350" spc="-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4,000,000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42265" algn="l"/>
                        </a:tabLst>
                      </a:pPr>
                      <a:r>
                        <a:rPr dirty="0" sz="1350" spc="-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6,000,000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3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10,000,000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EBITDA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43204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(1,850,000)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$(2,500,000)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3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spc="120" b="1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(1,500,000)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42265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1,500,000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42265" algn="l"/>
                        </a:tabLst>
                      </a:pPr>
                      <a:r>
                        <a:rPr dirty="0" sz="1350" spc="-50" b="1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3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350" spc="-10" b="1">
                          <a:latin typeface="Calibri"/>
                          <a:cs typeface="Calibri"/>
                        </a:rPr>
                        <a:t>7,000,000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41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EBITDA</a:t>
                      </a:r>
                      <a:r>
                        <a:rPr dirty="0" sz="135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latin typeface="Calibri"/>
                          <a:cs typeface="Calibri"/>
                        </a:rPr>
                        <a:t>Margin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350" spc="-20">
                          <a:latin typeface="Calibri"/>
                          <a:cs typeface="Calibri"/>
                        </a:rPr>
                        <a:t>257%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350" spc="-25">
                          <a:latin typeface="Calibri"/>
                          <a:cs typeface="Calibri"/>
                        </a:rPr>
                        <a:t>74%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350" spc="-25">
                          <a:latin typeface="Calibri"/>
                          <a:cs typeface="Calibri"/>
                        </a:rPr>
                        <a:t>15%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7%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25">
                          <a:latin typeface="Calibri"/>
                          <a:cs typeface="Calibri"/>
                        </a:rPr>
                        <a:t>16%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Financial</a:t>
            </a:r>
            <a:r>
              <a:rPr dirty="0" spc="-50"/>
              <a:t> </a:t>
            </a:r>
            <a:r>
              <a:rPr dirty="0" spc="-10"/>
              <a:t>Projections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Exit </a:t>
            </a:r>
            <a:r>
              <a:rPr dirty="0" spc="-10"/>
              <a:t>Strategy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55985"/>
            <a:ext cx="8192134" cy="483108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  <a:tab pos="1610995" algn="l"/>
              </a:tabLst>
            </a:pPr>
            <a:r>
              <a:rPr dirty="0" sz="1900" spc="-10">
                <a:latin typeface="Arial"/>
                <a:cs typeface="Arial"/>
              </a:rPr>
              <a:t>Acquisition:</a:t>
            </a:r>
            <a:r>
              <a:rPr dirty="0" sz="1900">
                <a:latin typeface="Arial"/>
                <a:cs typeface="Arial"/>
              </a:rPr>
              <a:t>	Most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likely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exit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option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companies</a:t>
            </a:r>
            <a:endParaRPr sz="19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405"/>
              </a:spcBef>
              <a:buChar char="•"/>
              <a:tabLst>
                <a:tab pos="469900" algn="l"/>
              </a:tabLst>
            </a:pPr>
            <a:r>
              <a:rPr dirty="0" sz="1700">
                <a:latin typeface="Arial"/>
                <a:cs typeface="Arial"/>
              </a:rPr>
              <a:t>Name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potential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companies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(any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unique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relationships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with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them?)</a:t>
            </a:r>
            <a:endParaRPr sz="17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469900" algn="l"/>
              </a:tabLst>
            </a:pPr>
            <a:r>
              <a:rPr dirty="0" sz="1700">
                <a:latin typeface="Arial"/>
                <a:cs typeface="Arial"/>
              </a:rPr>
              <a:t>Name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types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/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categories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of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companies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that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could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acquire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 spc="-25">
                <a:latin typeface="Arial"/>
                <a:cs typeface="Arial"/>
              </a:rPr>
              <a:t>you</a:t>
            </a:r>
            <a:endParaRPr sz="17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469900" algn="l"/>
              </a:tabLst>
            </a:pPr>
            <a:r>
              <a:rPr dirty="0" sz="1700">
                <a:latin typeface="Arial"/>
                <a:cs typeface="Arial"/>
              </a:rPr>
              <a:t>Why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would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they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acquire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you,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how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do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you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fit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into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their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strategy?</a:t>
            </a:r>
            <a:endParaRPr sz="17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469900" algn="l"/>
              </a:tabLst>
            </a:pPr>
            <a:r>
              <a:rPr dirty="0" sz="1700">
                <a:latin typeface="Arial"/>
                <a:cs typeface="Arial"/>
              </a:rPr>
              <a:t>Why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won’t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they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try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to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build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it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themselves?</a:t>
            </a:r>
            <a:endParaRPr sz="1700">
              <a:latin typeface="Arial"/>
              <a:cs typeface="Arial"/>
            </a:endParaRPr>
          </a:p>
          <a:p>
            <a:pPr marL="241300" marR="5080" indent="-228600">
              <a:lnSpc>
                <a:spcPts val="2050"/>
              </a:lnSpc>
              <a:spcBef>
                <a:spcPts val="1225"/>
              </a:spcBef>
              <a:buChar char="•"/>
              <a:tabLst>
                <a:tab pos="241300" algn="l"/>
                <a:tab pos="6544945" algn="l"/>
              </a:tabLst>
            </a:pPr>
            <a:r>
              <a:rPr dirty="0" sz="1900">
                <a:latin typeface="Arial"/>
                <a:cs typeface="Arial"/>
              </a:rPr>
              <a:t>Financial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Buyer: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Will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your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company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generate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excess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cash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flow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that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could </a:t>
            </a:r>
            <a:r>
              <a:rPr dirty="0" sz="1900">
                <a:latin typeface="Arial"/>
                <a:cs typeface="Arial"/>
              </a:rPr>
              <a:t>make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it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attractive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financial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buyers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generate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return?</a:t>
            </a:r>
            <a:r>
              <a:rPr dirty="0" sz="1900">
                <a:latin typeface="Arial"/>
                <a:cs typeface="Arial"/>
              </a:rPr>
              <a:t>	Often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buys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for </a:t>
            </a:r>
            <a:r>
              <a:rPr dirty="0" sz="1900">
                <a:latin typeface="Arial"/>
                <a:cs typeface="Arial"/>
              </a:rPr>
              <a:t>lower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multiples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(not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high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exits),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as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no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strategic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value,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may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flip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company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sell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it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few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years</a:t>
            </a:r>
            <a:endParaRPr sz="1900">
              <a:latin typeface="Arial"/>
              <a:cs typeface="Arial"/>
            </a:endParaRPr>
          </a:p>
          <a:p>
            <a:pPr marL="241300" marR="104775" indent="-228600">
              <a:lnSpc>
                <a:spcPts val="2050"/>
              </a:lnSpc>
              <a:spcBef>
                <a:spcPts val="1210"/>
              </a:spcBef>
              <a:buChar char="•"/>
              <a:tabLst>
                <a:tab pos="241300" algn="l"/>
                <a:tab pos="6377940" algn="l"/>
              </a:tabLst>
            </a:pPr>
            <a:r>
              <a:rPr dirty="0" sz="1900">
                <a:latin typeface="Arial"/>
                <a:cs typeface="Arial"/>
              </a:rPr>
              <a:t>IPO: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least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likely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exit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company,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but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possibility.</a:t>
            </a:r>
            <a:r>
              <a:rPr dirty="0" sz="1900">
                <a:latin typeface="Arial"/>
                <a:cs typeface="Arial"/>
              </a:rPr>
              <a:t>	Often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not </a:t>
            </a:r>
            <a:r>
              <a:rPr dirty="0" sz="1900">
                <a:latin typeface="Arial"/>
                <a:cs typeface="Arial"/>
              </a:rPr>
              <a:t>preferred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founders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or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investors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compared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top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two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choices,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due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to </a:t>
            </a:r>
            <a:r>
              <a:rPr dirty="0" sz="1900">
                <a:latin typeface="Arial"/>
                <a:cs typeface="Arial"/>
              </a:rPr>
              <a:t>required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holding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period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(~6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months)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after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IPO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volatility.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Preferred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exit </a:t>
            </a:r>
            <a:r>
              <a:rPr dirty="0" sz="1900">
                <a:latin typeface="Arial"/>
                <a:cs typeface="Arial"/>
              </a:rPr>
              <a:t>strategy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if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you’re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building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really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big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stand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alone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company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(instead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of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-50">
                <a:latin typeface="Arial"/>
                <a:cs typeface="Arial"/>
              </a:rPr>
              <a:t>a </a:t>
            </a:r>
            <a:r>
              <a:rPr dirty="0" sz="1900">
                <a:latin typeface="Arial"/>
                <a:cs typeface="Arial"/>
              </a:rPr>
              <a:t>bolt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on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business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that’s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easier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acquire)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no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good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acquirers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exist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that </a:t>
            </a:r>
            <a:r>
              <a:rPr dirty="0" sz="1900">
                <a:latin typeface="Arial"/>
                <a:cs typeface="Arial"/>
              </a:rPr>
              <a:t>could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pay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enough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acquire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it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(as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future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value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far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greater)</a:t>
            </a:r>
            <a:endParaRPr sz="19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85"/>
              </a:spcBef>
            </a:pPr>
            <a:r>
              <a:rPr dirty="0" sz="1700">
                <a:latin typeface="Arial"/>
                <a:cs typeface="Arial"/>
              </a:rPr>
              <a:t>–</a:t>
            </a:r>
            <a:r>
              <a:rPr dirty="0" sz="1700" spc="3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Note: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~80%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of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VC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exits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are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via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acquisition,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only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~20%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 spc="-25">
                <a:latin typeface="Arial"/>
                <a:cs typeface="Arial"/>
              </a:rPr>
              <a:t>IPO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66808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Capital</a:t>
            </a:r>
            <a:r>
              <a:rPr dirty="0" spc="-25"/>
              <a:t> </a:t>
            </a:r>
            <a:r>
              <a:rPr dirty="0"/>
              <a:t>Raise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/>
              <a:t>Use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Proceeds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789178"/>
            <a:ext cx="8084820" cy="507174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53365" indent="-227965">
              <a:lnSpc>
                <a:spcPct val="100000"/>
              </a:lnSpc>
              <a:spcBef>
                <a:spcPts val="1300"/>
              </a:spcBef>
              <a:buChar char="•"/>
              <a:tabLst>
                <a:tab pos="253365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Ask: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capital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looking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raise?</a:t>
            </a:r>
            <a:endParaRPr sz="1800">
              <a:latin typeface="Arial"/>
              <a:cs typeface="Arial"/>
            </a:endParaRPr>
          </a:p>
          <a:p>
            <a:pPr marL="253365" indent="-227965">
              <a:lnSpc>
                <a:spcPct val="100000"/>
              </a:lnSpc>
              <a:spcBef>
                <a:spcPts val="1200"/>
              </a:spcBef>
              <a:buChar char="•"/>
              <a:tabLst>
                <a:tab pos="253365" algn="l"/>
              </a:tabLst>
            </a:pPr>
            <a:r>
              <a:rPr dirty="0" sz="1800">
                <a:latin typeface="Arial"/>
                <a:cs typeface="Arial"/>
              </a:rPr>
              <a:t>Capital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Raise:</a:t>
            </a:r>
            <a:endParaRPr sz="18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1205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Stage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Size?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Example: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Seed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Round: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$500K,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Series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A:</a:t>
            </a:r>
            <a:r>
              <a:rPr dirty="0" sz="1600" spc="-10">
                <a:latin typeface="Arial"/>
                <a:cs typeface="Arial"/>
              </a:rPr>
              <a:t> $2M-</a:t>
            </a:r>
            <a:r>
              <a:rPr dirty="0" sz="1600" spc="-25">
                <a:latin typeface="Arial"/>
                <a:cs typeface="Arial"/>
              </a:rPr>
              <a:t>$3M</a:t>
            </a:r>
            <a:endParaRPr sz="16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Investment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Terms:</a:t>
            </a:r>
            <a:endParaRPr sz="1600">
              <a:latin typeface="Arial"/>
              <a:cs typeface="Arial"/>
            </a:endParaRPr>
          </a:p>
          <a:p>
            <a:pPr lvl="2" marL="88328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83285" algn="l"/>
              </a:tabLst>
            </a:pPr>
            <a:r>
              <a:rPr dirty="0" sz="1600">
                <a:latin typeface="Arial"/>
                <a:cs typeface="Arial"/>
              </a:rPr>
              <a:t>Preferred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Equity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(convertible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common)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@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$X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Pre-</a:t>
            </a:r>
            <a:r>
              <a:rPr dirty="0" sz="1600">
                <a:latin typeface="Arial"/>
                <a:cs typeface="Arial"/>
              </a:rPr>
              <a:t>Money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Valuation</a:t>
            </a:r>
            <a:endParaRPr sz="1600">
              <a:latin typeface="Arial"/>
              <a:cs typeface="Arial"/>
            </a:endParaRPr>
          </a:p>
          <a:p>
            <a:pPr lvl="2" marL="883285" marR="1778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83285" algn="l"/>
              </a:tabLst>
            </a:pPr>
            <a:r>
              <a:rPr dirty="0" sz="1600">
                <a:latin typeface="Arial"/>
                <a:cs typeface="Arial"/>
              </a:rPr>
              <a:t>Convertible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@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$X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Valuation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Cap,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Y%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discount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round,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Z%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interest </a:t>
            </a:r>
            <a:r>
              <a:rPr dirty="0" sz="1600">
                <a:latin typeface="Arial"/>
                <a:cs typeface="Arial"/>
              </a:rPr>
              <a:t>rate,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months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maturity,</a:t>
            </a:r>
            <a:r>
              <a:rPr dirty="0" sz="1600">
                <a:latin typeface="Arial"/>
                <a:cs typeface="Arial"/>
              </a:rPr>
              <a:t> 1.5x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premium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(if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acquired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while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outstanding)</a:t>
            </a:r>
            <a:endParaRPr sz="16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Investors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Round: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Previous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investors?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investors?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Founders?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angels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strategics?</a:t>
            </a:r>
            <a:endParaRPr sz="16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Avg.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Monthly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Expenses?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How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will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$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last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(runway)?</a:t>
            </a:r>
            <a:endParaRPr sz="16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Prior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Investment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Rounds: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Size?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Investors?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Valuation?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Terms?</a:t>
            </a:r>
            <a:endParaRPr sz="1600">
              <a:latin typeface="Arial"/>
              <a:cs typeface="Arial"/>
            </a:endParaRPr>
          </a:p>
          <a:p>
            <a:pPr marL="253365" indent="-227965">
              <a:lnSpc>
                <a:spcPct val="100000"/>
              </a:lnSpc>
              <a:spcBef>
                <a:spcPts val="1195"/>
              </a:spcBef>
              <a:buChar char="•"/>
              <a:tabLst>
                <a:tab pos="253365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Proceeds: (Name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$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Amount)</a:t>
            </a:r>
            <a:endParaRPr sz="18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Sales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&amp;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marketing,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Hire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employees,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Founders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salaries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(Don’t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greedy!!!)</a:t>
            </a:r>
            <a:endParaRPr sz="16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Build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further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develop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technology,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patents</a:t>
            </a:r>
            <a:endParaRPr sz="1600">
              <a:latin typeface="Arial"/>
              <a:cs typeface="Arial"/>
            </a:endParaRPr>
          </a:p>
          <a:p>
            <a:pPr lvl="1" marL="4826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82600" algn="l"/>
              </a:tabLst>
            </a:pPr>
            <a:r>
              <a:rPr dirty="0" sz="1600">
                <a:latin typeface="Arial"/>
                <a:cs typeface="Arial"/>
              </a:rPr>
              <a:t>Achieve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milestones: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r>
              <a:rPr dirty="0" baseline="26455" sz="1575">
                <a:latin typeface="Arial"/>
                <a:cs typeface="Arial"/>
              </a:rPr>
              <a:t>st</a:t>
            </a:r>
            <a:r>
              <a:rPr dirty="0" baseline="26455" sz="1575" spc="179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Client?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Breakeven?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3x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Rev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Growth?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2693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Closing</a:t>
            </a:r>
            <a:r>
              <a:rPr dirty="0" spc="-40"/>
              <a:t> </a:t>
            </a:r>
            <a:r>
              <a:rPr dirty="0" spc="-10"/>
              <a:t>Slide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7653"/>
            <a:ext cx="7895590" cy="29063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00"/>
              </a:spcBef>
              <a:buChar char="•"/>
              <a:tabLst>
                <a:tab pos="240029" algn="l"/>
              </a:tabLst>
            </a:pPr>
            <a:r>
              <a:rPr dirty="0" sz="2400" spc="-40">
                <a:latin typeface="Arial"/>
                <a:cs typeface="Arial"/>
              </a:rPr>
              <a:t>Your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(Big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Middle)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Link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Any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Questions?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400">
                <a:latin typeface="Arial"/>
                <a:cs typeface="Arial"/>
              </a:rPr>
              <a:t>Contact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Info: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E-</a:t>
            </a:r>
            <a:r>
              <a:rPr dirty="0" sz="2400">
                <a:latin typeface="Arial"/>
                <a:cs typeface="Arial"/>
              </a:rPr>
              <a:t>mail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Phone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2400">
              <a:latin typeface="Arial"/>
              <a:cs typeface="Arial"/>
            </a:endParaRPr>
          </a:p>
          <a:p>
            <a:pPr marL="1556385" marR="5080" indent="-120777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After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questions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been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asked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investor,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ask </a:t>
            </a:r>
            <a:r>
              <a:rPr dirty="0" sz="2400">
                <a:latin typeface="Arial"/>
                <a:cs typeface="Arial"/>
              </a:rPr>
              <a:t>“What’s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next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step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process?”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74722" y="3847312"/>
            <a:ext cx="4345940" cy="1899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2585" marR="354330" indent="614045">
              <a:lnSpc>
                <a:spcPct val="113900"/>
              </a:lnSpc>
              <a:spcBef>
                <a:spcPts val="95"/>
              </a:spcBef>
            </a:pPr>
            <a:r>
              <a:rPr dirty="0" sz="3600" spc="-10">
                <a:latin typeface="Arial"/>
                <a:cs typeface="Arial"/>
              </a:rPr>
              <a:t>Remember: </a:t>
            </a:r>
            <a:r>
              <a:rPr dirty="0" sz="3600">
                <a:latin typeface="Arial"/>
                <a:cs typeface="Arial"/>
              </a:rPr>
              <a:t>Goal</a:t>
            </a:r>
            <a:r>
              <a:rPr dirty="0" sz="3600" spc="-2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of</a:t>
            </a:r>
            <a:r>
              <a:rPr dirty="0" sz="3600" spc="-3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Meeting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 spc="-5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3600">
                <a:latin typeface="Arial"/>
                <a:cs typeface="Arial"/>
              </a:rPr>
              <a:t>Get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the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Next </a:t>
            </a:r>
            <a:r>
              <a:rPr dirty="0" sz="3600" spc="-10">
                <a:latin typeface="Arial"/>
                <a:cs typeface="Arial"/>
              </a:rPr>
              <a:t>Meeting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Top</a:t>
            </a:r>
            <a:r>
              <a:rPr dirty="0" spc="-55"/>
              <a:t> </a:t>
            </a:r>
            <a:r>
              <a:rPr dirty="0"/>
              <a:t>Pitch</a:t>
            </a:r>
            <a:r>
              <a:rPr dirty="0" spc="-55"/>
              <a:t> </a:t>
            </a:r>
            <a:r>
              <a:rPr dirty="0"/>
              <a:t>Deck</a:t>
            </a:r>
            <a:r>
              <a:rPr dirty="0" spc="-70"/>
              <a:t> </a:t>
            </a:r>
            <a:r>
              <a:rPr dirty="0" spc="-10"/>
              <a:t>Guidelines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04392"/>
            <a:ext cx="8227059" cy="481965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Suggested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Deck: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15-</a:t>
            </a:r>
            <a:r>
              <a:rPr dirty="0" sz="1600">
                <a:latin typeface="Arial"/>
                <a:cs typeface="Arial"/>
              </a:rPr>
              <a:t>30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(See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“Best”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Pitch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Deck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Outline”)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There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correct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#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pieces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covered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 spc="-10">
                <a:latin typeface="Arial"/>
                <a:cs typeface="Arial"/>
              </a:rPr>
              <a:t>Typical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Deck</a:t>
            </a:r>
            <a:r>
              <a:rPr dirty="0" sz="1600" spc="-20">
                <a:latin typeface="Arial"/>
                <a:cs typeface="Arial"/>
              </a:rPr>
              <a:t> Variations: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(5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slides),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5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(10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slides),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10-</a:t>
            </a:r>
            <a:r>
              <a:rPr dirty="0" sz="1600">
                <a:latin typeface="Arial"/>
                <a:cs typeface="Arial"/>
              </a:rPr>
              <a:t>20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(15-</a:t>
            </a:r>
            <a:r>
              <a:rPr dirty="0" sz="1600">
                <a:latin typeface="Arial"/>
                <a:cs typeface="Arial"/>
              </a:rPr>
              <a:t>30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slides)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Keep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clean,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clutter: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~1-</a:t>
            </a:r>
            <a:r>
              <a:rPr dirty="0" sz="1600">
                <a:latin typeface="Arial"/>
                <a:cs typeface="Arial"/>
              </a:rPr>
              <a:t>5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bullets/slide,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~5-</a:t>
            </a:r>
            <a:r>
              <a:rPr dirty="0" sz="1600">
                <a:latin typeface="Arial"/>
                <a:cs typeface="Arial"/>
              </a:rPr>
              <a:t>10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words/bullet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big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clear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images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Show,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Tell: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cocky/braggy/hyperbolic,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show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AWESOME/AMAZING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results!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“super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simple”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images,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graphics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diagrams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(that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little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explanation)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Takeaways: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Concisely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summarize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points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top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bottom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slides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Deck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should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simple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clear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enough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explain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itself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present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469900" algn="l"/>
              </a:tabLst>
            </a:pPr>
            <a:r>
              <a:rPr dirty="0" sz="1600">
                <a:latin typeface="Arial"/>
                <a:cs typeface="Arial"/>
              </a:rPr>
              <a:t>When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presenting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add’l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info/insight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share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each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=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Your </a:t>
            </a:r>
            <a:r>
              <a:rPr dirty="0" sz="1600">
                <a:latin typeface="Arial"/>
                <a:cs typeface="Arial"/>
              </a:rPr>
              <a:t>“added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value”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Check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typos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math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errors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internal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inconsistencies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(#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widgets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slide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vs.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Consistent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Formatting: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Caps</a:t>
            </a:r>
            <a:r>
              <a:rPr dirty="0" sz="1600" spc="3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vs.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lowercase,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colors,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font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type,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font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size,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spacing,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Font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Type: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Arial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(No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odd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looking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letters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=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Easy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read)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Font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Size: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size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20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larger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(Otherwise too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hard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distance)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dashes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“-</a:t>
            </a:r>
            <a:r>
              <a:rPr dirty="0" sz="1600">
                <a:latin typeface="Arial"/>
                <a:cs typeface="Arial"/>
              </a:rPr>
              <a:t>” as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bullets,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look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negative,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other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styled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bullets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Add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numbers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(Bottom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right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page)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Dark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backgrounds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light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text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colors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well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(kills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printer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ink,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prints?)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469900" algn="l"/>
              </a:tabLst>
            </a:pPr>
            <a:r>
              <a:rPr dirty="0" sz="1600" spc="-20">
                <a:latin typeface="Arial"/>
                <a:cs typeface="Arial"/>
              </a:rPr>
              <a:t>You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also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white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backgrounds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black/dark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color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font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Before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Pitch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66292"/>
            <a:ext cx="8223884" cy="49491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Get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introduced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Angel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VC,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respond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well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random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calls/e-mails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Review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portfolio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companies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Angels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VCs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before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sending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deck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Investors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don’t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invest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companies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compete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directly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portfolio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(shocking!)</a:t>
            </a:r>
            <a:endParaRPr sz="14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send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deck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investor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competing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portfolio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company,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 be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shared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  <a:p>
            <a:pPr lvl="1" marL="469900" marR="102870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there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strategic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companies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portfolio,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introductions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they </a:t>
            </a:r>
            <a:r>
              <a:rPr dirty="0" sz="1400">
                <a:latin typeface="Arial"/>
                <a:cs typeface="Arial"/>
              </a:rPr>
              <a:t>don’t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invest,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potential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strategic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partners,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future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acquirers,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Review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investment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criteria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Angels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VCs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before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sending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deck</a:t>
            </a:r>
            <a:endParaRPr sz="16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Make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sure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focus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(ex.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Energy)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type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focus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(Ex. B2B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B2C)</a:t>
            </a:r>
            <a:endParaRPr sz="1400">
              <a:latin typeface="Arial"/>
              <a:cs typeface="Arial"/>
            </a:endParaRPr>
          </a:p>
          <a:p>
            <a:pPr lvl="1" marL="469900" marR="236854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Check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capital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invest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($250K?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$1M?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$3M+),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stage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(Startup/Early </a:t>
            </a:r>
            <a:r>
              <a:rPr dirty="0" sz="1400">
                <a:latin typeface="Arial"/>
                <a:cs typeface="Arial"/>
              </a:rPr>
              <a:t>Stage/Growth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Stage,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etc.),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required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financial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metrics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(Ex.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$1M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Revenue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EBITDA)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Review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backgrounds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useful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overlaps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best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speak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20">
                <a:latin typeface="Arial"/>
                <a:cs typeface="Arial"/>
              </a:rPr>
              <a:t> fund</a:t>
            </a:r>
            <a:endParaRPr sz="1600">
              <a:latin typeface="Arial"/>
              <a:cs typeface="Arial"/>
            </a:endParaRPr>
          </a:p>
          <a:p>
            <a:pPr marL="241300" marR="116839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dirty="0" sz="1600">
                <a:latin typeface="Arial"/>
                <a:cs typeface="Arial"/>
              </a:rPr>
              <a:t>Practice,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Practice,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Practice!</a:t>
            </a:r>
            <a:r>
              <a:rPr dirty="0" sz="1600" spc="3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Nail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down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flow,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transitions,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timing,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clarity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concepts, </a:t>
            </a:r>
            <a:r>
              <a:rPr dirty="0" sz="1600">
                <a:latin typeface="Arial"/>
                <a:cs typeface="Arial"/>
              </a:rPr>
              <a:t>key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mental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frameworks,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stories,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answers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likely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questions,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 spc="-10">
                <a:latin typeface="Arial"/>
                <a:cs typeface="Arial"/>
              </a:rPr>
              <a:t>Arrival: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Arrive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10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minutes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early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computer,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projector,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access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Wi-Fi,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Attire: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Business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casual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fine,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wear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suit,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unless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want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241300" marR="17653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dirty="0" sz="1600">
                <a:latin typeface="Arial"/>
                <a:cs typeface="Arial"/>
              </a:rPr>
              <a:t>Ask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investors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meeting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introduced,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provide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quick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background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themselves,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fund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(you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just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learn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something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people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love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talking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about</a:t>
            </a:r>
            <a:r>
              <a:rPr dirty="0" sz="1600" spc="-10">
                <a:latin typeface="Arial"/>
                <a:cs typeface="Arial"/>
              </a:rPr>
              <a:t> themselves!)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943102"/>
            <a:ext cx="8270875" cy="4918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1600">
                <a:latin typeface="Arial"/>
                <a:cs typeface="Arial"/>
              </a:rPr>
              <a:t>Open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saying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name,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title/role,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company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name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(Allows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audience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familiar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voice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before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start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pitching,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it’s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just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polite!)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Quick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Hook: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Grab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emotional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attention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audience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first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minute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Pitch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vision,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just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what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currently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 spc="-30">
                <a:latin typeface="Arial"/>
                <a:cs typeface="Arial"/>
              </a:rPr>
              <a:t>Tell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story: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Take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audience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exciting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upward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journey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smooth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transitions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Reference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things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people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know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understand,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make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people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think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question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you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validators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prove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points,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supported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strong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emotional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validators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95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Right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Opportunity: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Clearly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convey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Big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+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Big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Problem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+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Right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241300" marR="17526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241300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Right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Team: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Qualities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Integrity, Credibility,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Passion,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Experienced,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Knowledgeable, </a:t>
            </a:r>
            <a:r>
              <a:rPr dirty="0" sz="1600">
                <a:latin typeface="Arial"/>
                <a:cs typeface="Arial"/>
              </a:rPr>
              <a:t>Skilled,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Leadership,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Confidence,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Commitment,</a:t>
            </a:r>
            <a:r>
              <a:rPr dirty="0" sz="1600" spc="-20">
                <a:latin typeface="Arial"/>
                <a:cs typeface="Arial"/>
              </a:rPr>
              <a:t> Visionary,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Realist,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Coachable,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Doers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One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Joke: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Make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audience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laugh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least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once,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comedy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routine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&lt;10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presentations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person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presents,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CEO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sell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stare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screen!</a:t>
            </a:r>
            <a:r>
              <a:rPr dirty="0" sz="1600" spc="3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Look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forward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connect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audience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speak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fast,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people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listen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better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when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speak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slower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sound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wiser!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industry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acronyms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terminology,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reference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companies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won’t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know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video,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show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quick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DEMO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screen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shots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(pictures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fail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often)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Pitch</a:t>
            </a:r>
            <a:r>
              <a:rPr dirty="0" spc="-10"/>
              <a:t>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77984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0"/>
              <a:t> </a:t>
            </a:r>
            <a:r>
              <a:rPr dirty="0"/>
              <a:t>“Best”</a:t>
            </a:r>
            <a:r>
              <a:rPr dirty="0" spc="-10"/>
              <a:t> </a:t>
            </a:r>
            <a:r>
              <a:rPr dirty="0"/>
              <a:t>Investor</a:t>
            </a:r>
            <a:r>
              <a:rPr dirty="0" spc="-10"/>
              <a:t> </a:t>
            </a:r>
            <a:r>
              <a:rPr dirty="0"/>
              <a:t>Pitch</a:t>
            </a:r>
            <a:r>
              <a:rPr dirty="0" spc="-10"/>
              <a:t> </a:t>
            </a:r>
            <a:r>
              <a:rPr dirty="0"/>
              <a:t>Deck</a:t>
            </a:r>
            <a:r>
              <a:rPr dirty="0" spc="-5"/>
              <a:t> </a:t>
            </a:r>
            <a:r>
              <a:rPr dirty="0" spc="-10"/>
              <a:t>Outline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31341"/>
            <a:ext cx="6917055" cy="3683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700"/>
              </a:spcBef>
              <a:buAutoNum type="arabicParenR"/>
              <a:tabLst>
                <a:tab pos="233679" algn="l"/>
              </a:tabLst>
            </a:pPr>
            <a:r>
              <a:rPr dirty="0" sz="1500">
                <a:latin typeface="Arial"/>
                <a:cs typeface="Arial"/>
              </a:rPr>
              <a:t>Cover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Slide</a:t>
            </a:r>
            <a:endParaRPr sz="15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3679" algn="l"/>
              </a:tabLst>
            </a:pPr>
            <a:r>
              <a:rPr dirty="0" sz="1500">
                <a:latin typeface="Arial"/>
                <a:cs typeface="Arial"/>
              </a:rPr>
              <a:t>Elevator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Pitch</a:t>
            </a:r>
            <a:endParaRPr sz="15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3679" algn="l"/>
              </a:tabLst>
            </a:pPr>
            <a:r>
              <a:rPr dirty="0" sz="1500">
                <a:latin typeface="Arial"/>
                <a:cs typeface="Arial"/>
              </a:rPr>
              <a:t>Market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Problem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Current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Solutions</a:t>
            </a:r>
            <a:endParaRPr sz="15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3679" algn="l"/>
              </a:tabLst>
            </a:pPr>
            <a:r>
              <a:rPr dirty="0" sz="1500">
                <a:latin typeface="Arial"/>
                <a:cs typeface="Arial"/>
              </a:rPr>
              <a:t>Market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Opportunity: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Define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Market,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 spc="-25">
                <a:latin typeface="Arial"/>
                <a:cs typeface="Arial"/>
              </a:rPr>
              <a:t>Target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Customer,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 spc="-25">
                <a:latin typeface="Arial"/>
                <a:cs typeface="Arial"/>
              </a:rPr>
              <a:t>Target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Market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Size</a:t>
            </a:r>
            <a:endParaRPr sz="1500">
              <a:latin typeface="Arial"/>
              <a:cs typeface="Arial"/>
            </a:endParaRPr>
          </a:p>
          <a:p>
            <a:pPr marL="230504" indent="-217804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0504" algn="l"/>
              </a:tabLst>
            </a:pPr>
            <a:r>
              <a:rPr dirty="0" sz="1500" spc="-25">
                <a:latin typeface="Arial"/>
                <a:cs typeface="Arial"/>
              </a:rPr>
              <a:t>Your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Solution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(1-5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Slides)</a:t>
            </a:r>
            <a:endParaRPr sz="1500">
              <a:latin typeface="Arial"/>
              <a:cs typeface="Arial"/>
            </a:endParaRPr>
          </a:p>
          <a:p>
            <a:pPr marL="230504" indent="-217804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0504" algn="l"/>
              </a:tabLst>
            </a:pPr>
            <a:r>
              <a:rPr dirty="0" sz="1500" spc="-45">
                <a:latin typeface="Arial"/>
                <a:cs typeface="Arial"/>
              </a:rPr>
              <a:t>Team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(If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u="sng" sz="15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really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impressive,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potentially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move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after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“Elevator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Pitch”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slide)</a:t>
            </a:r>
            <a:endParaRPr sz="15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3679" algn="l"/>
              </a:tabLst>
            </a:pPr>
            <a:r>
              <a:rPr dirty="0" sz="1500">
                <a:latin typeface="Arial"/>
                <a:cs typeface="Arial"/>
              </a:rPr>
              <a:t>Board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Members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Advisers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(Optional,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combine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w/</a:t>
            </a:r>
            <a:r>
              <a:rPr dirty="0" sz="1500" spc="-45">
                <a:latin typeface="Arial"/>
                <a:cs typeface="Arial"/>
              </a:rPr>
              <a:t> Team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slide)</a:t>
            </a:r>
            <a:endParaRPr sz="1500">
              <a:latin typeface="Arial"/>
              <a:cs typeface="Arial"/>
            </a:endParaRPr>
          </a:p>
          <a:p>
            <a:pPr marL="230504" indent="-217804">
              <a:lnSpc>
                <a:spcPct val="100000"/>
              </a:lnSpc>
              <a:spcBef>
                <a:spcPts val="605"/>
              </a:spcBef>
              <a:buAutoNum type="arabicParenR"/>
              <a:tabLst>
                <a:tab pos="230504" algn="l"/>
              </a:tabLst>
            </a:pPr>
            <a:r>
              <a:rPr dirty="0" sz="1500" spc="-10">
                <a:latin typeface="Arial"/>
                <a:cs typeface="Arial"/>
              </a:rPr>
              <a:t>Traction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Awards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(Optional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if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no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real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traction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yet,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otherwise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1-3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slides)</a:t>
            </a:r>
            <a:endParaRPr sz="15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3679" algn="l"/>
              </a:tabLst>
            </a:pPr>
            <a:r>
              <a:rPr dirty="0" sz="1500">
                <a:latin typeface="Arial"/>
                <a:cs typeface="Arial"/>
              </a:rPr>
              <a:t>Market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Fit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/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Competition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(Optional,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can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also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be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explained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in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slides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2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3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above)</a:t>
            </a:r>
            <a:endParaRPr sz="15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33679" algn="l"/>
              </a:tabLst>
            </a:pPr>
            <a:r>
              <a:rPr dirty="0" sz="1500" spc="-10">
                <a:latin typeface="Arial"/>
                <a:cs typeface="Arial"/>
              </a:rPr>
              <a:t>Competitive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Advantages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(Optional,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can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explained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in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4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above)</a:t>
            </a:r>
            <a:endParaRPr sz="1500">
              <a:latin typeface="Arial"/>
              <a:cs typeface="Arial"/>
            </a:endParaRPr>
          </a:p>
          <a:p>
            <a:pPr marL="339725" indent="-327025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39725" algn="l"/>
              </a:tabLst>
            </a:pPr>
            <a:r>
              <a:rPr dirty="0" sz="1500">
                <a:latin typeface="Arial"/>
                <a:cs typeface="Arial"/>
              </a:rPr>
              <a:t>Revenue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Model: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Key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Revenue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Streams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Business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4485" algn="l"/>
              </a:tabLst>
            </a:pPr>
            <a:r>
              <a:rPr dirty="0" sz="1500">
                <a:latin typeface="Arial"/>
                <a:cs typeface="Arial"/>
              </a:rPr>
              <a:t>Expense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Model: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Key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Expenses,</a:t>
            </a:r>
            <a:r>
              <a:rPr dirty="0" sz="1500" spc="-8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Time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Efforts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Strategy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489830"/>
            <a:ext cx="3882390" cy="1244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9725" indent="-327025">
              <a:lnSpc>
                <a:spcPct val="100000"/>
              </a:lnSpc>
              <a:spcBef>
                <a:spcPts val="700"/>
              </a:spcBef>
              <a:buAutoNum type="arabicParenR" startAt="12"/>
              <a:tabLst>
                <a:tab pos="339725" algn="l"/>
              </a:tabLst>
            </a:pPr>
            <a:r>
              <a:rPr dirty="0" sz="1500">
                <a:latin typeface="Arial"/>
                <a:cs typeface="Arial"/>
              </a:rPr>
              <a:t>Financial</a:t>
            </a:r>
            <a:r>
              <a:rPr dirty="0" sz="1500" spc="-7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Projections</a:t>
            </a:r>
            <a:endParaRPr sz="1500">
              <a:latin typeface="Arial"/>
              <a:cs typeface="Arial"/>
            </a:endParaRPr>
          </a:p>
          <a:p>
            <a:pPr marL="339725" indent="-327025">
              <a:lnSpc>
                <a:spcPct val="100000"/>
              </a:lnSpc>
              <a:spcBef>
                <a:spcPts val="600"/>
              </a:spcBef>
              <a:buAutoNum type="arabicParenR" startAt="12"/>
              <a:tabLst>
                <a:tab pos="339725" algn="l"/>
              </a:tabLst>
            </a:pPr>
            <a:r>
              <a:rPr dirty="0" sz="1500">
                <a:latin typeface="Arial"/>
                <a:cs typeface="Arial"/>
              </a:rPr>
              <a:t>Exit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Strategy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(Optional)</a:t>
            </a:r>
            <a:endParaRPr sz="1500"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spcBef>
                <a:spcPts val="600"/>
              </a:spcBef>
              <a:buAutoNum type="arabicParenR" startAt="12"/>
              <a:tabLst>
                <a:tab pos="334645" algn="l"/>
              </a:tabLst>
            </a:pPr>
            <a:r>
              <a:rPr dirty="0" sz="1500" spc="-10">
                <a:latin typeface="Arial"/>
                <a:cs typeface="Arial"/>
              </a:rPr>
              <a:t>The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Ask: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Capital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Raise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$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Uses</a:t>
            </a:r>
            <a:endParaRPr sz="1500">
              <a:latin typeface="Arial"/>
              <a:cs typeface="Arial"/>
            </a:endParaRPr>
          </a:p>
          <a:p>
            <a:pPr marL="339725" indent="-327025">
              <a:lnSpc>
                <a:spcPct val="100000"/>
              </a:lnSpc>
              <a:spcBef>
                <a:spcPts val="600"/>
              </a:spcBef>
              <a:buAutoNum type="arabicParenR" startAt="12"/>
              <a:tabLst>
                <a:tab pos="339725" algn="l"/>
              </a:tabLst>
            </a:pPr>
            <a:r>
              <a:rPr dirty="0" sz="1500">
                <a:latin typeface="Arial"/>
                <a:cs typeface="Arial"/>
              </a:rPr>
              <a:t>Closing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Slide: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Questions?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Contact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Details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72761" y="4572761"/>
            <a:ext cx="4267200" cy="132143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20"/>
              </a:spcBef>
            </a:pPr>
            <a:r>
              <a:rPr dirty="0" sz="1400" spc="-10" b="1">
                <a:latin typeface="Arial"/>
                <a:cs typeface="Arial"/>
              </a:rPr>
              <a:t>Various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Deck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Size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Options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&amp;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Content: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Slide</a:t>
            </a:r>
            <a:r>
              <a:rPr dirty="0" u="sng" sz="14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Deck: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combine: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combine: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4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7,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5,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combine: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10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12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14.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</a:t>
            </a:r>
            <a:r>
              <a:rPr dirty="0" u="sng" sz="14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Slide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Deck: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Don’t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optional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slides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15-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30</a:t>
            </a:r>
            <a:r>
              <a:rPr dirty="0" u="sng" sz="14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Slide</a:t>
            </a:r>
            <a:r>
              <a:rPr dirty="0" u="sng" sz="14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Deck: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Slides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1-15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add’l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slides: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Your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Solution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(1-5),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Traction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(1-3),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Explain: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LTV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vs.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CAC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Various</a:t>
            </a:r>
            <a:r>
              <a:rPr dirty="0" spc="-85"/>
              <a:t> </a:t>
            </a:r>
            <a:r>
              <a:rPr dirty="0"/>
              <a:t>PDF’s</a:t>
            </a:r>
            <a:r>
              <a:rPr dirty="0" spc="-90"/>
              <a:t> </a:t>
            </a:r>
            <a:r>
              <a:rPr dirty="0"/>
              <a:t>/</a:t>
            </a:r>
            <a:r>
              <a:rPr dirty="0" spc="-70"/>
              <a:t> </a:t>
            </a:r>
            <a:r>
              <a:rPr dirty="0"/>
              <a:t>1</a:t>
            </a:r>
            <a:r>
              <a:rPr dirty="0" spc="-70"/>
              <a:t> </a:t>
            </a:r>
            <a:r>
              <a:rPr dirty="0" spc="-25"/>
              <a:t>PPT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940053"/>
            <a:ext cx="7934325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266065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66700" algn="l"/>
              </a:tabLst>
            </a:pPr>
            <a:r>
              <a:rPr dirty="0" sz="2400">
                <a:latin typeface="Arial"/>
                <a:cs typeface="Arial"/>
              </a:rPr>
              <a:t>Prepare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various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presentations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(PDF’s)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PPT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file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slides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appendix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slides</a:t>
            </a:r>
            <a:endParaRPr sz="2400">
              <a:latin typeface="Arial"/>
              <a:cs typeface="Arial"/>
            </a:endParaRPr>
          </a:p>
          <a:p>
            <a:pPr marL="265430" marR="30480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66700" algn="l"/>
              </a:tabLst>
            </a:pPr>
            <a:r>
              <a:rPr dirty="0" sz="2400">
                <a:latin typeface="Arial"/>
                <a:cs typeface="Arial"/>
              </a:rPr>
              <a:t>1)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r>
              <a:rPr dirty="0" baseline="24305" sz="2400">
                <a:latin typeface="Arial"/>
                <a:cs typeface="Arial"/>
              </a:rPr>
              <a:t>st</a:t>
            </a:r>
            <a:r>
              <a:rPr dirty="0" baseline="24305" sz="2400" spc="262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Meeting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PDF: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Slide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Deck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(No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Appendix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Slides),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when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presenting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PPT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access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appendix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slides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during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Q&amp;A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needed</a:t>
            </a:r>
            <a:endParaRPr sz="2400">
              <a:latin typeface="Arial"/>
              <a:cs typeface="Arial"/>
            </a:endParaRPr>
          </a:p>
          <a:p>
            <a:pPr marL="265430" marR="53340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66700" algn="l"/>
              </a:tabLst>
            </a:pPr>
            <a:r>
              <a:rPr dirty="0" sz="2400">
                <a:latin typeface="Arial"/>
                <a:cs typeface="Arial"/>
              </a:rPr>
              <a:t>2)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Follow-</a:t>
            </a:r>
            <a:r>
              <a:rPr dirty="0" sz="2400">
                <a:latin typeface="Arial"/>
                <a:cs typeface="Arial"/>
              </a:rPr>
              <a:t>up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Meeting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PDF: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Additional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slides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(VC’s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may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requested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few)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some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appendix 	slides</a:t>
            </a:r>
            <a:endParaRPr sz="2400">
              <a:latin typeface="Arial"/>
              <a:cs typeface="Arial"/>
            </a:endParaRPr>
          </a:p>
          <a:p>
            <a:pPr marL="265430" marR="131445" indent="-227329">
              <a:lnSpc>
                <a:spcPct val="100000"/>
              </a:lnSpc>
              <a:spcBef>
                <a:spcPts val="1205"/>
              </a:spcBef>
              <a:buChar char="•"/>
              <a:tabLst>
                <a:tab pos="266700" algn="l"/>
              </a:tabLst>
            </a:pPr>
            <a:r>
              <a:rPr dirty="0" sz="2400">
                <a:latin typeface="Arial"/>
                <a:cs typeface="Arial"/>
              </a:rPr>
              <a:t>3)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Full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Diligence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PDF: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slides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appendix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slides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(possibly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requiring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NDA)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(This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usually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once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VC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drafted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sheet)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Top</a:t>
            </a:r>
            <a:r>
              <a:rPr dirty="0" spc="-75"/>
              <a:t> </a:t>
            </a:r>
            <a:r>
              <a:rPr dirty="0"/>
              <a:t>Investor</a:t>
            </a:r>
            <a:r>
              <a:rPr dirty="0" spc="-70"/>
              <a:t> </a:t>
            </a:r>
            <a:r>
              <a:rPr dirty="0" spc="-10"/>
              <a:t>Questions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02868"/>
            <a:ext cx="8314690" cy="49403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300" b="1">
                <a:latin typeface="Arial"/>
                <a:cs typeface="Arial"/>
              </a:rPr>
              <a:t>Company</a:t>
            </a:r>
            <a:r>
              <a:rPr dirty="0" sz="1300" spc="-30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history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of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company?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When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did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start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operating?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Why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did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create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this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company?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How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did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meet/find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team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members?</a:t>
            </a:r>
            <a:r>
              <a:rPr dirty="0" sz="1300" spc="3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Why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/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team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right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people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to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execute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this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business?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target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market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size?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projected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market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penetration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year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five?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traction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to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date?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(MVP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done?,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user/revenue growth?,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key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milestones?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Why</a:t>
            </a:r>
            <a:r>
              <a:rPr dirty="0" sz="1300" spc="-6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will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fail?</a:t>
            </a:r>
            <a:r>
              <a:rPr dirty="0" sz="1300" spc="3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What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biggest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challenges to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succeed?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Why</a:t>
            </a:r>
            <a:r>
              <a:rPr dirty="0" sz="1300" spc="-6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will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succeed?</a:t>
            </a:r>
            <a:r>
              <a:rPr dirty="0" sz="1300" spc="3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What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unfair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/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sustainable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competitive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advantages?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starter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or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finisher?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Show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how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achieve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magic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ratio:</a:t>
            </a:r>
            <a:r>
              <a:rPr dirty="0" sz="1300" spc="3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Life-</a:t>
            </a:r>
            <a:r>
              <a:rPr dirty="0" sz="1300">
                <a:latin typeface="Arial"/>
                <a:cs typeface="Arial"/>
              </a:rPr>
              <a:t>time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Value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&gt;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Cost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to</a:t>
            </a:r>
            <a:r>
              <a:rPr dirty="0" sz="1300" spc="-9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Acquire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&amp;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Maintain a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Customer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Arial"/>
              <a:buChar char="•"/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latin typeface="Arial"/>
                <a:cs typeface="Arial"/>
              </a:rPr>
              <a:t>Capital</a:t>
            </a:r>
            <a:r>
              <a:rPr dirty="0" sz="1300" spc="-2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Raising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7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capital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raising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history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of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company?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How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much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on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what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terms?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When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did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start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raising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this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round?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What</a:t>
            </a:r>
            <a:r>
              <a:rPr dirty="0" sz="1300" spc="-6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investors have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hard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committed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vs.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soft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committed?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Have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invested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any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of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own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money?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advisors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or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board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members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investing?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10">
                <a:latin typeface="Arial"/>
                <a:cs typeface="Arial"/>
              </a:rPr>
              <a:t> valuation?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Terms?</a:t>
            </a:r>
            <a:endParaRPr sz="1300">
              <a:latin typeface="Arial"/>
              <a:cs typeface="Arial"/>
            </a:endParaRPr>
          </a:p>
          <a:p>
            <a:pPr marL="241300" marR="19685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241300" algn="l"/>
              </a:tabLst>
            </a:pPr>
            <a:r>
              <a:rPr dirty="0" sz="1300">
                <a:latin typeface="Arial"/>
                <a:cs typeface="Arial"/>
              </a:rPr>
              <a:t>How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much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cash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is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bank?</a:t>
            </a:r>
            <a:r>
              <a:rPr dirty="0" sz="1300" spc="30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What’s</a:t>
            </a:r>
            <a:r>
              <a:rPr dirty="0" sz="1300" spc="-6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monthly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burn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rate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(expenses not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covered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by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operating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cash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flow </a:t>
            </a:r>
            <a:r>
              <a:rPr dirty="0" sz="1300">
                <a:latin typeface="Arial"/>
                <a:cs typeface="Arial"/>
              </a:rPr>
              <a:t>from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revenues)? What’s</a:t>
            </a:r>
            <a:r>
              <a:rPr dirty="0" sz="1300" spc="-7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runway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(how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many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months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do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have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before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run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out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of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cash?)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given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cash </a:t>
            </a:r>
            <a:r>
              <a:rPr dirty="0" sz="1300">
                <a:latin typeface="Arial"/>
                <a:cs typeface="Arial"/>
              </a:rPr>
              <a:t>in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bank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after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this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next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round?</a:t>
            </a:r>
            <a:r>
              <a:rPr dirty="0" sz="1300" spc="3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Will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it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get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to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profitability?</a:t>
            </a:r>
            <a:endParaRPr sz="13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</a:tabLst>
            </a:pPr>
            <a:r>
              <a:rPr dirty="0" sz="1300">
                <a:latin typeface="Arial"/>
                <a:cs typeface="Arial"/>
              </a:rPr>
              <a:t>What</a:t>
            </a:r>
            <a:r>
              <a:rPr dirty="0" sz="1300" spc="-6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your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use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of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proceeds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(how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you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planning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to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spend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capital?)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expected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results/milestones?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36258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Words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Wisdom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780034"/>
            <a:ext cx="8202295" cy="512889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960"/>
              </a:spcBef>
              <a:buChar char="•"/>
              <a:tabLst>
                <a:tab pos="266065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right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slides,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critical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points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cover!</a:t>
            </a:r>
            <a:endParaRPr sz="1800">
              <a:latin typeface="Arial"/>
              <a:cs typeface="Arial"/>
            </a:endParaRPr>
          </a:p>
          <a:p>
            <a:pPr marL="266700" marR="155575" indent="-228600">
              <a:lnSpc>
                <a:spcPct val="120000"/>
              </a:lnSpc>
              <a:spcBef>
                <a:spcPts val="434"/>
              </a:spcBef>
              <a:buChar char="•"/>
              <a:tabLst>
                <a:tab pos="266700" algn="l"/>
              </a:tabLst>
            </a:pP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things).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2-3x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isn’t </a:t>
            </a:r>
            <a:r>
              <a:rPr dirty="0" sz="1800">
                <a:latin typeface="Arial"/>
                <a:cs typeface="Arial"/>
              </a:rPr>
              <a:t>good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enough!</a:t>
            </a:r>
            <a:endParaRPr sz="18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865"/>
              </a:spcBef>
              <a:buChar char="•"/>
              <a:tabLst>
                <a:tab pos="266065" algn="l"/>
              </a:tabLst>
            </a:pPr>
            <a:r>
              <a:rPr dirty="0" sz="1800">
                <a:latin typeface="Arial"/>
                <a:cs typeface="Arial"/>
              </a:rPr>
              <a:t>Focus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#1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</a:t>
            </a:r>
            <a:r>
              <a:rPr dirty="0" baseline="25462" sz="1800">
                <a:latin typeface="Arial"/>
                <a:cs typeface="Arial"/>
              </a:rPr>
              <a:t>th</a:t>
            </a:r>
            <a:r>
              <a:rPr dirty="0" baseline="25462" sz="1800" spc="232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865"/>
              </a:spcBef>
              <a:buChar char="•"/>
              <a:tabLst>
                <a:tab pos="266065" algn="l"/>
              </a:tabLst>
            </a:pPr>
            <a:r>
              <a:rPr dirty="0" sz="1800">
                <a:latin typeface="Arial"/>
                <a:cs typeface="Arial"/>
              </a:rPr>
              <a:t>Prepare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yourself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rejection,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learn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(don’t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personally)</a:t>
            </a:r>
            <a:endParaRPr sz="18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865"/>
              </a:spcBef>
              <a:buChar char="•"/>
              <a:tabLst>
                <a:tab pos="266065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great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ideas,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865"/>
              </a:spcBef>
              <a:buChar char="•"/>
              <a:tabLst>
                <a:tab pos="266065" algn="l"/>
              </a:tabLst>
            </a:pP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 biggest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enemy!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quick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cheap,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iterate,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iterate,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iterate…pivot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266700" marR="30480" indent="-228600">
              <a:lnSpc>
                <a:spcPct val="120000"/>
              </a:lnSpc>
              <a:spcBef>
                <a:spcPts val="434"/>
              </a:spcBef>
              <a:buChar char="•"/>
              <a:tabLst>
                <a:tab pos="266700" algn="l"/>
              </a:tabLst>
            </a:pPr>
            <a:r>
              <a:rPr dirty="0" sz="1800">
                <a:latin typeface="Arial"/>
                <a:cs typeface="Arial"/>
              </a:rPr>
              <a:t>Biggest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competition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raising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capital: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Companies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equally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great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better) </a:t>
            </a:r>
            <a:r>
              <a:rPr dirty="0" sz="1800">
                <a:latin typeface="Arial"/>
                <a:cs typeface="Arial"/>
              </a:rPr>
              <a:t>ideas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 stage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 were 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VC,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>
                <a:latin typeface="Arial"/>
                <a:cs typeface="Arial"/>
              </a:rPr>
              <a:t>would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pick?)</a:t>
            </a:r>
            <a:endParaRPr sz="1800">
              <a:latin typeface="Arial"/>
              <a:cs typeface="Arial"/>
            </a:endParaRPr>
          </a:p>
          <a:p>
            <a:pPr marL="266700" marR="363220" indent="-228600">
              <a:lnSpc>
                <a:spcPct val="120100"/>
              </a:lnSpc>
              <a:spcBef>
                <a:spcPts val="430"/>
              </a:spcBef>
              <a:buChar char="•"/>
              <a:tabLst>
                <a:tab pos="266700" algn="l"/>
              </a:tabLst>
            </a:pPr>
            <a:r>
              <a:rPr dirty="0" sz="1800">
                <a:latin typeface="Arial"/>
                <a:cs typeface="Arial"/>
              </a:rPr>
              <a:t>Best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Opportunity: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growing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elegant </a:t>
            </a:r>
            <a:r>
              <a:rPr dirty="0" sz="1800">
                <a:latin typeface="Arial"/>
                <a:cs typeface="Arial"/>
              </a:rPr>
              <a:t>solution,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where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achieve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LTV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CAC</a:t>
            </a:r>
            <a:endParaRPr sz="18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865"/>
              </a:spcBef>
              <a:buChar char="•"/>
              <a:tabLst>
                <a:tab pos="266065" algn="l"/>
              </a:tabLst>
            </a:pPr>
            <a:r>
              <a:rPr dirty="0" sz="1800" spc="-25">
                <a:latin typeface="Arial"/>
                <a:cs typeface="Arial"/>
              </a:rPr>
              <a:t>You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don’t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know,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does!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Ask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7274" y="5944361"/>
            <a:ext cx="8570595" cy="0"/>
          </a:xfrm>
          <a:custGeom>
            <a:avLst/>
            <a:gdLst/>
            <a:ahLst/>
            <a:cxnLst/>
            <a:rect l="l" t="t" r="r" b="b"/>
            <a:pathLst>
              <a:path w="8570595" h="0">
                <a:moveTo>
                  <a:pt x="8570214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190163"/>
            <a:ext cx="8441055" cy="2088514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u="sng" spc="-95">
                <a:uFill>
                  <a:solidFill>
                    <a:srgbClr val="000000"/>
                  </a:solidFill>
                </a:uFill>
              </a:rPr>
              <a:t>Take</a:t>
            </a:r>
            <a:r>
              <a:rPr dirty="0" u="sng" spc="-10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The</a:t>
            </a:r>
            <a:r>
              <a:rPr dirty="0" u="sng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“Best”</a:t>
            </a:r>
            <a:r>
              <a:rPr dirty="0" u="sng" spc="-3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Pitch</a:t>
            </a:r>
            <a:r>
              <a:rPr dirty="0" u="sng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Deck</a:t>
            </a:r>
            <a:r>
              <a:rPr dirty="0" u="sng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Video</a:t>
            </a:r>
            <a:r>
              <a:rPr dirty="0" u="sng" spc="-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pc="-10">
                <a:uFill>
                  <a:solidFill>
                    <a:srgbClr val="000000"/>
                  </a:solidFill>
                </a:uFill>
              </a:rPr>
              <a:t>Course</a:t>
            </a:r>
          </a:p>
          <a:p>
            <a:pPr algn="ctr" marL="416559" marR="366395">
              <a:lnSpc>
                <a:spcPts val="5760"/>
              </a:lnSpc>
            </a:pPr>
            <a:r>
              <a:rPr dirty="0" sz="4000"/>
              <a:t>Course</a:t>
            </a:r>
            <a:r>
              <a:rPr dirty="0" sz="4000" spc="-85"/>
              <a:t> </a:t>
            </a:r>
            <a:r>
              <a:rPr dirty="0" sz="4000">
                <a:hlinkClick r:id="rId2"/>
              </a:rPr>
              <a:t>Link:</a:t>
            </a:r>
            <a:r>
              <a:rPr dirty="0" sz="4000" spc="-100">
                <a:hlinkClick r:id="rId2"/>
              </a:rPr>
              <a:t> </a:t>
            </a:r>
            <a:r>
              <a:rPr dirty="0" u="sng" sz="4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Udemy:</a:t>
            </a:r>
            <a:r>
              <a:rPr dirty="0" u="sng" sz="40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The</a:t>
            </a:r>
            <a:r>
              <a:rPr dirty="0" u="sng" sz="4000" spc="-114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“Best”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sng" sz="4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Pitch</a:t>
            </a:r>
            <a:r>
              <a:rPr dirty="0" u="sng" sz="4000" spc="-1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Deck</a:t>
            </a:r>
            <a:r>
              <a:rPr dirty="0" u="sng" sz="40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Course</a:t>
            </a:r>
            <a:r>
              <a:rPr dirty="0" u="sng" sz="40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Course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2542032"/>
            <a:ext cx="4343400" cy="20787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136394" y="4722110"/>
            <a:ext cx="461264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3.5+hrs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video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walk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latin typeface="Calibri"/>
                <a:cs typeface="Calibri"/>
              </a:rPr>
              <a:t>investor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pitch,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stories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24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207" y="5550408"/>
            <a:ext cx="8865235" cy="711835"/>
            <a:chOff x="140207" y="5550408"/>
            <a:chExt cx="8865235" cy="711835"/>
          </a:xfrm>
        </p:grpSpPr>
        <p:sp>
          <p:nvSpPr>
            <p:cNvPr id="3" name="object 3" descr=""/>
            <p:cNvSpPr/>
            <p:nvPr/>
          </p:nvSpPr>
          <p:spPr>
            <a:xfrm>
              <a:off x="153161" y="55633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8839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839200" y="6858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161" y="55633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0" y="685800"/>
                  </a:moveTo>
                  <a:lnTo>
                    <a:pt x="8839200" y="685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Potential</a:t>
            </a:r>
            <a:r>
              <a:rPr dirty="0" spc="-204"/>
              <a:t> </a:t>
            </a:r>
            <a:r>
              <a:rPr dirty="0"/>
              <a:t>Appendix </a:t>
            </a:r>
            <a:r>
              <a:rPr dirty="0" spc="-10"/>
              <a:t>Slides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866902"/>
            <a:ext cx="8246109" cy="54368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500" b="1">
                <a:latin typeface="Arial"/>
                <a:cs typeface="Arial"/>
              </a:rPr>
              <a:t>VC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Favorite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Slide: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Life-</a:t>
            </a:r>
            <a:r>
              <a:rPr dirty="0" sz="1500">
                <a:latin typeface="Arial"/>
                <a:cs typeface="Arial"/>
              </a:rPr>
              <a:t>time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Value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Customer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(LTV)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vs.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Cost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to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Acquire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Customer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(CAC)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 spc="-10">
                <a:latin typeface="Arial"/>
                <a:cs typeface="Arial"/>
              </a:rPr>
              <a:t>Timeline: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History,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Milestones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Prior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Investment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Rounds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Detailed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Value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Proposition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to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Clients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/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Users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/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Partners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Additional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Screen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Shots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from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Demo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Average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Revenue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Per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User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or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Customer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(ARPU)?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Pipeline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potential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clients,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%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likelihood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closing,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revenue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potential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from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pipeline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Churn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rate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by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cohort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analysis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Detailed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Financial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Breakdown: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Revenue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%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by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type,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expense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%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by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type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Cash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Runway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(#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months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@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$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burn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rate)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Char char="•"/>
              <a:tabLst>
                <a:tab pos="240665" algn="l"/>
              </a:tabLst>
            </a:pPr>
            <a:r>
              <a:rPr dirty="0" sz="1500" spc="-10">
                <a:latin typeface="Arial"/>
                <a:cs typeface="Arial"/>
              </a:rPr>
              <a:t>Breakeven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Analysis: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#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Clients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/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$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Revenue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needed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to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match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$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expenses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per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month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Head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Count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Projections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(#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Employees)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/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Type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Key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Hires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Needed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 spc="-10">
                <a:latin typeface="Arial"/>
                <a:cs typeface="Arial"/>
              </a:rPr>
              <a:t>Partnership</a:t>
            </a:r>
            <a:r>
              <a:rPr dirty="0" sz="1500" spc="-1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Agreements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/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Structures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Proprietary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aspects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not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discussed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in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core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deck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Additional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Strategy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Slides: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Ex.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Architecture,</a:t>
            </a:r>
            <a:r>
              <a:rPr dirty="0" sz="1500" spc="-7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How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to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avoid/limit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circumvention,</a:t>
            </a:r>
            <a:r>
              <a:rPr dirty="0" sz="1500" spc="-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Funnel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system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25"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latin typeface="Arial"/>
                <a:cs typeface="Arial"/>
              </a:rPr>
              <a:t>business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operations,</a:t>
            </a:r>
            <a:r>
              <a:rPr dirty="0" sz="1500" spc="-9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Growth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strategy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Capital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Structure: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Ownership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founders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current</a:t>
            </a:r>
            <a:r>
              <a:rPr dirty="0" sz="1500" spc="-7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investors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List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Competitor’s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Capital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Raises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&amp;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Investors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dirty="0" sz="1500">
                <a:latin typeface="Arial"/>
                <a:cs typeface="Arial"/>
              </a:rPr>
              <a:t>Summary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Slide: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Why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We’ll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Be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Successful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(Add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if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deck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&gt;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15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slides,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otherwise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too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redundant)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8533"/>
            <a:ext cx="74225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The</a:t>
            </a:r>
            <a:r>
              <a:rPr dirty="0" sz="4400" spc="-15"/>
              <a:t> </a:t>
            </a:r>
            <a:r>
              <a:rPr dirty="0" sz="4400"/>
              <a:t>“Best”</a:t>
            </a:r>
            <a:r>
              <a:rPr dirty="0" sz="4400" spc="-15"/>
              <a:t> </a:t>
            </a:r>
            <a:r>
              <a:rPr dirty="0" sz="4400"/>
              <a:t>Startup</a:t>
            </a:r>
            <a:r>
              <a:rPr dirty="0" sz="4400" spc="-15"/>
              <a:t> </a:t>
            </a:r>
            <a:r>
              <a:rPr dirty="0" sz="4400"/>
              <a:t>Pitch</a:t>
            </a:r>
            <a:r>
              <a:rPr dirty="0" sz="4400" spc="-15"/>
              <a:t> </a:t>
            </a:r>
            <a:r>
              <a:rPr dirty="0" sz="4400" spc="-20"/>
              <a:t>Deck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44487"/>
            <a:ext cx="8246745" cy="321627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200" b="1">
                <a:latin typeface="Arial"/>
                <a:cs typeface="Arial"/>
              </a:rPr>
              <a:t>What’s</a:t>
            </a:r>
            <a:r>
              <a:rPr dirty="0" sz="2200" spc="-8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Included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In</a:t>
            </a:r>
            <a:r>
              <a:rPr dirty="0" sz="2200" spc="-9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This</a:t>
            </a:r>
            <a:r>
              <a:rPr dirty="0" sz="2200" spc="-7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Deck?:</a:t>
            </a:r>
            <a:endParaRPr sz="2200">
              <a:latin typeface="Arial"/>
              <a:cs typeface="Arial"/>
            </a:endParaRPr>
          </a:p>
          <a:p>
            <a:pPr marL="756285" marR="411480" indent="-28702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756285" algn="l"/>
              </a:tabLst>
            </a:pPr>
            <a:r>
              <a:rPr dirty="0" sz="1800" b="1">
                <a:latin typeface="Arial"/>
                <a:cs typeface="Arial"/>
              </a:rPr>
              <a:t>Aggregated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Wisdom: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Wisdom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advice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brightest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investors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founders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startup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756285" algn="l"/>
              </a:tabLst>
            </a:pPr>
            <a:r>
              <a:rPr dirty="0" sz="1800" b="1">
                <a:latin typeface="Arial"/>
                <a:cs typeface="Arial"/>
              </a:rPr>
              <a:t>Personal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Wisdom: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My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experience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venture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capitalist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reviewing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pitches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9+yrs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pitching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investors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entrepreneur</a:t>
            </a:r>
            <a:endParaRPr sz="1800">
              <a:latin typeface="Arial"/>
              <a:cs typeface="Arial"/>
            </a:endParaRPr>
          </a:p>
          <a:p>
            <a:pPr marL="756285" marR="220345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756285" algn="l"/>
                <a:tab pos="4705350" algn="l"/>
              </a:tabLst>
            </a:pPr>
            <a:r>
              <a:rPr dirty="0" sz="1800" b="1">
                <a:latin typeface="Arial"/>
                <a:cs typeface="Arial"/>
              </a:rPr>
              <a:t>Pitch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Deck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Resources: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Consolidated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top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pitch </a:t>
            </a:r>
            <a:r>
              <a:rPr dirty="0" sz="1800">
                <a:latin typeface="Arial"/>
                <a:cs typeface="Arial"/>
              </a:rPr>
              <a:t>decks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 online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deck!</a:t>
            </a:r>
            <a:r>
              <a:rPr dirty="0" sz="1800">
                <a:latin typeface="Arial"/>
                <a:cs typeface="Arial"/>
              </a:rPr>
              <a:t>	I’ve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included many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best</a:t>
            </a:r>
            <a:r>
              <a:rPr dirty="0" sz="1800" spc="-10">
                <a:latin typeface="Arial"/>
                <a:cs typeface="Arial"/>
              </a:rPr>
              <a:t> points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pitches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don’t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review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them!</a:t>
            </a:r>
            <a:endParaRPr sz="18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Note: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deck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“best”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it’s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pretty!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6792" y="4178808"/>
            <a:ext cx="4090415" cy="162458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207" y="5398008"/>
            <a:ext cx="8865235" cy="711835"/>
            <a:chOff x="140207" y="5398008"/>
            <a:chExt cx="8865235" cy="711835"/>
          </a:xfrm>
        </p:grpSpPr>
        <p:sp>
          <p:nvSpPr>
            <p:cNvPr id="3" name="object 3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8839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839200" y="6858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161" y="5410962"/>
              <a:ext cx="8839200" cy="685800"/>
            </a:xfrm>
            <a:custGeom>
              <a:avLst/>
              <a:gdLst/>
              <a:ahLst/>
              <a:cxnLst/>
              <a:rect l="l" t="t" r="r" b="b"/>
              <a:pathLst>
                <a:path w="8839200" h="685800">
                  <a:moveTo>
                    <a:pt x="0" y="685800"/>
                  </a:moveTo>
                  <a:lnTo>
                    <a:pt x="8839200" y="6858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4236" y="1009167"/>
            <a:ext cx="6675120" cy="13982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6535" marR="5080" indent="-204470">
              <a:lnSpc>
                <a:spcPct val="112599"/>
              </a:lnSpc>
              <a:spcBef>
                <a:spcPts val="95"/>
              </a:spcBef>
            </a:pPr>
            <a:r>
              <a:rPr dirty="0" sz="4000" spc="-45" b="1">
                <a:latin typeface="Arial"/>
                <a:cs typeface="Arial"/>
              </a:rPr>
              <a:t>Take</a:t>
            </a:r>
            <a:r>
              <a:rPr dirty="0" sz="4000" spc="-114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The</a:t>
            </a:r>
            <a:r>
              <a:rPr dirty="0" sz="4000" spc="-10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“Best”</a:t>
            </a:r>
            <a:r>
              <a:rPr dirty="0" sz="4000" spc="-9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Pitch</a:t>
            </a:r>
            <a:r>
              <a:rPr dirty="0" sz="4000" spc="-110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Deck </a:t>
            </a:r>
            <a:r>
              <a:rPr dirty="0" sz="4000" b="1">
                <a:latin typeface="Arial"/>
                <a:cs typeface="Arial"/>
              </a:rPr>
              <a:t>Video</a:t>
            </a:r>
            <a:r>
              <a:rPr dirty="0" sz="4000" spc="-9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Course</a:t>
            </a:r>
            <a:r>
              <a:rPr dirty="0" sz="4000" spc="-9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7691" y="2585720"/>
            <a:ext cx="7988300" cy="3779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8625" marR="524510" indent="-416559">
              <a:lnSpc>
                <a:spcPct val="100000"/>
              </a:lnSpc>
              <a:spcBef>
                <a:spcPts val="105"/>
              </a:spcBef>
            </a:pP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Link</a:t>
            </a:r>
            <a:r>
              <a:rPr dirty="0" u="sng" sz="4400" spc="-13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spc="-3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To</a:t>
            </a:r>
            <a:r>
              <a:rPr dirty="0" u="sng" sz="4400" spc="-125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Course:</a:t>
            </a:r>
            <a:r>
              <a:rPr dirty="0" u="sng" sz="4400" spc="-125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The</a:t>
            </a:r>
            <a:r>
              <a:rPr dirty="0" u="sng" sz="4400" spc="-14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“Best”</a:t>
            </a:r>
            <a:r>
              <a:rPr dirty="0" u="sng" sz="4400" spc="-15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sz="4400" spc="-150" b="1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Pitch</a:t>
            </a:r>
            <a:r>
              <a:rPr dirty="0" u="sng" sz="4400" spc="-45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Deck</a:t>
            </a:r>
            <a:r>
              <a:rPr dirty="0" u="sng" sz="4400" spc="-45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Video</a:t>
            </a:r>
            <a:r>
              <a:rPr dirty="0" u="sng" sz="4400" spc="-4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4400" spc="-10" b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Arial"/>
                <a:hlinkClick r:id="rId2"/>
              </a:rPr>
              <a:t>Course</a:t>
            </a:r>
            <a:endParaRPr sz="4400">
              <a:latin typeface="Arial"/>
              <a:cs typeface="Arial"/>
            </a:endParaRPr>
          </a:p>
          <a:p>
            <a:pPr marL="302260" indent="-287020">
              <a:lnSpc>
                <a:spcPct val="100000"/>
              </a:lnSpc>
              <a:spcBef>
                <a:spcPts val="2280"/>
              </a:spcBef>
              <a:buChar char="•"/>
              <a:tabLst>
                <a:tab pos="302260" algn="l"/>
              </a:tabLst>
            </a:pPr>
            <a:r>
              <a:rPr dirty="0" sz="2400">
                <a:latin typeface="Arial"/>
                <a:cs typeface="Arial"/>
              </a:rPr>
              <a:t>Over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3.5+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hrs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video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302260" marR="5080" indent="-287020">
              <a:lnSpc>
                <a:spcPct val="120100"/>
              </a:lnSpc>
              <a:spcBef>
                <a:spcPts val="250"/>
              </a:spcBef>
              <a:buChar char="•"/>
              <a:tabLst>
                <a:tab pos="302260" algn="l"/>
              </a:tabLst>
            </a:pPr>
            <a:r>
              <a:rPr dirty="0" sz="2400">
                <a:latin typeface="Arial"/>
                <a:cs typeface="Arial"/>
              </a:rPr>
              <a:t>Step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step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walk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through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each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investor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pitch,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personal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stories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advice</a:t>
            </a:r>
            <a:endParaRPr sz="2400">
              <a:latin typeface="Arial"/>
              <a:cs typeface="Arial"/>
            </a:endParaRPr>
          </a:p>
          <a:p>
            <a:pPr marL="302260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302260" algn="l"/>
              </a:tabLst>
            </a:pPr>
            <a:r>
              <a:rPr dirty="0" sz="2400">
                <a:latin typeface="Arial"/>
                <a:cs typeface="Arial"/>
              </a:rPr>
              <a:t>Download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deck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template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Slideshare</a:t>
            </a:r>
            <a:endParaRPr sz="2400">
              <a:latin typeface="Arial"/>
              <a:cs typeface="Arial"/>
            </a:endParaRPr>
          </a:p>
          <a:p>
            <a:pPr lvl="1" marL="701675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701675" algn="l"/>
              </a:tabLst>
            </a:pP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template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make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“best”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investor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pitch</a:t>
            </a:r>
            <a:r>
              <a:rPr dirty="0" sz="2000" spc="-20">
                <a:latin typeface="Arial"/>
                <a:cs typeface="Arial"/>
              </a:rPr>
              <a:t> deck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7421" y="1781734"/>
            <a:ext cx="2079637" cy="661763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2388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Cover </a:t>
            </a:r>
            <a:r>
              <a:rPr dirty="0" spc="-10"/>
              <a:t>Slide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785520"/>
            <a:ext cx="8026400" cy="47688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00"/>
              </a:spcBef>
              <a:buChar char="•"/>
              <a:tabLst>
                <a:tab pos="240029" algn="l"/>
              </a:tabLst>
            </a:pPr>
            <a:r>
              <a:rPr dirty="0" sz="2800">
                <a:latin typeface="Arial"/>
                <a:cs typeface="Arial"/>
              </a:rPr>
              <a:t>Logo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/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Name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Company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800">
                <a:latin typeface="Arial"/>
                <a:cs typeface="Arial"/>
              </a:rPr>
              <a:t>Purpose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Presentation: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“Investor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Presentation”</a:t>
            </a:r>
            <a:endParaRPr sz="2800">
              <a:latin typeface="Arial"/>
              <a:cs typeface="Arial"/>
            </a:endParaRPr>
          </a:p>
          <a:p>
            <a:pPr marL="240029" marR="5080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Date: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Optional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-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send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deck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old </a:t>
            </a:r>
            <a:r>
              <a:rPr dirty="0" sz="2800" spc="-25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date,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look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outdated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(is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taking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while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to </a:t>
            </a:r>
            <a:r>
              <a:rPr dirty="0" sz="2800" spc="-25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raise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round,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mmm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that’s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odd,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why’s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that?),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I </a:t>
            </a:r>
            <a:r>
              <a:rPr dirty="0" sz="2800" spc="-5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suggest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never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using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date!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5"/>
              </a:spcBef>
              <a:buChar char="•"/>
              <a:tabLst>
                <a:tab pos="240029" algn="l"/>
              </a:tabLst>
            </a:pPr>
            <a:r>
              <a:rPr dirty="0" sz="2800">
                <a:latin typeface="Arial"/>
                <a:cs typeface="Arial"/>
              </a:rPr>
              <a:t>Other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Potential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Additions:</a:t>
            </a:r>
            <a:endParaRPr sz="2800">
              <a:latin typeface="Arial"/>
              <a:cs typeface="Arial"/>
            </a:endParaRPr>
          </a:p>
          <a:p>
            <a:pPr lvl="1" marL="870585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870585" algn="l"/>
              </a:tabLst>
            </a:pPr>
            <a:r>
              <a:rPr dirty="0" sz="2000">
                <a:latin typeface="Arial"/>
                <a:cs typeface="Arial"/>
              </a:rPr>
              <a:t>Logos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accelerator,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awards,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publications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featuring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company</a:t>
            </a:r>
            <a:endParaRPr sz="2000">
              <a:latin typeface="Arial"/>
              <a:cs typeface="Arial"/>
            </a:endParaRPr>
          </a:p>
          <a:p>
            <a:pPr lvl="1" marL="87058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70585" algn="l"/>
              </a:tabLst>
            </a:pPr>
            <a:r>
              <a:rPr dirty="0" sz="2000" spc="-10">
                <a:latin typeface="Arial"/>
                <a:cs typeface="Arial"/>
              </a:rPr>
              <a:t>Slogan</a:t>
            </a:r>
            <a:endParaRPr sz="2000">
              <a:latin typeface="Arial"/>
              <a:cs typeface="Arial"/>
            </a:endParaRPr>
          </a:p>
          <a:p>
            <a:pPr lvl="1" marL="87058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70585" algn="l"/>
              </a:tabLst>
            </a:pPr>
            <a:r>
              <a:rPr dirty="0" sz="2000">
                <a:latin typeface="Arial"/>
                <a:cs typeface="Arial"/>
              </a:rPr>
              <a:t>Name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Presenter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CEO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3988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Elevator</a:t>
            </a:r>
            <a:r>
              <a:rPr dirty="0" spc="-15"/>
              <a:t> </a:t>
            </a:r>
            <a:r>
              <a:rPr dirty="0"/>
              <a:t>Pitch</a:t>
            </a:r>
            <a:r>
              <a:rPr dirty="0" spc="-20"/>
              <a:t> </a:t>
            </a:r>
            <a:r>
              <a:rPr dirty="0" spc="-10"/>
              <a:t>Slide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845368"/>
            <a:ext cx="7866380" cy="370014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3200" b="1">
                <a:latin typeface="Arial"/>
                <a:cs typeface="Arial"/>
              </a:rPr>
              <a:t>Create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brief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one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liner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that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describes:</a:t>
            </a:r>
            <a:endParaRPr sz="32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dirty="0" sz="2800">
                <a:latin typeface="Arial"/>
                <a:cs typeface="Arial"/>
              </a:rPr>
              <a:t>What’s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service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/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product?</a:t>
            </a:r>
            <a:endParaRPr sz="2800">
              <a:latin typeface="Arial"/>
              <a:cs typeface="Arial"/>
            </a:endParaRPr>
          </a:p>
          <a:p>
            <a:pPr marL="240029" marR="5080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What’s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core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(describe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pain)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or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need </a:t>
            </a:r>
            <a:r>
              <a:rPr dirty="0" sz="2800" spc="-2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that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you’re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solving?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har char="•"/>
              <a:tabLst>
                <a:tab pos="240029" algn="l"/>
              </a:tabLst>
            </a:pPr>
            <a:r>
              <a:rPr dirty="0" sz="2800">
                <a:latin typeface="Arial"/>
                <a:cs typeface="Arial"/>
              </a:rPr>
              <a:t>What’s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your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big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vision?</a:t>
            </a:r>
            <a:endParaRPr sz="2800">
              <a:latin typeface="Arial"/>
              <a:cs typeface="Arial"/>
            </a:endParaRPr>
          </a:p>
          <a:p>
            <a:pPr marL="240029" marR="239395" indent="-227329">
              <a:lnSpc>
                <a:spcPct val="100000"/>
              </a:lnSpc>
              <a:spcBef>
                <a:spcPts val="1205"/>
              </a:spcBef>
              <a:buChar char="•"/>
              <a:tabLst>
                <a:tab pos="241300" algn="l"/>
              </a:tabLst>
            </a:pP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Graphically</a:t>
            </a:r>
            <a:r>
              <a:rPr dirty="0" u="sng" sz="28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show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dirty="0" u="sng" sz="28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280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this</a:t>
            </a:r>
            <a:r>
              <a:rPr dirty="0" u="sng" sz="280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possible</a:t>
            </a:r>
            <a:r>
              <a:rPr dirty="0" u="sng" sz="28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(and</a:t>
            </a:r>
            <a:r>
              <a:rPr dirty="0" u="sng" sz="28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	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less</a:t>
            </a:r>
            <a:r>
              <a:rPr dirty="0" u="sng" sz="28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words</a:t>
            </a:r>
            <a:r>
              <a:rPr dirty="0" u="sng" sz="28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than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this</a:t>
            </a:r>
            <a:r>
              <a:rPr dirty="0" u="sng" sz="28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slide!)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541"/>
            <a:ext cx="7164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</a:t>
            </a:r>
            <a:r>
              <a:rPr dirty="0" spc="-30"/>
              <a:t> </a:t>
            </a:r>
            <a:r>
              <a:rPr dirty="0"/>
              <a:t>Problem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15"/>
              <a:t> </a:t>
            </a:r>
            <a:r>
              <a:rPr dirty="0"/>
              <a:t>Current</a:t>
            </a:r>
            <a:r>
              <a:rPr dirty="0" spc="-35"/>
              <a:t> </a:t>
            </a:r>
            <a:r>
              <a:rPr dirty="0" spc="-10"/>
              <a:t>Solutions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817156"/>
            <a:ext cx="8252459" cy="485648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278765" algn="l"/>
              </a:tabLst>
            </a:pPr>
            <a:r>
              <a:rPr dirty="0" sz="2000">
                <a:latin typeface="Arial"/>
                <a:cs typeface="Arial"/>
              </a:rPr>
              <a:t>What’s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unmet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you’re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solving?</a:t>
            </a:r>
            <a:endParaRPr sz="2000">
              <a:latin typeface="Arial"/>
              <a:cs typeface="Arial"/>
            </a:endParaRPr>
          </a:p>
          <a:p>
            <a:pPr lvl="1" marL="683260" marR="475615" indent="-232410">
              <a:lnSpc>
                <a:spcPct val="120000"/>
              </a:lnSpc>
              <a:spcBef>
                <a:spcPts val="635"/>
              </a:spcBef>
              <a:buChar char="•"/>
              <a:tabLst>
                <a:tab pos="683260" algn="l"/>
                <a:tab pos="2777490" algn="l"/>
              </a:tabLst>
            </a:pPr>
            <a:r>
              <a:rPr dirty="0" sz="1800">
                <a:latin typeface="Arial"/>
                <a:cs typeface="Arial"/>
              </a:rPr>
              <a:t>Clearly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convey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strong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currently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unfulfilled.</a:t>
            </a:r>
            <a:r>
              <a:rPr dirty="0" sz="1800">
                <a:latin typeface="Arial"/>
                <a:cs typeface="Arial"/>
              </a:rPr>
              <a:t>	Don’t just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it!</a:t>
            </a:r>
            <a:endParaRPr sz="1800">
              <a:latin typeface="Arial"/>
              <a:cs typeface="Arial"/>
            </a:endParaRPr>
          </a:p>
          <a:p>
            <a:pPr lvl="1" marL="683260" indent="-231775">
              <a:lnSpc>
                <a:spcPct val="100000"/>
              </a:lnSpc>
              <a:spcBef>
                <a:spcPts val="1035"/>
              </a:spcBef>
              <a:buChar char="•"/>
              <a:tabLst>
                <a:tab pos="683260" algn="l"/>
              </a:tabLst>
            </a:pPr>
            <a:r>
              <a:rPr dirty="0" sz="1800" spc="-25">
                <a:latin typeface="Arial"/>
                <a:cs typeface="Arial"/>
              </a:rPr>
              <a:t>You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can’t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(usually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leaders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can)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85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78765" indent="-227965">
              <a:lnSpc>
                <a:spcPct val="100000"/>
              </a:lnSpc>
              <a:buChar char="•"/>
              <a:tabLst>
                <a:tab pos="278765" algn="l"/>
              </a:tabLst>
            </a:pP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Solutions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and/or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Significant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Inefficiencies?</a:t>
            </a:r>
            <a:endParaRPr sz="2000">
              <a:latin typeface="Arial"/>
              <a:cs typeface="Arial"/>
            </a:endParaRPr>
          </a:p>
          <a:p>
            <a:pPr lvl="1" marL="683260" indent="-231775">
              <a:lnSpc>
                <a:spcPct val="100000"/>
              </a:lnSpc>
              <a:spcBef>
                <a:spcPts val="1065"/>
              </a:spcBef>
              <a:buChar char="•"/>
              <a:tabLst>
                <a:tab pos="683260" algn="l"/>
              </a:tabLst>
            </a:pPr>
            <a:r>
              <a:rPr dirty="0" sz="1800">
                <a:latin typeface="Arial"/>
                <a:cs typeface="Arial"/>
              </a:rPr>
              <a:t>Biggest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competition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Status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quo,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behavior,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Arial"/>
                <a:cs typeface="Arial"/>
              </a:rPr>
              <a:t>old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inferior,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everywhere,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-10">
                <a:latin typeface="Arial"/>
                <a:cs typeface="Arial"/>
              </a:rPr>
              <a:t> don’t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Arial"/>
              <a:cs typeface="Arial"/>
            </a:endParaRPr>
          </a:p>
          <a:p>
            <a:pPr marL="279400" marR="55880" indent="-228600">
              <a:lnSpc>
                <a:spcPct val="120100"/>
              </a:lnSpc>
              <a:buChar char="•"/>
              <a:tabLst>
                <a:tab pos="279400" algn="l"/>
                <a:tab pos="1366520" algn="l"/>
                <a:tab pos="4663440" algn="l"/>
              </a:tabLst>
            </a:pPr>
            <a:r>
              <a:rPr dirty="0" sz="2000">
                <a:latin typeface="Arial"/>
                <a:cs typeface="Arial"/>
              </a:rPr>
              <a:t>“Solve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clients'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number-one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problem“,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Cyrus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Massoumi,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CEO</a:t>
            </a:r>
            <a:r>
              <a:rPr dirty="0" sz="2000" spc="-25">
                <a:latin typeface="Arial"/>
                <a:cs typeface="Arial"/>
              </a:rPr>
              <a:t> of </a:t>
            </a:r>
            <a:r>
              <a:rPr dirty="0" sz="2000" spc="-10">
                <a:latin typeface="Arial"/>
                <a:cs typeface="Arial"/>
              </a:rPr>
              <a:t>ZocDoc.</a:t>
            </a:r>
            <a:r>
              <a:rPr dirty="0" sz="2000">
                <a:latin typeface="Arial"/>
                <a:cs typeface="Arial"/>
              </a:rPr>
              <a:t>	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baseline="25641" sz="1950">
                <a:latin typeface="Arial"/>
                <a:cs typeface="Arial"/>
              </a:rPr>
              <a:t>th</a:t>
            </a:r>
            <a:r>
              <a:rPr dirty="0" baseline="25641" sz="1950" spc="27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</a:t>
            </a:r>
            <a:r>
              <a:rPr dirty="0" baseline="25641" sz="1950">
                <a:latin typeface="Arial"/>
                <a:cs typeface="Arial"/>
              </a:rPr>
              <a:t>th</a:t>
            </a:r>
            <a:r>
              <a:rPr dirty="0" baseline="25641" sz="1950" spc="262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problem.</a:t>
            </a:r>
            <a:r>
              <a:rPr dirty="0" sz="2000">
                <a:latin typeface="Arial"/>
                <a:cs typeface="Arial"/>
              </a:rPr>
              <a:t>	What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keeps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night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or </a:t>
            </a:r>
            <a:r>
              <a:rPr dirty="0" sz="2000">
                <a:latin typeface="Arial"/>
                <a:cs typeface="Arial"/>
              </a:rPr>
              <a:t>really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really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bothers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them?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Jenna</dc:creator>
  <dc:title>pitch deck template 2</dc:title>
  <dcterms:created xsi:type="dcterms:W3CDTF">2023-11-27T16:46:40Z</dcterms:created>
  <dcterms:modified xsi:type="dcterms:W3CDTF">2023-11-27T16:46:40Z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2023-11-27T00:00:00Z</vt:filetime>
  </property>
  <property fmtid="{D5CDD505-2E9C-101B-9397-08002B2CF9AE}" pid="5" name="Producer">
    <vt:lpwstr>Microsoft® PowerPoint® for Office 365</vt:lpwstr>
  </property>
</Properties>
</file>