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1" r:id="rId3"/>
    <p:sldId id="264" r:id="rId4"/>
    <p:sldId id="263" r:id="rId5"/>
    <p:sldId id="262" r:id="rId6"/>
    <p:sldId id="257" r:id="rId7"/>
    <p:sldId id="266" r:id="rId8"/>
    <p:sldId id="256" r:id="rId9"/>
    <p:sldId id="267" r:id="rId10"/>
    <p:sldId id="258" r:id="rId11"/>
    <p:sldId id="259" r:id="rId12"/>
    <p:sldId id="260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34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C81E784-669A-440B-8BB6-11A753C9AD45}" type="datetimeFigureOut">
              <a:rPr lang="zh-TW" altLang="en-US" smtClean="0"/>
              <a:t>2016-12-26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E784-669A-440B-8BB6-11A753C9AD45}" type="datetimeFigureOut">
              <a:rPr lang="zh-TW" altLang="en-US" smtClean="0"/>
              <a:t>2016-12-26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E784-669A-440B-8BB6-11A753C9AD45}" type="datetimeFigureOut">
              <a:rPr lang="zh-TW" altLang="en-US" smtClean="0"/>
              <a:t>2016-12-26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E784-669A-440B-8BB6-11A753C9AD45}" type="datetimeFigureOut">
              <a:rPr lang="zh-TW" altLang="en-US" smtClean="0"/>
              <a:t>2016-12-26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E784-669A-440B-8BB6-11A753C9AD45}" type="datetimeFigureOut">
              <a:rPr lang="zh-TW" altLang="en-US" smtClean="0"/>
              <a:t>2016-12-26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E784-669A-440B-8BB6-11A753C9AD45}" type="datetimeFigureOut">
              <a:rPr lang="zh-TW" altLang="en-US" smtClean="0"/>
              <a:t>2016-12-26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E784-669A-440B-8BB6-11A753C9AD45}" type="datetimeFigureOut">
              <a:rPr lang="zh-TW" altLang="en-US" smtClean="0"/>
              <a:t>2016-12-26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E784-669A-440B-8BB6-11A753C9AD45}" type="datetimeFigureOut">
              <a:rPr lang="zh-TW" altLang="en-US" smtClean="0"/>
              <a:t>2016-12-26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E784-669A-440B-8BB6-11A753C9AD45}" type="datetimeFigureOut">
              <a:rPr lang="zh-TW" altLang="en-US" smtClean="0"/>
              <a:t>2016-12-26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E784-669A-440B-8BB6-11A753C9AD45}" type="datetimeFigureOut">
              <a:rPr lang="zh-TW" altLang="en-US" smtClean="0"/>
              <a:t>2016-12-26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E784-669A-440B-8BB6-11A753C9AD45}" type="datetimeFigureOut">
              <a:rPr lang="zh-TW" altLang="en-US" smtClean="0"/>
              <a:t>2016-12-26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C81E784-669A-440B-8BB6-11A753C9AD45}" type="datetimeFigureOut">
              <a:rPr lang="zh-TW" altLang="en-US" smtClean="0"/>
              <a:t>2016-12-26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E784-669A-440B-8BB6-11A753C9AD45}" type="datetimeFigureOut">
              <a:rPr lang="zh-TW" altLang="en-US" smtClean="0"/>
              <a:t>2016-12-26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E784-669A-440B-8BB6-11A753C9AD45}" type="datetimeFigureOut">
              <a:rPr lang="zh-TW" altLang="en-US" smtClean="0"/>
              <a:t>2016-12-26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E784-669A-440B-8BB6-11A753C9AD45}" type="datetimeFigureOut">
              <a:rPr lang="zh-TW" altLang="en-US" smtClean="0"/>
              <a:t>2016-12-26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C81E784-669A-440B-8BB6-11A753C9AD45}" type="datetimeFigureOut">
              <a:rPr lang="zh-TW" altLang="en-US" smtClean="0"/>
              <a:t>2016-12-26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C81E784-669A-440B-8BB6-11A753C9AD45}" type="datetimeFigureOut">
              <a:rPr lang="zh-TW" altLang="en-US" smtClean="0"/>
              <a:t>2016-12-26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C81E784-669A-440B-8BB6-11A753C9AD45}" type="datetimeFigureOut">
              <a:rPr lang="zh-TW" altLang="en-US" smtClean="0"/>
              <a:t>2016-12-26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E784-669A-440B-8BB6-11A753C9AD45}" type="datetimeFigureOut">
              <a:rPr lang="zh-TW" altLang="en-US" smtClean="0"/>
              <a:t>2016-12-26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C81E784-669A-440B-8BB6-11A753C9AD45}" type="datetimeFigureOut">
              <a:rPr lang="zh-TW" altLang="en-US" smtClean="0"/>
              <a:t>2016-12-26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C81E784-669A-440B-8BB6-11A753C9AD45}" type="datetimeFigureOut">
              <a:rPr lang="zh-TW" altLang="en-US" smtClean="0"/>
              <a:t>2016-12-26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C81E784-669A-440B-8BB6-11A753C9AD45}" type="datetimeFigureOut">
              <a:rPr lang="zh-TW" altLang="en-US" smtClean="0"/>
              <a:t>2016-12-26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C81E784-669A-440B-8BB6-11A753C9AD45}" type="datetimeFigureOut">
              <a:rPr lang="zh-TW" altLang="en-US" smtClean="0"/>
              <a:t>2016-12-26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1E784-669A-440B-8BB6-11A753C9AD45}" type="datetimeFigureOut">
              <a:rPr lang="zh-TW" altLang="en-US" smtClean="0"/>
              <a:t>2016-12-26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 descr="http://www.hihison.com/assets/images/2-2000x1125-18.jpg"/>
          <p:cNvPicPr>
            <a:picLocks noChangeAspect="1" noChangeArrowheads="1"/>
          </p:cNvPicPr>
          <p:nvPr/>
        </p:nvPicPr>
        <p:blipFill>
          <a:blip r:embed="rId2" cstate="print">
            <a:lum bright="-10000" contrast="-40000"/>
          </a:blip>
          <a:srcRect/>
          <a:stretch>
            <a:fillRect/>
          </a:stretch>
        </p:blipFill>
        <p:spPr bwMode="auto">
          <a:xfrm>
            <a:off x="-828600" y="-2547664"/>
            <a:ext cx="19050000" cy="10715625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251520" y="332656"/>
            <a:ext cx="941796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TW" sz="6000" dirty="0" err="1">
                <a:solidFill>
                  <a:srgbClr val="92D050"/>
                </a:solidFill>
                <a:latin typeface="Source Code Pro Light" pitchFamily="49" charset="0"/>
              </a:rPr>
              <a:t>int</a:t>
            </a:r>
            <a:r>
              <a:rPr lang="en-GB" altLang="zh-TW" sz="6000" dirty="0">
                <a:solidFill>
                  <a:schemeClr val="bg1">
                    <a:lumMod val="95000"/>
                  </a:schemeClr>
                </a:solidFill>
                <a:latin typeface="Source Code Pro Light" pitchFamily="49" charset="0"/>
              </a:rPr>
              <a:t> Group5()</a:t>
            </a:r>
            <a:r>
              <a:rPr lang="en-GB" altLang="zh-TW" sz="6000" dirty="0">
                <a:solidFill>
                  <a:schemeClr val="accent6">
                    <a:lumMod val="75000"/>
                  </a:schemeClr>
                </a:solidFill>
                <a:latin typeface="Source Code Pro Light" pitchFamily="49" charset="0"/>
              </a:rPr>
              <a:t>{</a:t>
            </a:r>
          </a:p>
          <a:p>
            <a:r>
              <a:rPr lang="en-GB" altLang="zh-TW" sz="6000" dirty="0">
                <a:solidFill>
                  <a:schemeClr val="bg1">
                    <a:lumMod val="95000"/>
                  </a:schemeClr>
                </a:solidFill>
                <a:latin typeface="Source Code Pro Light" pitchFamily="49" charset="0"/>
              </a:rPr>
              <a:t>	</a:t>
            </a:r>
            <a:r>
              <a:rPr lang="en-GB" altLang="zh-TW" sz="6000" dirty="0" err="1">
                <a:solidFill>
                  <a:srgbClr val="92D050"/>
                </a:solidFill>
                <a:latin typeface="Source Code Pro Light" pitchFamily="49" charset="0"/>
              </a:rPr>
              <a:t>int</a:t>
            </a:r>
            <a:r>
              <a:rPr lang="en-GB" altLang="zh-TW" sz="6000" dirty="0">
                <a:solidFill>
                  <a:schemeClr val="bg1">
                    <a:lumMod val="95000"/>
                  </a:schemeClr>
                </a:solidFill>
                <a:latin typeface="Source Code Pro Light" pitchFamily="49" charset="0"/>
              </a:rPr>
              <a:t> group = </a:t>
            </a:r>
            <a:r>
              <a:rPr lang="en-GB" altLang="zh-TW" sz="6000" dirty="0">
                <a:solidFill>
                  <a:srgbClr val="FFFF00"/>
                </a:solidFill>
                <a:latin typeface="Source Code Pro Light" pitchFamily="49" charset="0"/>
              </a:rPr>
              <a:t>5</a:t>
            </a:r>
            <a:r>
              <a:rPr lang="en-GB" altLang="zh-TW" sz="6000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Code Pro Light" pitchFamily="49" charset="0"/>
              </a:rPr>
              <a:t>;</a:t>
            </a:r>
          </a:p>
          <a:p>
            <a:r>
              <a:rPr lang="en-GB" altLang="zh-TW" sz="6000" dirty="0">
                <a:solidFill>
                  <a:schemeClr val="bg1">
                    <a:lumMod val="95000"/>
                  </a:schemeClr>
                </a:solidFill>
                <a:latin typeface="Source Code Pro Light" pitchFamily="49" charset="0"/>
              </a:rPr>
              <a:t>	</a:t>
            </a:r>
            <a:r>
              <a:rPr lang="en-GB" altLang="zh-TW" sz="6000" dirty="0">
                <a:solidFill>
                  <a:srgbClr val="92D050"/>
                </a:solidFill>
                <a:latin typeface="Source Code Pro Light" pitchFamily="49" charset="0"/>
              </a:rPr>
              <a:t>char</a:t>
            </a:r>
            <a:r>
              <a:rPr lang="en-GB" altLang="zh-TW" sz="6000" dirty="0">
                <a:solidFill>
                  <a:schemeClr val="bg1">
                    <a:lumMod val="95000"/>
                  </a:schemeClr>
                </a:solidFill>
                <a:latin typeface="Source Code Pro Light" pitchFamily="49" charset="0"/>
              </a:rPr>
              <a:t> </a:t>
            </a:r>
            <a:r>
              <a:rPr lang="en-GB" altLang="zh-TW" sz="6000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Code Pro Light" pitchFamily="49" charset="0"/>
              </a:rPr>
              <a:t>*</a:t>
            </a:r>
            <a:r>
              <a:rPr lang="en-GB" altLang="zh-TW" sz="6000" dirty="0">
                <a:solidFill>
                  <a:schemeClr val="bg1">
                    <a:lumMod val="95000"/>
                  </a:schemeClr>
                </a:solidFill>
                <a:latin typeface="Source Code Pro Light" pitchFamily="49" charset="0"/>
              </a:rPr>
              <a:t>member[4] = </a:t>
            </a:r>
          </a:p>
          <a:p>
            <a:r>
              <a:rPr lang="en-GB" altLang="zh-TW" sz="6000" dirty="0">
                <a:solidFill>
                  <a:schemeClr val="bg1">
                    <a:lumMod val="95000"/>
                  </a:schemeClr>
                </a:solidFill>
                <a:latin typeface="Source Code Pro Light" pitchFamily="49" charset="0"/>
              </a:rPr>
              <a:t>		</a:t>
            </a:r>
            <a:r>
              <a:rPr lang="en-GB" altLang="zh-TW" sz="6000" dirty="0">
                <a:solidFill>
                  <a:schemeClr val="accent6">
                    <a:lumMod val="75000"/>
                  </a:schemeClr>
                </a:solidFill>
                <a:latin typeface="Source Code Pro Light" pitchFamily="49" charset="0"/>
              </a:rPr>
              <a:t>{</a:t>
            </a:r>
            <a:r>
              <a:rPr lang="zh-TW" altLang="en-US" sz="6000" dirty="0">
                <a:solidFill>
                  <a:srgbClr val="FFFF00"/>
                </a:solidFill>
                <a:latin typeface="微軟正黑體 Light" pitchFamily="34" charset="-120"/>
                <a:ea typeface="微軟正黑體 Light" pitchFamily="34" charset="-120"/>
              </a:rPr>
              <a:t>張以勒 </a:t>
            </a:r>
            <a:r>
              <a:rPr lang="en-GB" altLang="zh-TW" sz="6000" dirty="0">
                <a:solidFill>
                  <a:srgbClr val="FFFF00"/>
                </a:solidFill>
                <a:latin typeface="微軟正黑體 Light" pitchFamily="34" charset="-120"/>
                <a:ea typeface="微軟正黑體 Light" pitchFamily="34" charset="-120"/>
              </a:rPr>
              <a:t>,</a:t>
            </a:r>
            <a:r>
              <a:rPr lang="zh-TW" altLang="en-US" sz="6000" dirty="0">
                <a:solidFill>
                  <a:srgbClr val="FFFF00"/>
                </a:solidFill>
                <a:latin typeface="微軟正黑體 Light" pitchFamily="34" charset="-120"/>
                <a:ea typeface="微軟正黑體 Light" pitchFamily="34" charset="-120"/>
              </a:rPr>
              <a:t>呂肇軒</a:t>
            </a:r>
            <a:r>
              <a:rPr lang="en-GB" altLang="zh-TW" sz="6000" dirty="0">
                <a:solidFill>
                  <a:srgbClr val="FFFF00"/>
                </a:solidFill>
                <a:latin typeface="微軟正黑體 Light" pitchFamily="34" charset="-120"/>
                <a:ea typeface="微軟正黑體 Light" pitchFamily="34" charset="-120"/>
              </a:rPr>
              <a:t>,</a:t>
            </a:r>
            <a:r>
              <a:rPr lang="zh-TW" altLang="en-US" sz="6000" dirty="0">
                <a:solidFill>
                  <a:srgbClr val="FFFF00"/>
                </a:solidFill>
                <a:latin typeface="微軟正黑體 Light" pitchFamily="34" charset="-120"/>
                <a:ea typeface="微軟正黑體 Light" pitchFamily="34" charset="-120"/>
              </a:rPr>
              <a:t> </a:t>
            </a:r>
            <a:endParaRPr lang="en-GB" altLang="zh-TW" sz="6000" dirty="0">
              <a:solidFill>
                <a:srgbClr val="FFFF00"/>
              </a:solidFill>
              <a:latin typeface="微軟正黑體 Light" pitchFamily="34" charset="-120"/>
              <a:ea typeface="微軟正黑體 Light" pitchFamily="34" charset="-120"/>
            </a:endParaRPr>
          </a:p>
          <a:p>
            <a:r>
              <a:rPr lang="en-GB" altLang="zh-TW" sz="6000" dirty="0">
                <a:solidFill>
                  <a:srgbClr val="FFFF00"/>
                </a:solidFill>
                <a:latin typeface="微軟正黑體 Light" pitchFamily="34" charset="-120"/>
                <a:ea typeface="微軟正黑體 Light" pitchFamily="34" charset="-120"/>
              </a:rPr>
              <a:t>		</a:t>
            </a:r>
            <a:r>
              <a:rPr lang="zh-TW" altLang="en-US" sz="6000" dirty="0">
                <a:solidFill>
                  <a:srgbClr val="FFFF00"/>
                </a:solidFill>
                <a:latin typeface="微軟正黑體 Light" pitchFamily="34" charset="-120"/>
                <a:ea typeface="微軟正黑體 Light" pitchFamily="34" charset="-120"/>
              </a:rPr>
              <a:t>陳傲賢 </a:t>
            </a:r>
            <a:r>
              <a:rPr lang="en-GB" altLang="zh-TW" sz="6000" dirty="0">
                <a:solidFill>
                  <a:srgbClr val="FFFF00"/>
                </a:solidFill>
                <a:latin typeface="微軟正黑體 Light" pitchFamily="34" charset="-120"/>
                <a:ea typeface="微軟正黑體 Light" pitchFamily="34" charset="-120"/>
              </a:rPr>
              <a:t>,</a:t>
            </a:r>
            <a:r>
              <a:rPr lang="zh-TW" altLang="en-US" sz="6000" dirty="0">
                <a:solidFill>
                  <a:srgbClr val="FFFF00"/>
                </a:solidFill>
                <a:latin typeface="微軟正黑體 Light" pitchFamily="34" charset="-120"/>
                <a:ea typeface="微軟正黑體 Light" pitchFamily="34" charset="-120"/>
              </a:rPr>
              <a:t>韓定鈞</a:t>
            </a:r>
            <a:r>
              <a:rPr lang="en-GB" altLang="zh-TW" sz="6000" dirty="0">
                <a:solidFill>
                  <a:schemeClr val="accent6">
                    <a:lumMod val="75000"/>
                  </a:schemeClr>
                </a:solidFill>
                <a:latin typeface="Source Code Pro Light" pitchFamily="49" charset="0"/>
              </a:rPr>
              <a:t>}</a:t>
            </a:r>
            <a:r>
              <a:rPr lang="en-GB" altLang="zh-TW" sz="6000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Code Pro Light" pitchFamily="49" charset="0"/>
              </a:rPr>
              <a:t>;</a:t>
            </a:r>
          </a:p>
          <a:p>
            <a:r>
              <a:rPr lang="en-GB" altLang="zh-TW" sz="6000" dirty="0">
                <a:solidFill>
                  <a:schemeClr val="accent6">
                    <a:lumMod val="75000"/>
                  </a:schemeClr>
                </a:solidFill>
                <a:latin typeface="Source Code Pro Light" pitchFamily="49" charset="0"/>
              </a:rPr>
              <a:t>}</a:t>
            </a:r>
            <a:endParaRPr lang="zh-TW" altLang="en-US" sz="6000" dirty="0">
              <a:solidFill>
                <a:schemeClr val="accent6">
                  <a:lumMod val="75000"/>
                </a:schemeClr>
              </a:solidFill>
              <a:latin typeface="Source Code Pro Light" pitchFamily="49" charset="0"/>
            </a:endParaRPr>
          </a:p>
        </p:txBody>
      </p:sp>
      <p:pic>
        <p:nvPicPr>
          <p:cNvPr id="6148" name="Picture 4" descr="http://stream1.gifsoup.com/view7/4793192/angry-german-kid-gif-o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5153024"/>
            <a:ext cx="2276475" cy="17049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猜數字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060848"/>
            <a:ext cx="8716313" cy="4633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21</a:t>
            </a:r>
            <a:r>
              <a:rPr lang="zh-TW" altLang="en-US" dirty="0"/>
              <a:t>點</a:t>
            </a:r>
            <a:r>
              <a:rPr lang="en-GB" altLang="zh-TW" dirty="0"/>
              <a:t>(Black Jack)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1844824"/>
            <a:ext cx="8851765" cy="4705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51560" lvl="1" indent="-514350">
              <a:buFont typeface="+mj-lt"/>
              <a:buAutoNum type="arabicPeriod"/>
              <a:tabLst>
                <a:tab pos="3683635" algn="l"/>
              </a:tabLst>
            </a:pPr>
            <a:r>
              <a:rPr lang="zh-TW" altLang="en-US" sz="2800" kern="100" dirty="0">
                <a:latin typeface="+mj-lt"/>
                <a:ea typeface="新細明體"/>
                <a:cs typeface="Times New Roman"/>
              </a:rPr>
              <a:t>引言</a:t>
            </a:r>
            <a:r>
              <a:rPr lang="en-US" altLang="zh-TW" sz="2800" kern="100" dirty="0">
                <a:latin typeface="+mj-lt"/>
                <a:ea typeface="新細明體"/>
                <a:cs typeface="Times New Roman"/>
              </a:rPr>
              <a:t>---------------------------------</a:t>
            </a:r>
            <a:r>
              <a:rPr lang="en-US" altLang="zh-TW" sz="2800" kern="100" dirty="0">
                <a:latin typeface="+mj-lt"/>
                <a:ea typeface="新細明體"/>
                <a:cs typeface="Times New Roman"/>
                <a:hlinkClick r:id="rId2" action="ppaction://hlinksldjump"/>
              </a:rPr>
              <a:t>P.3</a:t>
            </a:r>
            <a:endParaRPr lang="en-US" altLang="zh-TW" sz="2800" kern="100" dirty="0">
              <a:latin typeface="+mj-lt"/>
              <a:ea typeface="新細明體"/>
              <a:cs typeface="Times New Roman"/>
            </a:endParaRPr>
          </a:p>
          <a:p>
            <a:pPr marL="1051560" lvl="1" indent="-514350">
              <a:buFont typeface="+mj-lt"/>
              <a:buAutoNum type="arabicPeriod"/>
              <a:tabLst>
                <a:tab pos="3683635" algn="l"/>
              </a:tabLst>
            </a:pPr>
            <a:r>
              <a:rPr lang="zh-TW" altLang="en-US" sz="2800" kern="100" dirty="0">
                <a:latin typeface="+mj-lt"/>
                <a:ea typeface="新細明體"/>
                <a:cs typeface="Times New Roman"/>
              </a:rPr>
              <a:t>流程圖</a:t>
            </a:r>
            <a:r>
              <a:rPr lang="en-US" altLang="zh-TW" sz="2800" kern="100" dirty="0">
                <a:latin typeface="+mj-lt"/>
                <a:ea typeface="新細明體"/>
                <a:cs typeface="Times New Roman"/>
              </a:rPr>
              <a:t>------------------------------</a:t>
            </a:r>
            <a:r>
              <a:rPr lang="en-US" altLang="zh-TW" sz="2800" kern="100" dirty="0">
                <a:latin typeface="+mj-lt"/>
                <a:ea typeface="新細明體"/>
                <a:cs typeface="Times New Roman"/>
                <a:hlinkClick r:id="rId3" action="ppaction://hlinksldjump"/>
              </a:rPr>
              <a:t>P.4</a:t>
            </a:r>
            <a:endParaRPr lang="en-US" altLang="zh-TW" sz="2800" kern="100" dirty="0">
              <a:latin typeface="+mj-lt"/>
              <a:ea typeface="新細明體"/>
              <a:cs typeface="Times New Roman"/>
            </a:endParaRPr>
          </a:p>
          <a:p>
            <a:pPr marL="1051560" lvl="1" indent="-514350">
              <a:buFont typeface="+mj-lt"/>
              <a:buAutoNum type="arabicPeriod"/>
              <a:tabLst>
                <a:tab pos="3683635" algn="l"/>
              </a:tabLst>
            </a:pPr>
            <a:r>
              <a:rPr lang="en-US" altLang="zh-TW" sz="2800" kern="100" dirty="0">
                <a:latin typeface="+mj-lt"/>
                <a:ea typeface="新細明體"/>
                <a:cs typeface="Times New Roman"/>
              </a:rPr>
              <a:t>Menu-------------------------------</a:t>
            </a:r>
          </a:p>
          <a:p>
            <a:pPr marL="1051560" lvl="1" indent="-514350">
              <a:buFont typeface="+mj-lt"/>
              <a:buAutoNum type="arabicPeriod"/>
              <a:tabLst>
                <a:tab pos="3683635" algn="l"/>
              </a:tabLst>
            </a:pPr>
            <a:r>
              <a:rPr lang="zh-TW" altLang="en-US" sz="2800" kern="100" dirty="0">
                <a:latin typeface="+mj-lt"/>
                <a:ea typeface="新細明體"/>
                <a:cs typeface="Times New Roman"/>
              </a:rPr>
              <a:t>英文問答</a:t>
            </a:r>
            <a:r>
              <a:rPr lang="en-US" altLang="zh-TW" sz="2800" kern="100" dirty="0">
                <a:latin typeface="+mj-lt"/>
                <a:ea typeface="新細明體"/>
                <a:cs typeface="Times New Roman"/>
              </a:rPr>
              <a:t>---------------------------</a:t>
            </a:r>
          </a:p>
          <a:p>
            <a:pPr marL="1051560" lvl="1" indent="-514350">
              <a:buFont typeface="+mj-lt"/>
              <a:buAutoNum type="arabicPeriod"/>
              <a:tabLst>
                <a:tab pos="3683635" algn="l"/>
              </a:tabLst>
            </a:pPr>
            <a:r>
              <a:rPr lang="zh-TW" altLang="en-US" sz="2800" kern="100" dirty="0">
                <a:latin typeface="+mj-lt"/>
                <a:ea typeface="新細明體"/>
                <a:cs typeface="Times New Roman"/>
              </a:rPr>
              <a:t>魯蛇棋</a:t>
            </a:r>
            <a:r>
              <a:rPr lang="en-US" altLang="zh-TW" sz="2800" kern="100" dirty="0">
                <a:latin typeface="+mj-lt"/>
                <a:ea typeface="新細明體"/>
                <a:cs typeface="Times New Roman"/>
              </a:rPr>
              <a:t>------------------------------</a:t>
            </a:r>
          </a:p>
          <a:p>
            <a:pPr marL="1051560" lvl="1" indent="-514350">
              <a:buFont typeface="+mj-lt"/>
              <a:buAutoNum type="arabicPeriod"/>
              <a:tabLst>
                <a:tab pos="3683635" algn="l"/>
              </a:tabLst>
            </a:pPr>
            <a:r>
              <a:rPr lang="zh-TW" altLang="en-US" sz="2800" kern="100" dirty="0">
                <a:latin typeface="+mj-lt"/>
                <a:ea typeface="新細明體"/>
                <a:cs typeface="Times New Roman"/>
              </a:rPr>
              <a:t>猜數字</a:t>
            </a:r>
            <a:r>
              <a:rPr lang="en-US" altLang="zh-TW" sz="2800" kern="100" dirty="0">
                <a:latin typeface="+mj-lt"/>
                <a:ea typeface="新細明體"/>
                <a:cs typeface="Times New Roman"/>
              </a:rPr>
              <a:t>------------------------------</a:t>
            </a:r>
          </a:p>
          <a:p>
            <a:pPr marL="1051560" lvl="1" indent="-514350">
              <a:buFont typeface="+mj-lt"/>
              <a:buAutoNum type="arabicPeriod"/>
              <a:tabLst>
                <a:tab pos="3683635" algn="l"/>
              </a:tabLst>
            </a:pPr>
            <a:r>
              <a:rPr lang="en-US" altLang="zh-TW" sz="2800" kern="100" dirty="0">
                <a:latin typeface="+mj-lt"/>
                <a:ea typeface="新細明體"/>
                <a:cs typeface="Times New Roman"/>
              </a:rPr>
              <a:t>21</a:t>
            </a:r>
            <a:r>
              <a:rPr lang="zh-TW" altLang="en-US" sz="2800" kern="100" dirty="0">
                <a:latin typeface="+mj-lt"/>
                <a:ea typeface="新細明體"/>
                <a:cs typeface="Times New Roman"/>
              </a:rPr>
              <a:t>點</a:t>
            </a:r>
            <a:r>
              <a:rPr lang="en-US" altLang="zh-TW" sz="2800" kern="100" dirty="0">
                <a:latin typeface="+mj-lt"/>
                <a:ea typeface="新細明體"/>
                <a:cs typeface="Times New Roman"/>
              </a:rPr>
              <a:t>---------------------------------</a:t>
            </a:r>
          </a:p>
          <a:p>
            <a:pPr marL="1051560" lvl="1" indent="-514350">
              <a:buFont typeface="+mj-lt"/>
              <a:buAutoNum type="arabicPeriod"/>
              <a:tabLst>
                <a:tab pos="3683635" algn="l"/>
              </a:tabLst>
            </a:pPr>
            <a:endParaRPr lang="zh-TW" altLang="zh-TW" sz="2800" kern="100" dirty="0">
              <a:latin typeface="+mj-lt"/>
              <a:ea typeface="新細明體"/>
              <a:cs typeface="Times New Roman"/>
            </a:endParaRPr>
          </a:p>
          <a:p>
            <a:pPr lvl="1">
              <a:buNone/>
            </a:pPr>
            <a:endParaRPr lang="en-GB" altLang="zh-TW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引言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本系統由四個小遊戲組成 </a:t>
            </a:r>
            <a:r>
              <a:rPr lang="en-US" altLang="zh-TW" dirty="0"/>
              <a:t>,</a:t>
            </a:r>
            <a:r>
              <a:rPr lang="zh-TW" altLang="en-US" dirty="0"/>
              <a:t>每個小遊戲由各個組員自行創作 </a:t>
            </a:r>
            <a:r>
              <a:rPr lang="en-US" altLang="zh-TW" dirty="0"/>
              <a:t>,</a:t>
            </a:r>
            <a:r>
              <a:rPr lang="zh-TW" altLang="en-US" dirty="0"/>
              <a:t>目的是最後合成一個</a:t>
            </a:r>
            <a:endParaRPr lang="en-US" altLang="zh-TW" dirty="0"/>
          </a:p>
          <a:p>
            <a:pPr marL="64008" indent="0">
              <a:buNone/>
            </a:pPr>
            <a:r>
              <a:rPr lang="zh-TW" altLang="en-US" dirty="0"/>
              <a:t>    大的小遊戲中心 分別是</a:t>
            </a:r>
            <a:r>
              <a:rPr lang="en-US" altLang="zh-TW" dirty="0"/>
              <a:t>:</a:t>
            </a:r>
          </a:p>
          <a:p>
            <a:r>
              <a:rPr lang="zh-TW" altLang="en-US" sz="3200" dirty="0">
                <a:solidFill>
                  <a:srgbClr val="FFFF00"/>
                </a:solidFill>
                <a:latin typeface="微軟正黑體 Light" pitchFamily="34" charset="-120"/>
                <a:ea typeface="微軟正黑體 Light" pitchFamily="34" charset="-120"/>
              </a:rPr>
              <a:t>張以勒</a:t>
            </a:r>
            <a:r>
              <a:rPr lang="en-US" altLang="zh-TW" sz="3200" dirty="0">
                <a:solidFill>
                  <a:srgbClr val="FFFF00"/>
                </a:solidFill>
                <a:latin typeface="微軟正黑體 Light" pitchFamily="34" charset="-120"/>
                <a:ea typeface="微軟正黑體 Light" pitchFamily="34" charset="-120"/>
              </a:rPr>
              <a:t>(</a:t>
            </a:r>
            <a:r>
              <a:rPr lang="zh-TW" altLang="en-US" sz="3200" dirty="0">
                <a:solidFill>
                  <a:srgbClr val="FFFF00"/>
                </a:solidFill>
                <a:latin typeface="微軟正黑體 Light" pitchFamily="34" charset="-120"/>
                <a:ea typeface="微軟正黑體 Light" pitchFamily="34" charset="-120"/>
              </a:rPr>
              <a:t>猜數字</a:t>
            </a:r>
            <a:r>
              <a:rPr lang="en-US" altLang="zh-TW" sz="3200" dirty="0">
                <a:solidFill>
                  <a:srgbClr val="FFFF00"/>
                </a:solidFill>
                <a:latin typeface="微軟正黑體 Light" pitchFamily="34" charset="-120"/>
                <a:ea typeface="微軟正黑體 Light" pitchFamily="34" charset="-120"/>
              </a:rPr>
              <a:t>)</a:t>
            </a:r>
          </a:p>
          <a:p>
            <a:r>
              <a:rPr lang="zh-TW" altLang="en-US" sz="3200" dirty="0">
                <a:solidFill>
                  <a:srgbClr val="FFFF00"/>
                </a:solidFill>
                <a:latin typeface="微軟正黑體 Light" pitchFamily="34" charset="-120"/>
                <a:ea typeface="微軟正黑體 Light" pitchFamily="34" charset="-120"/>
              </a:rPr>
              <a:t>呂肇軒</a:t>
            </a:r>
            <a:r>
              <a:rPr lang="en-US" altLang="zh-TW" sz="3200" dirty="0">
                <a:solidFill>
                  <a:srgbClr val="FFFF00"/>
                </a:solidFill>
                <a:latin typeface="微軟正黑體 Light" pitchFamily="34" charset="-120"/>
                <a:ea typeface="微軟正黑體 Light" pitchFamily="34" charset="-120"/>
              </a:rPr>
              <a:t>(21</a:t>
            </a:r>
            <a:r>
              <a:rPr lang="zh-TW" altLang="en-US" sz="3200" dirty="0">
                <a:solidFill>
                  <a:srgbClr val="FFFF00"/>
                </a:solidFill>
                <a:latin typeface="微軟正黑體 Light" pitchFamily="34" charset="-120"/>
                <a:ea typeface="微軟正黑體 Light" pitchFamily="34" charset="-120"/>
              </a:rPr>
              <a:t>點</a:t>
            </a:r>
            <a:r>
              <a:rPr lang="en-US" altLang="zh-TW" sz="3200" dirty="0">
                <a:solidFill>
                  <a:srgbClr val="FFFF00"/>
                </a:solidFill>
                <a:latin typeface="微軟正黑體 Light" pitchFamily="34" charset="-120"/>
                <a:ea typeface="微軟正黑體 Light" pitchFamily="34" charset="-120"/>
              </a:rPr>
              <a:t>BLACKJACK)</a:t>
            </a:r>
          </a:p>
          <a:p>
            <a:r>
              <a:rPr lang="zh-TW" altLang="en-US" sz="3200" dirty="0">
                <a:solidFill>
                  <a:srgbClr val="FFFF00"/>
                </a:solidFill>
                <a:latin typeface="微軟正黑體 Light" pitchFamily="34" charset="-120"/>
                <a:ea typeface="微軟正黑體 Light" pitchFamily="34" charset="-120"/>
              </a:rPr>
              <a:t>陳傲賢</a:t>
            </a:r>
            <a:r>
              <a:rPr lang="en-US" altLang="zh-TW" sz="3200" dirty="0">
                <a:solidFill>
                  <a:srgbClr val="FFFF00"/>
                </a:solidFill>
                <a:latin typeface="微軟正黑體 Light" pitchFamily="34" charset="-120"/>
                <a:ea typeface="微軟正黑體 Light" pitchFamily="34" charset="-120"/>
              </a:rPr>
              <a:t>(</a:t>
            </a:r>
            <a:r>
              <a:rPr lang="zh-TW" altLang="en-US" sz="3200" dirty="0">
                <a:solidFill>
                  <a:srgbClr val="FFFF00"/>
                </a:solidFill>
                <a:latin typeface="微軟正黑體 Light" pitchFamily="34" charset="-120"/>
                <a:ea typeface="微軟正黑體 Light" pitchFamily="34" charset="-120"/>
              </a:rPr>
              <a:t>英文問答題</a:t>
            </a:r>
            <a:r>
              <a:rPr lang="en-US" altLang="zh-TW" sz="3200" dirty="0">
                <a:solidFill>
                  <a:srgbClr val="FFFF00"/>
                </a:solidFill>
                <a:latin typeface="微軟正黑體 Light" pitchFamily="34" charset="-120"/>
                <a:ea typeface="微軟正黑體 Light" pitchFamily="34" charset="-120"/>
              </a:rPr>
              <a:t>)</a:t>
            </a:r>
          </a:p>
          <a:p>
            <a:r>
              <a:rPr lang="zh-TW" altLang="en-US" sz="3200" dirty="0">
                <a:solidFill>
                  <a:srgbClr val="FFFF00"/>
                </a:solidFill>
                <a:latin typeface="微軟正黑體 Light" pitchFamily="34" charset="-120"/>
                <a:ea typeface="微軟正黑體 Light" pitchFamily="34" charset="-120"/>
              </a:rPr>
              <a:t>韓定鈞</a:t>
            </a:r>
            <a:r>
              <a:rPr lang="en-US" altLang="zh-TW" sz="3200" dirty="0">
                <a:solidFill>
                  <a:srgbClr val="FFFF00"/>
                </a:solidFill>
                <a:latin typeface="微軟正黑體 Light" pitchFamily="34" charset="-120"/>
                <a:ea typeface="微軟正黑體 Light" pitchFamily="34" charset="-120"/>
              </a:rPr>
              <a:t>(</a:t>
            </a:r>
            <a:r>
              <a:rPr lang="zh-TW" altLang="en-US" sz="3200" dirty="0">
                <a:solidFill>
                  <a:srgbClr val="FFFF00"/>
                </a:solidFill>
                <a:latin typeface="微軟正黑體 Light" pitchFamily="34" charset="-120"/>
                <a:ea typeface="微軟正黑體 Light" pitchFamily="34" charset="-120"/>
              </a:rPr>
              <a:t>魯蛇棋</a:t>
            </a:r>
            <a:r>
              <a:rPr lang="en-US" altLang="zh-TW" sz="3200" dirty="0">
                <a:solidFill>
                  <a:srgbClr val="FFFF00"/>
                </a:solidFill>
                <a:latin typeface="微軟正黑體 Light" pitchFamily="34" charset="-120"/>
                <a:ea typeface="微軟正黑體 Light" pitchFamily="34" charset="-120"/>
              </a:rPr>
              <a:t>)</a:t>
            </a:r>
          </a:p>
          <a:p>
            <a:endParaRPr lang="en-US" altLang="zh-TW" dirty="0"/>
          </a:p>
        </p:txBody>
      </p:sp>
      <p:sp>
        <p:nvSpPr>
          <p:cNvPr id="4" name="箭號: 向下 3"/>
          <p:cNvSpPr/>
          <p:nvPr/>
        </p:nvSpPr>
        <p:spPr>
          <a:xfrm rot="2315016">
            <a:off x="5592398" y="3189739"/>
            <a:ext cx="360040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箭號: 向下 7"/>
          <p:cNvSpPr/>
          <p:nvPr/>
        </p:nvSpPr>
        <p:spPr>
          <a:xfrm rot="2315016">
            <a:off x="5606227" y="4447455"/>
            <a:ext cx="360040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箭號: 向下 8"/>
          <p:cNvSpPr/>
          <p:nvPr/>
        </p:nvSpPr>
        <p:spPr>
          <a:xfrm rot="2315016">
            <a:off x="5606228" y="3818597"/>
            <a:ext cx="360040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箭號: 向下 9"/>
          <p:cNvSpPr/>
          <p:nvPr/>
        </p:nvSpPr>
        <p:spPr>
          <a:xfrm rot="2315016">
            <a:off x="5623987" y="4953439"/>
            <a:ext cx="360040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kern="100" dirty="0">
                <a:ea typeface="新細明體"/>
                <a:cs typeface="Times New Roman"/>
              </a:rPr>
              <a:t>流程圖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180" y="1268760"/>
            <a:ext cx="8507288" cy="5456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kern="100" dirty="0">
                <a:ea typeface="新細明體"/>
                <a:cs typeface="Times New Roman"/>
              </a:rPr>
              <a:t>Menu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8"/>
            <a:ext cx="8804358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kern="100" dirty="0">
                <a:ea typeface="新細明體"/>
                <a:cs typeface="Times New Roman"/>
              </a:rPr>
              <a:t>Menu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在主目錄中 </a:t>
            </a:r>
            <a:r>
              <a:rPr lang="en-US" altLang="zh-TW" dirty="0"/>
              <a:t>,</a:t>
            </a:r>
            <a:r>
              <a:rPr lang="zh-TW" altLang="en-US" dirty="0"/>
              <a:t>我們採用了計分的</a:t>
            </a:r>
            <a:r>
              <a:rPr lang="en-US" altLang="zh-TW" dirty="0"/>
              <a:t>FUNTION ,</a:t>
            </a:r>
            <a:r>
              <a:rPr lang="zh-TW" altLang="en-US" dirty="0"/>
              <a:t>分數可以儲存在一個</a:t>
            </a:r>
            <a:r>
              <a:rPr lang="en-US" altLang="zh-TW" dirty="0"/>
              <a:t>TXT</a:t>
            </a:r>
            <a:r>
              <a:rPr lang="zh-TW" altLang="en-US" dirty="0"/>
              <a:t>檔案中 </a:t>
            </a:r>
            <a:r>
              <a:rPr lang="en-US" altLang="zh-TW" dirty="0"/>
              <a:t>,</a:t>
            </a:r>
            <a:r>
              <a:rPr lang="zh-TW" altLang="en-US" dirty="0"/>
              <a:t>記錄玩家的分數 </a:t>
            </a:r>
            <a:r>
              <a:rPr lang="en-US" altLang="zh-TW" dirty="0"/>
              <a:t>,</a:t>
            </a:r>
            <a:r>
              <a:rPr lang="zh-TW" altLang="en-US" dirty="0"/>
              <a:t>最後應用在各小遊戲當中 </a:t>
            </a:r>
            <a:r>
              <a:rPr lang="en-US" altLang="zh-TW" dirty="0"/>
              <a:t>.</a:t>
            </a:r>
          </a:p>
          <a:p>
            <a:endParaRPr lang="en-US" altLang="zh-HK" dirty="0"/>
          </a:p>
          <a:p>
            <a:r>
              <a:rPr lang="zh-TW" altLang="en-US" dirty="0"/>
              <a:t>例如</a:t>
            </a:r>
            <a:r>
              <a:rPr lang="en-US" altLang="zh-TW" dirty="0"/>
              <a:t>:</a:t>
            </a:r>
          </a:p>
          <a:p>
            <a:r>
              <a:rPr lang="en-US" altLang="zh-HK" dirty="0"/>
              <a:t> </a:t>
            </a:r>
            <a:r>
              <a:rPr lang="zh-TW" altLang="en-US" dirty="0"/>
              <a:t>初時系統給了小明</a:t>
            </a:r>
            <a:r>
              <a:rPr lang="en-US" altLang="zh-TW" dirty="0"/>
              <a:t>50</a:t>
            </a:r>
            <a:r>
              <a:rPr lang="zh-TW" altLang="en-US" dirty="0"/>
              <a:t>分 </a:t>
            </a:r>
            <a:r>
              <a:rPr lang="en-US" altLang="zh-TW" dirty="0"/>
              <a:t>,</a:t>
            </a:r>
            <a:r>
              <a:rPr lang="zh-TW" altLang="en-US" dirty="0"/>
              <a:t>他就可以拿住</a:t>
            </a:r>
            <a:r>
              <a:rPr lang="en-US" altLang="zh-TW" dirty="0"/>
              <a:t>50</a:t>
            </a:r>
            <a:r>
              <a:rPr lang="zh-TW" altLang="en-US" dirty="0"/>
              <a:t>分在其他小遊戲中拿更多的分數或吧分數全都輸掉 </a:t>
            </a:r>
            <a:r>
              <a:rPr lang="en-US" altLang="zh-TW" dirty="0"/>
              <a:t>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27226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5536" y="188641"/>
            <a:ext cx="8062912" cy="864096"/>
          </a:xfrm>
        </p:spPr>
        <p:txBody>
          <a:bodyPr/>
          <a:lstStyle/>
          <a:p>
            <a:pPr algn="l"/>
            <a:r>
              <a:rPr lang="zh-TW" altLang="en-US" kern="100" dirty="0">
                <a:ea typeface="新細明體"/>
                <a:cs typeface="Times New Roman"/>
              </a:rPr>
              <a:t>英文問答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24744"/>
            <a:ext cx="8871726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Riddle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一個英文遊戲</a:t>
            </a:r>
            <a:r>
              <a:rPr lang="en-US" altLang="zh-TW" dirty="0" smtClean="0"/>
              <a:t>,</a:t>
            </a:r>
            <a:r>
              <a:rPr lang="zh-TW" altLang="en-US" dirty="0" smtClean="0"/>
              <a:t>以</a:t>
            </a:r>
            <a:r>
              <a:rPr lang="en-US" altLang="zh-TW" dirty="0" smtClean="0"/>
              <a:t>question.txt</a:t>
            </a:r>
            <a:r>
              <a:rPr lang="zh-TW" altLang="en-US" dirty="0" smtClean="0"/>
              <a:t> 和</a:t>
            </a:r>
            <a:r>
              <a:rPr lang="en-US" altLang="zh-TW" dirty="0" smtClean="0"/>
              <a:t>answer.txt</a:t>
            </a:r>
            <a:r>
              <a:rPr lang="zh-TW" altLang="en-US" dirty="0" smtClean="0"/>
              <a:t>讀取題目和答案</a:t>
            </a:r>
            <a:endParaRPr lang="en-US" altLang="zh-TW" dirty="0" smtClean="0"/>
          </a:p>
          <a:p>
            <a:r>
              <a:rPr lang="zh-TW" altLang="en-US" dirty="0" smtClean="0"/>
              <a:t>以</a:t>
            </a:r>
            <a:r>
              <a:rPr lang="en-US" altLang="zh-TW" dirty="0" err="1" smtClean="0"/>
              <a:t>userans</a:t>
            </a:r>
            <a:r>
              <a:rPr lang="zh-TW" altLang="en-US" dirty="0" smtClean="0"/>
              <a:t>對比</a:t>
            </a:r>
            <a:r>
              <a:rPr lang="en-US" altLang="zh-TW" dirty="0" smtClean="0"/>
              <a:t>answer.txt</a:t>
            </a:r>
            <a:r>
              <a:rPr lang="zh-TW" altLang="en-US" dirty="0" smtClean="0"/>
              <a:t>之正確答案決定玩家答案是否正確</a:t>
            </a:r>
            <a:endParaRPr lang="en-US" altLang="zh-TW" dirty="0" smtClean="0"/>
          </a:p>
          <a:p>
            <a:r>
              <a:rPr lang="zh-TW" altLang="en-US" dirty="0" smtClean="0"/>
              <a:t>本遊戲輸入的英文會自動轉成小寫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如</a:t>
            </a:r>
            <a:r>
              <a:rPr lang="en-US" altLang="zh-TW" dirty="0" smtClean="0"/>
              <a:t> :</a:t>
            </a:r>
          </a:p>
          <a:p>
            <a:pPr lvl="2"/>
            <a:r>
              <a:rPr lang="en-US" altLang="zh-TW" dirty="0" smtClean="0"/>
              <a:t>Q:Vegetable(can </a:t>
            </a:r>
            <a:r>
              <a:rPr lang="en-US" altLang="zh-TW" dirty="0"/>
              <a:t>be fruit) that pulp and skin in red color .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A: </a:t>
            </a:r>
            <a:r>
              <a:rPr lang="en-US" altLang="zh-TW" dirty="0"/>
              <a:t>tomato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en-US" altLang="zh-TW" b="1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468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“</a:t>
            </a:r>
            <a:r>
              <a:rPr lang="zh-TW" altLang="en-US" dirty="0"/>
              <a:t>魯蛇棋</a:t>
            </a:r>
            <a:r>
              <a:rPr lang="en-GB" altLang="zh-TW" dirty="0"/>
              <a:t>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8580862" cy="456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神韻">
  <a:themeElements>
    <a:clrScheme name="神韻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神韻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神韻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228</Words>
  <Application>Microsoft Office PowerPoint</Application>
  <PresentationFormat>如螢幕大小 (4:3)</PresentationFormat>
  <Paragraphs>41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23" baseType="lpstr">
      <vt:lpstr>Source Code Pro Light</vt:lpstr>
      <vt:lpstr>微軟正黑體</vt:lpstr>
      <vt:lpstr>微軟正黑體 Light</vt:lpstr>
      <vt:lpstr>新細明體</vt:lpstr>
      <vt:lpstr>Arial</vt:lpstr>
      <vt:lpstr>Calibri</vt:lpstr>
      <vt:lpstr>Century Gothic</vt:lpstr>
      <vt:lpstr>Times New Roman</vt:lpstr>
      <vt:lpstr>Verdana</vt:lpstr>
      <vt:lpstr>Wingdings 2</vt:lpstr>
      <vt:lpstr>神韻</vt:lpstr>
      <vt:lpstr>Office 佈景主題</vt:lpstr>
      <vt:lpstr>PowerPoint 簡報</vt:lpstr>
      <vt:lpstr>目錄</vt:lpstr>
      <vt:lpstr>引言</vt:lpstr>
      <vt:lpstr>流程圖</vt:lpstr>
      <vt:lpstr>Menu</vt:lpstr>
      <vt:lpstr>Menu</vt:lpstr>
      <vt:lpstr>英文問答</vt:lpstr>
      <vt:lpstr>Riddle</vt:lpstr>
      <vt:lpstr>“魯蛇棋”</vt:lpstr>
      <vt:lpstr>猜數字</vt:lpstr>
      <vt:lpstr>21點(Black Jack)</vt:lpstr>
    </vt:vector>
  </TitlesOfParts>
  <Company>C.M.T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Screenshot of the menu</dc:title>
  <dc:creator>Obbie</dc:creator>
  <cp:lastModifiedBy>tkustaff</cp:lastModifiedBy>
  <cp:revision>13</cp:revision>
  <dcterms:created xsi:type="dcterms:W3CDTF">2016-12-22T15:49:12Z</dcterms:created>
  <dcterms:modified xsi:type="dcterms:W3CDTF">2016-12-26T04:35:13Z</dcterms:modified>
</cp:coreProperties>
</file>