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4"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60875" y="2228850"/>
            <a:ext cx="7286625" cy="398780"/>
          </a:xfrm>
          <a:prstGeom prst="rect">
            <a:avLst/>
          </a:prstGeom>
          <a:noFill/>
        </p:spPr>
        <p:txBody>
          <a:bodyPr wrap="square" rtlCol="0">
            <a:spAutoFit/>
          </a:bodyPr>
          <a:p>
            <a:pPr algn="just"/>
            <a:r>
              <a:rPr lang="vi-VN" altLang="en-US" sz="2000"/>
              <a:t>Xây dựng hệ thống n</a:t>
            </a:r>
            <a:r>
              <a:rPr lang="en-US" sz="2000"/>
              <a:t>h</a:t>
            </a:r>
            <a:r>
              <a:rPr lang="vi-VN" altLang="en-US" sz="2000"/>
              <a:t>ận diện chữ viết tay </a:t>
            </a:r>
            <a:endParaRPr lang="vi-VN" altLang="en-US" sz="2000"/>
          </a:p>
        </p:txBody>
      </p:sp>
      <p:sp>
        <p:nvSpPr>
          <p:cNvPr id="5" name="Text Box 4"/>
          <p:cNvSpPr txBox="1"/>
          <p:nvPr/>
        </p:nvSpPr>
        <p:spPr>
          <a:xfrm>
            <a:off x="2453005" y="1277620"/>
            <a:ext cx="7286625" cy="460375"/>
          </a:xfrm>
          <a:prstGeom prst="rect">
            <a:avLst/>
          </a:prstGeom>
          <a:noFill/>
        </p:spPr>
        <p:txBody>
          <a:bodyPr wrap="square" rtlCol="0">
            <a:spAutoFit/>
          </a:bodyPr>
          <a:p>
            <a:pPr algn="ctr"/>
            <a:r>
              <a:rPr lang="vi-VN" altLang="en-US" sz="2400"/>
              <a:t>HỌC PHẦN: XỬ LÝ ẢNH VÀ THỊ GIÁC MÁY </a:t>
            </a:r>
            <a:r>
              <a:rPr lang="vi-VN" altLang="en-US" sz="2400"/>
              <a:t>TÍNH </a:t>
            </a:r>
            <a:endParaRPr lang="vi-VN" altLang="en-US" sz="2400"/>
          </a:p>
        </p:txBody>
      </p:sp>
      <p:sp>
        <p:nvSpPr>
          <p:cNvPr id="7" name="Text Box 6"/>
          <p:cNvSpPr txBox="1"/>
          <p:nvPr/>
        </p:nvSpPr>
        <p:spPr>
          <a:xfrm>
            <a:off x="2800350" y="4754245"/>
            <a:ext cx="7035800" cy="368300"/>
          </a:xfrm>
          <a:prstGeom prst="rect">
            <a:avLst/>
          </a:prstGeom>
          <a:noFill/>
        </p:spPr>
        <p:txBody>
          <a:bodyPr wrap="square" rtlCol="0">
            <a:spAutoFit/>
          </a:bodyPr>
          <a:p>
            <a:pPr algn="ctr"/>
            <a:r>
              <a:rPr lang="vi-VN" altLang="en-US"/>
              <a:t>Giảng Viên: Lương Thị Hồng </a:t>
            </a:r>
            <a:r>
              <a:rPr lang="vi-VN" altLang="en-US"/>
              <a:t>Lan</a:t>
            </a:r>
            <a:endParaRPr lang="vi-VN" altLang="en-US"/>
          </a:p>
        </p:txBody>
      </p:sp>
      <p:sp>
        <p:nvSpPr>
          <p:cNvPr id="8" name="Text Box 7"/>
          <p:cNvSpPr txBox="1"/>
          <p:nvPr/>
        </p:nvSpPr>
        <p:spPr>
          <a:xfrm>
            <a:off x="-904240" y="6170295"/>
            <a:ext cx="7035800" cy="368300"/>
          </a:xfrm>
          <a:prstGeom prst="rect">
            <a:avLst/>
          </a:prstGeom>
          <a:noFill/>
        </p:spPr>
        <p:txBody>
          <a:bodyPr wrap="square" rtlCol="0">
            <a:spAutoFit/>
          </a:bodyPr>
          <a:p>
            <a:pPr algn="ctr"/>
            <a:r>
              <a:rPr lang="vi-VN" altLang="en-US"/>
              <a:t>Nhóm 2 - DCCNTT12.10.</a:t>
            </a:r>
            <a:r>
              <a:rPr lang="vi-VN" altLang="en-US"/>
              <a:t>1</a:t>
            </a:r>
            <a:endParaRPr lang="vi-VN" altLang="en-US"/>
          </a:p>
        </p:txBody>
      </p:sp>
      <p:graphicFrame>
        <p:nvGraphicFramePr>
          <p:cNvPr id="11" name="Table 10"/>
          <p:cNvGraphicFramePr/>
          <p:nvPr>
            <p:custDataLst>
              <p:tags r:id="rId1"/>
            </p:custDataLst>
          </p:nvPr>
        </p:nvGraphicFramePr>
        <p:xfrm>
          <a:off x="5059045" y="5901690"/>
          <a:ext cx="6035675" cy="762000"/>
        </p:xfrm>
        <a:graphic>
          <a:graphicData uri="http://schemas.openxmlformats.org/drawingml/2006/table">
            <a:tbl>
              <a:tblPr firstRow="1" bandRow="1">
                <a:tableStyleId>{5C22544A-7EE6-4342-B048-85BDC9FD1C3A}</a:tableStyleId>
              </a:tblPr>
              <a:tblGrid>
                <a:gridCol w="2616200"/>
                <a:gridCol w="3419475"/>
              </a:tblGrid>
              <a:tr h="381000">
                <a:tc rowSpan="2">
                  <a:txBody>
                    <a:bodyPr/>
                    <a:p>
                      <a:pPr algn="ctr">
                        <a:buNone/>
                      </a:pPr>
                      <a:r>
                        <a:rPr lang="vi-VN" altLang="en-US"/>
                        <a:t>Sinh Viên thực </a:t>
                      </a:r>
                      <a:r>
                        <a:rPr lang="vi-VN" altLang="en-US"/>
                        <a:t>hiện</a:t>
                      </a:r>
                      <a:endParaRPr lang="vi-VN" altLang="en-US"/>
                    </a:p>
                  </a:txBody>
                  <a:tcPr anchor="ctr" anchorCtr="0">
                    <a:solidFill>
                      <a:schemeClr val="accent1">
                        <a:lumMod val="60000"/>
                        <a:lumOff val="40000"/>
                      </a:schemeClr>
                    </a:solidFill>
                  </a:tcPr>
                </a:tc>
                <a:tc>
                  <a:txBody>
                    <a:bodyPr/>
                    <a:p>
                      <a:pPr>
                        <a:buNone/>
                      </a:pPr>
                      <a:r>
                        <a:rPr lang="vi-VN" altLang="en-US">
                          <a:solidFill>
                            <a:schemeClr val="tx1"/>
                          </a:solidFill>
                        </a:rPr>
                        <a:t>Nguyễn Tấn Dũng</a:t>
                      </a:r>
                      <a:endParaRPr lang="vi-VN" altLang="en-US">
                        <a:solidFill>
                          <a:schemeClr val="tx1"/>
                        </a:solidFill>
                      </a:endParaRPr>
                    </a:p>
                  </a:txBody>
                  <a:tcPr>
                    <a:solidFill>
                      <a:schemeClr val="bg1">
                        <a:lumMod val="85000"/>
                      </a:schemeClr>
                    </a:solidFill>
                  </a:tcPr>
                </a:tc>
              </a:tr>
              <a:tr h="381000">
                <a:tc vMerge="1">
                  <a:tcPr/>
                </a:tc>
                <a:tc>
                  <a:txBody>
                    <a:bodyPr/>
                    <a:p>
                      <a:pPr>
                        <a:buNone/>
                      </a:pPr>
                      <a:r>
                        <a:rPr lang="vi-VN" altLang="en-US" b="1">
                          <a:solidFill>
                            <a:schemeClr val="tx1"/>
                          </a:solidFill>
                        </a:rPr>
                        <a:t>Tạ Đức Thư</a:t>
                      </a:r>
                      <a:endParaRPr lang="vi-VN" altLang="en-US" b="1">
                        <a:solidFill>
                          <a:schemeClr val="tx1"/>
                        </a:solidFill>
                      </a:endParaRPr>
                    </a:p>
                  </a:txBody>
                  <a:tcPr>
                    <a:solidFill>
                      <a:schemeClr val="bg1">
                        <a:lumMod val="85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542665" y="1295400"/>
            <a:ext cx="4160520" cy="398780"/>
          </a:xfrm>
          <a:prstGeom prst="rect">
            <a:avLst/>
          </a:prstGeom>
          <a:noFill/>
        </p:spPr>
        <p:txBody>
          <a:bodyPr wrap="square" rtlCol="0">
            <a:spAutoFit/>
          </a:bodyPr>
          <a:p>
            <a:pPr algn="ctr"/>
            <a:r>
              <a:rPr lang="vi-VN" altLang="en-US" sz="2000"/>
              <a:t>Các nội dung chính</a:t>
            </a:r>
            <a:endParaRPr lang="vi-VN" altLang="en-US" sz="2000"/>
          </a:p>
        </p:txBody>
      </p:sp>
      <p:sp>
        <p:nvSpPr>
          <p:cNvPr id="5" name="Text Box 4"/>
          <p:cNvSpPr txBox="1"/>
          <p:nvPr/>
        </p:nvSpPr>
        <p:spPr>
          <a:xfrm>
            <a:off x="3542665" y="1985963"/>
            <a:ext cx="5080000" cy="337185"/>
          </a:xfrm>
          <a:prstGeom prst="rect">
            <a:avLst/>
          </a:prstGeom>
        </p:spPr>
        <p:txBody>
          <a:bodyPr>
            <a:spAutoFit/>
          </a:bodyPr>
          <a:p>
            <a:pPr defTabSz="266700">
              <a:spcBef>
                <a:spcPts val="1200"/>
              </a:spcBef>
              <a:spcAft>
                <a:spcPts val="1200"/>
              </a:spcAft>
            </a:pPr>
            <a:r>
              <a:rPr sz="1600" b="1">
                <a:solidFill>
                  <a:srgbClr val="000000"/>
                </a:solidFill>
                <a:latin typeface="Times New Roman" panose="02020603050405020304"/>
                <a:ea typeface="SimSun" panose="02010600030101010101" pitchFamily="2" charset="-122"/>
              </a:rPr>
              <a:t>CHƯƠNG 1. CƠ SỞ LÝ THUYẾT</a:t>
            </a:r>
            <a:endParaRPr sz="1600" b="1">
              <a:solidFill>
                <a:srgbClr val="000000"/>
              </a:solidFill>
              <a:latin typeface="Times New Roman" panose="02020603050405020304"/>
              <a:ea typeface="SimSun" panose="02010600030101010101" pitchFamily="2" charset="-122"/>
            </a:endParaRPr>
          </a:p>
        </p:txBody>
      </p:sp>
      <p:sp>
        <p:nvSpPr>
          <p:cNvPr id="6" name="Text Box 5"/>
          <p:cNvSpPr txBox="1"/>
          <p:nvPr/>
        </p:nvSpPr>
        <p:spPr>
          <a:xfrm>
            <a:off x="2063750" y="2742565"/>
            <a:ext cx="6558915" cy="337185"/>
          </a:xfrm>
          <a:prstGeom prst="rect">
            <a:avLst/>
          </a:prstGeom>
        </p:spPr>
        <p:txBody>
          <a:bodyPr wrap="square">
            <a:spAutoFit/>
          </a:bodyPr>
          <a:p>
            <a:pPr marL="0" indent="0" algn="ctr" defTabSz="266700">
              <a:spcBef>
                <a:spcPct val="0"/>
              </a:spcBef>
              <a:spcAft>
                <a:spcPct val="0"/>
              </a:spcAft>
            </a:pPr>
            <a:r>
              <a:rPr sz="1600" b="1">
                <a:solidFill>
                  <a:srgbClr val="000000"/>
                </a:solidFill>
                <a:latin typeface="Times New Roman" panose="02020603050405020304"/>
                <a:ea typeface="Times New Roman" panose="02020603050405020304"/>
              </a:rPr>
              <a:t>C</a:t>
            </a:r>
            <a:r>
              <a:rPr sz="1600" b="1">
                <a:solidFill>
                  <a:srgbClr val="000000"/>
                </a:solidFill>
                <a:latin typeface="Times New Roman" panose="02020603050405020304"/>
                <a:ea typeface="Times New Roman" panose="02020603050405020304"/>
              </a:rPr>
              <a:t>HƯƠNG 2: </a:t>
            </a:r>
            <a:r>
              <a:rPr lang="vi-VN" sz="1600" b="1">
                <a:solidFill>
                  <a:srgbClr val="000000"/>
                </a:solidFill>
                <a:latin typeface="Times New Roman" panose="02020603050405020304"/>
                <a:ea typeface="Times New Roman" panose="02020603050405020304"/>
              </a:rPr>
              <a:t>XÂY DỰNG HỆ THỐNG </a:t>
            </a:r>
            <a:endParaRPr lang="vi-VN" sz="1600" b="1">
              <a:solidFill>
                <a:srgbClr val="000000"/>
              </a:solidFill>
              <a:latin typeface="Times New Roman" panose="02020603050405020304"/>
              <a:ea typeface="Times New Roman" panose="02020603050405020304"/>
            </a:endParaRPr>
          </a:p>
        </p:txBody>
      </p:sp>
      <p:sp>
        <p:nvSpPr>
          <p:cNvPr id="7" name="Text Box 6"/>
          <p:cNvSpPr txBox="1"/>
          <p:nvPr/>
        </p:nvSpPr>
        <p:spPr>
          <a:xfrm>
            <a:off x="2610485" y="3260725"/>
            <a:ext cx="5092700" cy="358775"/>
          </a:xfrm>
          <a:prstGeom prst="rect">
            <a:avLst/>
          </a:prstGeom>
        </p:spPr>
        <p:txBody>
          <a:bodyPr wrap="square">
            <a:noAutofit/>
          </a:bodyPr>
          <a:p>
            <a:pPr marL="0" indent="889635" defTabSz="266700">
              <a:spcBef>
                <a:spcPct val="0"/>
              </a:spcBef>
              <a:spcAft>
                <a:spcPct val="0"/>
              </a:spcAft>
            </a:pPr>
            <a:r>
              <a:rPr sz="1600" b="1">
                <a:solidFill>
                  <a:srgbClr val="000000"/>
                </a:solidFill>
                <a:latin typeface="Times New Roman" panose="02020603050405020304"/>
                <a:ea typeface="Times New Roman" panose="02020603050405020304"/>
              </a:rPr>
              <a:t>CHƯƠNG 3: </a:t>
            </a:r>
            <a:r>
              <a:rPr lang="vi-VN" sz="1600" b="1">
                <a:solidFill>
                  <a:srgbClr val="000000"/>
                </a:solidFill>
                <a:latin typeface="Times New Roman" panose="02020603050405020304"/>
                <a:ea typeface="Times New Roman" panose="02020603050405020304"/>
              </a:rPr>
              <a:t>KẾT QUẢ THỰC </a:t>
            </a:r>
            <a:r>
              <a:rPr lang="vi-VN" sz="1600" b="1">
                <a:solidFill>
                  <a:srgbClr val="000000"/>
                </a:solidFill>
                <a:latin typeface="Times New Roman" panose="02020603050405020304"/>
                <a:ea typeface="Times New Roman" panose="02020603050405020304"/>
              </a:rPr>
              <a:t>NGHIỆM</a:t>
            </a:r>
            <a:endParaRPr lang="vi-VN" sz="1600" b="1">
              <a:solidFill>
                <a:srgbClr val="000000"/>
              </a:solidFill>
              <a:latin typeface="Times New Roman" panose="02020603050405020304"/>
              <a:ea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CHƯƠNG 1:</a:t>
            </a:r>
            <a:r>
              <a:rPr>
                <a:solidFill>
                  <a:srgbClr val="000000"/>
                </a:solidFill>
                <a:latin typeface="Times New Roman" panose="02020603050405020304"/>
                <a:ea typeface="SimSun" panose="02010600030101010101" pitchFamily="2" charset="-122"/>
                <a:sym typeface="+mn-ea"/>
              </a:rPr>
              <a:t>CƠ SỞ LÝ THUYẾT</a:t>
            </a:r>
            <a:endParaRPr lang="vi-VN" altLang="en-US"/>
          </a:p>
        </p:txBody>
      </p:sp>
      <p:sp>
        <p:nvSpPr>
          <p:cNvPr id="4" name="Text Box 3"/>
          <p:cNvSpPr txBox="1"/>
          <p:nvPr/>
        </p:nvSpPr>
        <p:spPr>
          <a:xfrm>
            <a:off x="1104265" y="1511935"/>
            <a:ext cx="9518015" cy="4838700"/>
          </a:xfrm>
          <a:prstGeom prst="rect">
            <a:avLst/>
          </a:prstGeom>
          <a:noFill/>
        </p:spPr>
        <p:txBody>
          <a:bodyPr wrap="square" rtlCol="0" anchor="t">
            <a:noAutofit/>
          </a:bodyPr>
          <a:p>
            <a:r>
              <a:rPr lang="vi-VN" sz="2800" dirty="0">
                <a:solidFill>
                  <a:srgbClr val="202124"/>
                </a:solidFill>
                <a:latin typeface="+mj-lt"/>
                <a:sym typeface="+mn-ea"/>
              </a:rPr>
              <a:t>Xử lý hình ảnh : Thị giác máy tính là một công nghệ mà máy sử dụng để tự động nhận biết và mô tả hình ảnh một cách chính xác và hiệu quả.</a:t>
            </a:r>
            <a:r>
              <a:rPr lang="vi-VN" sz="2800" dirty="0">
                <a:solidFill>
                  <a:srgbClr val="1B1B27"/>
                </a:solidFill>
                <a:latin typeface="Raleway" pitchFamily="34" charset="0"/>
                <a:sym typeface="+mn-ea"/>
              </a:rPr>
              <a:t> </a:t>
            </a:r>
            <a:endParaRPr lang="vi-VN" sz="2800" dirty="0">
              <a:solidFill>
                <a:srgbClr val="1B1B27"/>
              </a:solidFill>
              <a:latin typeface="Raleway" pitchFamily="34" charset="0"/>
            </a:endParaRPr>
          </a:p>
          <a:p>
            <a:endParaRPr lang="vi-VN" sz="2800" dirty="0">
              <a:solidFill>
                <a:srgbClr val="1B1B27"/>
              </a:solidFill>
              <a:latin typeface="Raleway" pitchFamily="34" charset="0"/>
            </a:endParaRPr>
          </a:p>
          <a:p>
            <a:r>
              <a:rPr lang="vi-VN" sz="2800" dirty="0">
                <a:solidFill>
                  <a:srgbClr val="1B1B27"/>
                </a:solidFill>
                <a:latin typeface="+mj-lt"/>
                <a:sym typeface="+mn-ea"/>
              </a:rPr>
              <a:t>Thị giác máy tính: </a:t>
            </a:r>
            <a:r>
              <a:rPr lang="vi-VN" sz="2800" dirty="0">
                <a:solidFill>
                  <a:srgbClr val="333333"/>
                </a:solidFill>
                <a:effectLst/>
                <a:latin typeface="+mj-lt"/>
                <a:sym typeface="+mn-ea"/>
              </a:rPr>
              <a:t>Hệ thống thị giác máy tính sử dụng công nghệ trí tuệ nhân tạo (AI) để bắt chước khả năng của não người trong việc nhận biết đối tượng và phân loại đối tượng. Các nhà khoa học máy tính đào tạo máy tính nhận biết dữ liệu hình ảnh bằng cách nhập khối lượng lớn thông tin. </a:t>
            </a:r>
            <a:endParaRPr lang="vi-VN" sz="2800" dirty="0">
              <a:solidFill>
                <a:srgbClr val="333333"/>
              </a:solidFill>
              <a:effectLst/>
              <a:latin typeface="+mj-l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84480"/>
            <a:ext cx="6096000" cy="460375"/>
          </a:xfrm>
          <a:prstGeom prst="rect">
            <a:avLst/>
          </a:prstGeom>
          <a:noFill/>
        </p:spPr>
        <p:txBody>
          <a:bodyPr wrap="square" rtlCol="0" anchor="t">
            <a:spAutoFit/>
          </a:bodyPr>
          <a:p>
            <a:pPr marL="0" indent="0" algn="ctr" defTabSz="266700">
              <a:spcBef>
                <a:spcPct val="0"/>
              </a:spcBef>
              <a:spcAft>
                <a:spcPct val="0"/>
              </a:spcAft>
            </a:pPr>
            <a:r>
              <a:rPr sz="2400" b="1">
                <a:solidFill>
                  <a:srgbClr val="000000"/>
                </a:solidFill>
                <a:latin typeface="Times New Roman" panose="02020603050405020304"/>
                <a:ea typeface="Times New Roman" panose="02020603050405020304"/>
                <a:sym typeface="+mn-ea"/>
              </a:rPr>
              <a:t>CHƯƠNG 2: </a:t>
            </a:r>
            <a:r>
              <a:rPr lang="vi-VN" sz="2400" b="1">
                <a:solidFill>
                  <a:srgbClr val="000000"/>
                </a:solidFill>
                <a:latin typeface="Times New Roman" panose="02020603050405020304"/>
                <a:ea typeface="Times New Roman" panose="02020603050405020304"/>
                <a:sym typeface="+mn-ea"/>
              </a:rPr>
              <a:t>XÂY DỰNG HỆ </a:t>
            </a:r>
            <a:r>
              <a:rPr lang="vi-VN" sz="2400" b="1">
                <a:solidFill>
                  <a:srgbClr val="000000"/>
                </a:solidFill>
                <a:latin typeface="Times New Roman" panose="02020603050405020304"/>
                <a:ea typeface="Times New Roman" panose="02020603050405020304"/>
                <a:sym typeface="+mn-ea"/>
              </a:rPr>
              <a:t>THỐNG </a:t>
            </a:r>
            <a:endParaRPr lang="vi-VN" sz="2400" b="1">
              <a:solidFill>
                <a:srgbClr val="000000"/>
              </a:solidFill>
              <a:latin typeface="Times New Roman" panose="02020603050405020304"/>
              <a:ea typeface="Times New Roman" panose="02020603050405020304"/>
              <a:sym typeface="+mn-ea"/>
            </a:endParaRPr>
          </a:p>
        </p:txBody>
      </p:sp>
      <p:sp>
        <p:nvSpPr>
          <p:cNvPr id="5" name="Text Box 4"/>
          <p:cNvSpPr txBox="1"/>
          <p:nvPr/>
        </p:nvSpPr>
        <p:spPr>
          <a:xfrm>
            <a:off x="208915" y="848360"/>
            <a:ext cx="8740775" cy="2647950"/>
          </a:xfrm>
          <a:prstGeom prst="rect">
            <a:avLst/>
          </a:prstGeom>
        </p:spPr>
        <p:txBody>
          <a:bodyPr wrap="square">
            <a:noAutofit/>
          </a:bodyPr>
          <a:p>
            <a:pPr marL="0" indent="0"/>
            <a:r>
              <a:rPr lang="en-US" altLang="en-US" b="1" i="0">
                <a:solidFill>
                  <a:srgbClr val="333333"/>
                </a:solidFill>
                <a:latin typeface="Helvetica"/>
                <a:ea typeface="Helvetica"/>
              </a:rPr>
              <a:t>Các th</a:t>
            </a:r>
            <a:r>
              <a:rPr lang="" altLang="en-US" b="1" i="0">
                <a:solidFill>
                  <a:srgbClr val="333333"/>
                </a:solidFill>
                <a:latin typeface="Helvetica"/>
                <a:ea typeface="Helvetica"/>
              </a:rPr>
              <a:t>ư</a:t>
            </a:r>
            <a:r>
              <a:rPr lang="en-US" altLang="en-US" b="1" i="0">
                <a:solidFill>
                  <a:srgbClr val="333333"/>
                </a:solidFill>
                <a:latin typeface="Helvetica"/>
                <a:ea typeface="Helvetica"/>
              </a:rPr>
              <a:t> viện:</a:t>
            </a:r>
            <a:endParaRPr lang="en-US" altLang="en-US" b="1"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json:</a:t>
            </a:r>
            <a:endParaRPr lang="en-US" altLang="en-US" b="1"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Làm việc với dữ liệu ở </a:t>
            </a:r>
            <a:r>
              <a:rPr lang="" altLang="en-US" b="0" i="0">
                <a:solidFill>
                  <a:srgbClr val="333333"/>
                </a:solidFill>
                <a:latin typeface="Helvetica"/>
                <a:ea typeface="Helvetica"/>
              </a:rPr>
              <a:t>đ</a:t>
            </a:r>
            <a:r>
              <a:rPr lang="en-US" altLang="en-US" b="0" i="0">
                <a:solidFill>
                  <a:srgbClr val="333333"/>
                </a:solidFill>
                <a:latin typeface="Helvetica"/>
                <a:ea typeface="Helvetica"/>
              </a:rPr>
              <a:t>ịnh dạng JSON (JavaScript Object Notation)</a:t>
            </a:r>
            <a:endParaRPr lang="en-US" altLang="en-US" b="0"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cv2:</a:t>
            </a:r>
            <a:r>
              <a:rPr lang="en-US" altLang="en-US" b="0" i="0">
                <a:solidFill>
                  <a:srgbClr val="333333"/>
                </a:solidFill>
                <a:latin typeface="Helvetica"/>
                <a:ea typeface="Helvetica"/>
              </a:rPr>
              <a:t> OpenCV (Open Source Computer Vision Library).</a:t>
            </a:r>
            <a:endParaRPr lang="en-US" altLang="en-US" b="0"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Xử l</a:t>
            </a:r>
            <a:r>
              <a:rPr lang="" altLang="en-US" b="0" i="0">
                <a:solidFill>
                  <a:srgbClr val="333333"/>
                </a:solidFill>
                <a:latin typeface="Helvetica"/>
                <a:ea typeface="Helvetica"/>
              </a:rPr>
              <a:t>ý</a:t>
            </a:r>
            <a:r>
              <a:rPr lang="en-US" altLang="en-US" b="0" i="0">
                <a:solidFill>
                  <a:srgbClr val="333333"/>
                </a:solidFill>
                <a:latin typeface="Helvetica"/>
                <a:ea typeface="Helvetica"/>
              </a:rPr>
              <a:t> và phân tích hình ảnh, video.</a:t>
            </a:r>
            <a:endParaRPr lang="en-US" altLang="en-US" b="0"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Matplotlib.</a:t>
            </a:r>
            <a:endParaRPr lang="en-US" altLang="en-US" b="1"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Hiển thị và trực quan hóa dữ liệu d</a:t>
            </a:r>
            <a:r>
              <a:rPr lang="" altLang="en-US" b="0" i="0">
                <a:solidFill>
                  <a:srgbClr val="333333"/>
                </a:solidFill>
                <a:latin typeface="Helvetica"/>
                <a:ea typeface="Helvetica"/>
              </a:rPr>
              <a:t>ư</a:t>
            </a:r>
            <a:r>
              <a:rPr lang="en-US" altLang="en-US" b="0" i="0">
                <a:solidFill>
                  <a:srgbClr val="333333"/>
                </a:solidFill>
                <a:latin typeface="Helvetica"/>
                <a:ea typeface="Helvetica"/>
              </a:rPr>
              <a:t>ới dạng biểu </a:t>
            </a:r>
            <a:r>
              <a:rPr lang="" altLang="en-US" b="0" i="0">
                <a:solidFill>
                  <a:srgbClr val="333333"/>
                </a:solidFill>
                <a:latin typeface="Helvetica"/>
                <a:ea typeface="Helvetica"/>
              </a:rPr>
              <a:t>đ</a:t>
            </a:r>
            <a:r>
              <a:rPr lang="en-US" altLang="en-US" b="0" i="0">
                <a:solidFill>
                  <a:srgbClr val="333333"/>
                </a:solidFill>
                <a:latin typeface="Helvetica"/>
                <a:ea typeface="Helvetica"/>
              </a:rPr>
              <a:t>ồ, </a:t>
            </a:r>
            <a:r>
              <a:rPr lang="" altLang="en-US" b="0" i="0">
                <a:solidFill>
                  <a:srgbClr val="333333"/>
                </a:solidFill>
                <a:latin typeface="Helvetica"/>
                <a:ea typeface="Helvetica"/>
              </a:rPr>
              <a:t>đ</a:t>
            </a:r>
            <a:r>
              <a:rPr lang="en-US" altLang="en-US" b="0" i="0">
                <a:solidFill>
                  <a:srgbClr val="333333"/>
                </a:solidFill>
                <a:latin typeface="Helvetica"/>
                <a:ea typeface="Helvetica"/>
              </a:rPr>
              <a:t>ồ thị, hoặc hình ảnh.</a:t>
            </a:r>
            <a:endParaRPr lang="en-US" altLang="en-US" b="0"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Gradio.</a:t>
            </a:r>
            <a:endParaRPr lang="en-US" altLang="en-US" b="1"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Xây dựng giao diện ng</a:t>
            </a:r>
            <a:r>
              <a:rPr lang="" altLang="en-US" b="0" i="0">
                <a:solidFill>
                  <a:srgbClr val="333333"/>
                </a:solidFill>
                <a:latin typeface="Helvetica"/>
                <a:ea typeface="Helvetica"/>
              </a:rPr>
              <a:t>ư</a:t>
            </a:r>
            <a:r>
              <a:rPr lang="en-US" altLang="en-US" b="0" i="0">
                <a:solidFill>
                  <a:srgbClr val="333333"/>
                </a:solidFill>
                <a:latin typeface="Helvetica"/>
                <a:ea typeface="Helvetica"/>
              </a:rPr>
              <a:t>ời dùng (UI) trực quan </a:t>
            </a:r>
            <a:r>
              <a:rPr lang="" altLang="en-US" b="0" i="0">
                <a:solidFill>
                  <a:srgbClr val="333333"/>
                </a:solidFill>
                <a:latin typeface="Helvetica"/>
                <a:ea typeface="Helvetica"/>
              </a:rPr>
              <a:t>đ</a:t>
            </a:r>
            <a:r>
              <a:rPr lang="en-US" altLang="en-US" b="0" i="0">
                <a:solidFill>
                  <a:srgbClr val="333333"/>
                </a:solidFill>
                <a:latin typeface="Helvetica"/>
                <a:ea typeface="Helvetica"/>
              </a:rPr>
              <a:t>ể t</a:t>
            </a:r>
            <a:r>
              <a:rPr lang="" altLang="en-US" b="0" i="0">
                <a:solidFill>
                  <a:srgbClr val="333333"/>
                </a:solidFill>
                <a:latin typeface="Helvetica"/>
                <a:ea typeface="Helvetica"/>
              </a:rPr>
              <a:t>ư</a:t>
            </a:r>
            <a:r>
              <a:rPr lang="en-US" altLang="en-US" b="0" i="0">
                <a:solidFill>
                  <a:srgbClr val="333333"/>
                </a:solidFill>
                <a:latin typeface="Helvetica"/>
                <a:ea typeface="Helvetica"/>
              </a:rPr>
              <a:t>ơng tác với các mô hình học máy hoặc ứng dụng Python.</a:t>
            </a:r>
            <a:endParaRPr lang="en-US" altLang="en-US" b="0"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ONNXRuntime.</a:t>
            </a:r>
            <a:endParaRPr lang="en-US" altLang="en-US" b="1"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Chạy các mô hình học máy </a:t>
            </a:r>
            <a:r>
              <a:rPr lang="" altLang="en-US" b="0" i="0">
                <a:solidFill>
                  <a:srgbClr val="333333"/>
                </a:solidFill>
                <a:latin typeface="Helvetica"/>
                <a:ea typeface="Helvetica"/>
              </a:rPr>
              <a:t>đ</a:t>
            </a:r>
            <a:r>
              <a:rPr lang="en-US" altLang="en-US" b="0" i="0">
                <a:solidFill>
                  <a:srgbClr val="333333"/>
                </a:solidFill>
                <a:latin typeface="Helvetica"/>
                <a:ea typeface="Helvetica"/>
              </a:rPr>
              <a:t>ã </a:t>
            </a:r>
            <a:r>
              <a:rPr lang="" altLang="en-US" b="0" i="0">
                <a:solidFill>
                  <a:srgbClr val="333333"/>
                </a:solidFill>
                <a:latin typeface="Helvetica"/>
                <a:ea typeface="Helvetica"/>
              </a:rPr>
              <a:t>đư</a:t>
            </a:r>
            <a:r>
              <a:rPr lang="en-US" altLang="en-US" b="0" i="0">
                <a:solidFill>
                  <a:srgbClr val="333333"/>
                </a:solidFill>
                <a:latin typeface="Helvetica"/>
                <a:ea typeface="Helvetica"/>
              </a:rPr>
              <a:t>ợc chuyển </a:t>
            </a:r>
            <a:r>
              <a:rPr lang="" altLang="en-US" b="0" i="0">
                <a:solidFill>
                  <a:srgbClr val="333333"/>
                </a:solidFill>
                <a:latin typeface="Helvetica"/>
                <a:ea typeface="Helvetica"/>
              </a:rPr>
              <a:t>đ</a:t>
            </a:r>
            <a:r>
              <a:rPr lang="en-US" altLang="en-US" b="0" i="0">
                <a:solidFill>
                  <a:srgbClr val="333333"/>
                </a:solidFill>
                <a:latin typeface="Helvetica"/>
                <a:ea typeface="Helvetica"/>
              </a:rPr>
              <a:t>ổi sang </a:t>
            </a:r>
            <a:r>
              <a:rPr lang="" altLang="en-US" b="0" i="0">
                <a:solidFill>
                  <a:srgbClr val="333333"/>
                </a:solidFill>
                <a:latin typeface="Helvetica"/>
                <a:ea typeface="Helvetica"/>
              </a:rPr>
              <a:t>đ</a:t>
            </a:r>
            <a:r>
              <a:rPr lang="en-US" altLang="en-US" b="0" i="0">
                <a:solidFill>
                  <a:srgbClr val="333333"/>
                </a:solidFill>
                <a:latin typeface="Helvetica"/>
                <a:ea typeface="Helvetica"/>
              </a:rPr>
              <a:t>ịnh dạng ONNX (Open Neural Network Exchange) trên nhiều nền tảng.</a:t>
            </a:r>
            <a:endParaRPr lang="en-US" altLang="en-US" b="0" i="0">
              <a:solidFill>
                <a:srgbClr val="333333"/>
              </a:solidFill>
              <a:latin typeface="Helvetica"/>
              <a:ea typeface="Helvetica"/>
            </a:endParaRPr>
          </a:p>
          <a:p>
            <a:pPr marL="0" indent="0"/>
            <a:r>
              <a:rPr lang="en-US" altLang="en-US" b="1" i="0">
                <a:solidFill>
                  <a:srgbClr val="333333"/>
                </a:solidFill>
                <a:latin typeface="Helvetica"/>
                <a:ea typeface="Helvetica"/>
              </a:rPr>
              <a:t>Th</a:t>
            </a:r>
            <a:r>
              <a:rPr lang="" altLang="en-US" b="1" i="0">
                <a:solidFill>
                  <a:srgbClr val="333333"/>
                </a:solidFill>
                <a:latin typeface="Helvetica"/>
                <a:ea typeface="Helvetica"/>
              </a:rPr>
              <a:t>ư</a:t>
            </a:r>
            <a:r>
              <a:rPr lang="en-US" altLang="en-US" b="1" i="0">
                <a:solidFill>
                  <a:srgbClr val="333333"/>
                </a:solidFill>
                <a:latin typeface="Helvetica"/>
                <a:ea typeface="Helvetica"/>
              </a:rPr>
              <a:t> viện: NumPy.</a:t>
            </a:r>
            <a:endParaRPr lang="en-US" altLang="en-US" b="1" i="0">
              <a:solidFill>
                <a:srgbClr val="333333"/>
              </a:solidFill>
              <a:latin typeface="Helvetica"/>
              <a:ea typeface="Helvetica"/>
            </a:endParaRPr>
          </a:p>
          <a:p>
            <a:pPr marL="0" indent="0"/>
            <a:r>
              <a:rPr lang="en-US" altLang="en-US" b="0" i="0">
                <a:solidFill>
                  <a:srgbClr val="333333"/>
                </a:solidFill>
                <a:latin typeface="Helvetica"/>
                <a:ea typeface="Helvetica"/>
              </a:rPr>
              <a:t>Mục </a:t>
            </a:r>
            <a:r>
              <a:rPr lang="" altLang="en-US" b="0" i="0">
                <a:solidFill>
                  <a:srgbClr val="333333"/>
                </a:solidFill>
                <a:latin typeface="Helvetica"/>
                <a:ea typeface="Helvetica"/>
              </a:rPr>
              <a:t>đ</a:t>
            </a:r>
            <a:r>
              <a:rPr lang="en-US" altLang="en-US" b="0" i="0">
                <a:solidFill>
                  <a:srgbClr val="333333"/>
                </a:solidFill>
                <a:latin typeface="Helvetica"/>
                <a:ea typeface="Helvetica"/>
              </a:rPr>
              <a:t>ích: Xử l</a:t>
            </a:r>
            <a:r>
              <a:rPr lang="" altLang="en-US" b="0" i="0">
                <a:solidFill>
                  <a:srgbClr val="333333"/>
                </a:solidFill>
                <a:latin typeface="Helvetica"/>
                <a:ea typeface="Helvetica"/>
              </a:rPr>
              <a:t>ý</a:t>
            </a:r>
            <a:r>
              <a:rPr lang="en-US" altLang="en-US" b="0" i="0">
                <a:solidFill>
                  <a:srgbClr val="333333"/>
                </a:solidFill>
                <a:latin typeface="Helvetica"/>
                <a:ea typeface="Helvetica"/>
              </a:rPr>
              <a:t> số học hiệu n</a:t>
            </a:r>
            <a:r>
              <a:rPr lang="" altLang="en-US" b="0" i="0">
                <a:solidFill>
                  <a:srgbClr val="333333"/>
                </a:solidFill>
                <a:latin typeface="Helvetica"/>
                <a:ea typeface="Helvetica"/>
              </a:rPr>
              <a:t>ă</a:t>
            </a:r>
            <a:r>
              <a:rPr lang="en-US" altLang="en-US" b="0" i="0">
                <a:solidFill>
                  <a:srgbClr val="333333"/>
                </a:solidFill>
                <a:latin typeface="Helvetica"/>
                <a:ea typeface="Helvetica"/>
              </a:rPr>
              <a:t>ng cao với các mảng (arrays) và ma trận (matrices).</a:t>
            </a:r>
            <a:endParaRPr lang="en-US" altLang="en-US" b="0" i="0">
              <a:solidFill>
                <a:srgbClr val="333333"/>
              </a:solidFill>
              <a:latin typeface="Helvetica"/>
              <a:ea typeface="Helvetica"/>
            </a:endParaRPr>
          </a:p>
          <a:p>
            <a:pPr marL="0" indent="0"/>
            <a:r>
              <a:rPr lang="en-US" altLang="en-US" b="0" i="0">
                <a:solidFill>
                  <a:srgbClr val="333333"/>
                </a:solidFill>
                <a:latin typeface="Helvetica"/>
                <a:ea typeface="Helvetica"/>
              </a:rPr>
              <a:t>- Xử l</a:t>
            </a:r>
            <a:r>
              <a:rPr lang="" altLang="en-US" b="0" i="0">
                <a:solidFill>
                  <a:srgbClr val="333333"/>
                </a:solidFill>
                <a:latin typeface="Helvetica"/>
                <a:ea typeface="Helvetica"/>
              </a:rPr>
              <a:t>ý</a:t>
            </a:r>
            <a:r>
              <a:rPr lang="en-US" altLang="en-US" b="0" i="0">
                <a:solidFill>
                  <a:srgbClr val="333333"/>
                </a:solidFill>
                <a:latin typeface="Helvetica"/>
                <a:ea typeface="Helvetica"/>
              </a:rPr>
              <a:t> dữ liệu : numpy, math</a:t>
            </a:r>
            <a:endParaRPr lang="en-US" altLang="en-US" b="0" i="0">
              <a:solidFill>
                <a:srgbClr val="333333"/>
              </a:solidFill>
              <a:latin typeface="Helvetica"/>
              <a:ea typeface="Helvetica"/>
            </a:endParaRPr>
          </a:p>
          <a:p>
            <a:pPr marL="0" indent="0"/>
            <a:r>
              <a:rPr lang="en-US" altLang="en-US" b="0" i="0">
                <a:solidFill>
                  <a:srgbClr val="333333"/>
                </a:solidFill>
                <a:latin typeface="Helvetica"/>
                <a:ea typeface="Helvetica"/>
              </a:rPr>
              <a:t>Tính toán ma trận, xử l</a:t>
            </a:r>
            <a:r>
              <a:rPr lang="" altLang="en-US" b="0" i="0">
                <a:solidFill>
                  <a:srgbClr val="333333"/>
                </a:solidFill>
                <a:latin typeface="Helvetica"/>
                <a:ea typeface="Helvetica"/>
              </a:rPr>
              <a:t>ý</a:t>
            </a:r>
            <a:r>
              <a:rPr lang="en-US" altLang="en-US" b="0" i="0">
                <a:solidFill>
                  <a:srgbClr val="333333"/>
                </a:solidFill>
                <a:latin typeface="Helvetica"/>
                <a:ea typeface="Helvetica"/>
              </a:rPr>
              <a:t> bounding box</a:t>
            </a:r>
            <a:endParaRPr lang="en-US" altLang="en-US" b="0" i="0">
              <a:solidFill>
                <a:srgbClr val="333333"/>
              </a:solidFill>
              <a:latin typeface="Helvetica"/>
              <a:ea typeface="Helvetica"/>
            </a:endParaRPr>
          </a:p>
          <a:p>
            <a:pPr marL="0" indent="0"/>
            <a:r>
              <a:rPr lang="en-US" altLang="en-US" b="0" i="0">
                <a:solidFill>
                  <a:srgbClr val="333333"/>
                </a:solidFill>
                <a:latin typeface="Helvetica"/>
                <a:ea typeface="Helvetica"/>
              </a:rPr>
              <a:t>- Phân cụm: sklearn.cluster </a:t>
            </a:r>
            <a:endParaRPr lang="en-US" altLang="en-US" b="0" i="0">
              <a:solidFill>
                <a:srgbClr val="333333"/>
              </a:solidFill>
              <a:latin typeface="Helvetica"/>
              <a:ea typeface="Helvetica"/>
            </a:endParaRPr>
          </a:p>
          <a:p>
            <a:pPr marL="0" indent="0"/>
            <a:r>
              <a:rPr lang="en-US" altLang="en-US" b="0" i="0">
                <a:solidFill>
                  <a:srgbClr val="333333"/>
                </a:solidFill>
                <a:latin typeface="Helvetica"/>
                <a:ea typeface="Helvetica"/>
              </a:rPr>
              <a:t>Phân nhóm bounding box thành các cụm</a:t>
            </a:r>
            <a:endParaRPr b="0" i="0">
              <a:solidFill>
                <a:srgbClr val="333333"/>
              </a:solidFill>
              <a:latin typeface="Helvetica"/>
              <a:ea typeface="Helvet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41985" y="88900"/>
            <a:ext cx="9432290" cy="10231755"/>
          </a:xfrm>
          <a:prstGeom prst="rect">
            <a:avLst/>
          </a:prstGeom>
        </p:spPr>
        <p:txBody>
          <a:bodyPr>
            <a:noAutofit/>
          </a:bodyPr>
          <a:p>
            <a:pPr>
              <a:spcAft>
                <a:spcPct val="60000"/>
              </a:spcAft>
            </a:pPr>
            <a:r>
              <a:rPr lang="en-US" altLang="en-US" sz="1500" b="1"/>
              <a:t>Các file module</a:t>
            </a:r>
            <a:endParaRPr lang="en-US" altLang="en-US" sz="1500" b="1"/>
          </a:p>
          <a:p>
            <a:pPr>
              <a:spcAft>
                <a:spcPct val="60000"/>
              </a:spcAft>
            </a:pPr>
            <a:r>
              <a:rPr lang="en-US" altLang="en-US" sz="1500"/>
              <a:t>Module htr_pipeline:</a:t>
            </a:r>
            <a:endParaRPr lang="en-US" altLang="en-US" sz="1500"/>
          </a:p>
          <a:p>
            <a:pPr>
              <a:spcAft>
                <a:spcPct val="60000"/>
              </a:spcAft>
            </a:pPr>
            <a:r>
              <a:rPr lang="en-US" altLang="en-US" sz="1500"/>
              <a:t>__init__.py: File khởi tạo module chính.</a:t>
            </a:r>
            <a:endParaRPr lang="en-US" altLang="en-US" sz="1500"/>
          </a:p>
          <a:p>
            <a:pPr>
              <a:spcAft>
                <a:spcPct val="60000"/>
              </a:spcAft>
            </a:pPr>
            <a:r>
              <a:rPr lang="en-US" altLang="en-US" sz="1500"/>
              <a:t>Module htr_pipeline.models:</a:t>
            </a:r>
            <a:endParaRPr lang="en-US" altLang="en-US" sz="1500"/>
          </a:p>
          <a:p>
            <a:pPr>
              <a:spcAft>
                <a:spcPct val="60000"/>
              </a:spcAft>
            </a:pPr>
            <a:r>
              <a:rPr lang="en-US" altLang="en-US" sz="1500"/>
              <a:t>__init__.py: File khởi tạo module.</a:t>
            </a:r>
            <a:endParaRPr lang="en-US" altLang="en-US" sz="1500"/>
          </a:p>
          <a:p>
            <a:pPr>
              <a:spcAft>
                <a:spcPct val="60000"/>
              </a:spcAft>
            </a:pPr>
            <a:r>
              <a:rPr lang="en-US" altLang="en-US" sz="1500"/>
              <a:t>detector.onnx: Mô hình học máy.</a:t>
            </a:r>
            <a:endParaRPr lang="en-US" altLang="en-US" sz="1500"/>
          </a:p>
          <a:p>
            <a:pPr>
              <a:spcAft>
                <a:spcPct val="60000"/>
              </a:spcAft>
            </a:pPr>
            <a:r>
              <a:rPr lang="en-US" altLang="en-US" sz="1500"/>
              <a:t>reader.onnx: Mô hình học máy.</a:t>
            </a:r>
            <a:endParaRPr lang="en-US" altLang="en-US" sz="1500"/>
          </a:p>
          <a:p>
            <a:pPr>
              <a:spcAft>
                <a:spcPct val="60000"/>
              </a:spcAft>
            </a:pPr>
            <a:r>
              <a:rPr lang="en-US" altLang="en-US" sz="1500"/>
              <a:t>reader.json: File cấu hình mô hình.</a:t>
            </a:r>
            <a:endParaRPr lang="en-US" altLang="en-US" sz="1500"/>
          </a:p>
          <a:p>
            <a:pPr>
              <a:spcAft>
                <a:spcPct val="60000"/>
              </a:spcAft>
            </a:pPr>
            <a:r>
              <a:rPr lang="en-US" altLang="en-US" sz="1500"/>
              <a:t>Module htr_pipeline.reader:</a:t>
            </a:r>
            <a:endParaRPr lang="en-US" altLang="en-US" sz="1500"/>
          </a:p>
          <a:p>
            <a:pPr>
              <a:spcAft>
                <a:spcPct val="60000"/>
              </a:spcAft>
            </a:pPr>
            <a:r>
              <a:rPr lang="en-US" altLang="en-US" sz="1500"/>
              <a:t>__init__.py: File khởi tạo module.</a:t>
            </a:r>
            <a:endParaRPr lang="en-US" altLang="en-US" sz="1500"/>
          </a:p>
          <a:p>
            <a:pPr>
              <a:spcAft>
                <a:spcPct val="60000"/>
              </a:spcAft>
            </a:pPr>
            <a:r>
              <a:rPr lang="en-US" altLang="en-US" sz="1500"/>
              <a:t>ctc.py: Xử l</a:t>
            </a:r>
            <a:r>
              <a:rPr lang="" altLang="en-US" sz="1500"/>
              <a:t>ý</a:t>
            </a:r>
            <a:r>
              <a:rPr lang="en-US" altLang="en-US" sz="1500"/>
              <a:t> mã hóa CTC (Connectionist Temporal Classification).</a:t>
            </a:r>
            <a:endParaRPr lang="en-US" altLang="en-US" sz="1500"/>
          </a:p>
          <a:p>
            <a:pPr>
              <a:spcAft>
                <a:spcPct val="60000"/>
              </a:spcAft>
            </a:pPr>
            <a:r>
              <a:rPr lang="en-US" altLang="en-US" sz="1500"/>
              <a:t>Module htr_pipeline.word_detector:</a:t>
            </a:r>
            <a:endParaRPr lang="en-US" altLang="en-US" sz="1500"/>
          </a:p>
          <a:p>
            <a:pPr>
              <a:spcAft>
                <a:spcPct val="60000"/>
              </a:spcAft>
            </a:pPr>
            <a:r>
              <a:rPr lang="en-US" altLang="en-US" sz="1500"/>
              <a:t>__init__.py: File khởi tạo module.</a:t>
            </a:r>
            <a:endParaRPr lang="en-US" altLang="en-US" sz="1500"/>
          </a:p>
          <a:p>
            <a:pPr>
              <a:spcAft>
                <a:spcPct val="60000"/>
              </a:spcAft>
            </a:pPr>
            <a:r>
              <a:rPr lang="en-US" altLang="en-US" sz="1500"/>
              <a:t>aabb.py: Xử l</a:t>
            </a:r>
            <a:r>
              <a:rPr lang="" altLang="en-US" sz="1500"/>
              <a:t>ý</a:t>
            </a:r>
            <a:r>
              <a:rPr lang="en-US" altLang="en-US" sz="1500"/>
              <a:t> các hộp bao quanh (Axis-Aligned Bounding Box).</a:t>
            </a:r>
            <a:endParaRPr lang="en-US" altLang="en-US" sz="1500"/>
          </a:p>
          <a:p>
            <a:pPr>
              <a:spcAft>
                <a:spcPct val="60000"/>
              </a:spcAft>
            </a:pPr>
            <a:r>
              <a:rPr lang="en-US" altLang="en-US" sz="1500"/>
              <a:t>aabb_clustering.py: Phân cụm AABB.</a:t>
            </a:r>
            <a:endParaRPr lang="en-US" altLang="en-US" sz="1500"/>
          </a:p>
          <a:p>
            <a:pPr>
              <a:spcAft>
                <a:spcPct val="60000"/>
              </a:spcAft>
            </a:pPr>
            <a:r>
              <a:rPr lang="en-US" altLang="en-US" sz="1500"/>
              <a:t>coding.py: Xử l</a:t>
            </a:r>
            <a:r>
              <a:rPr lang="" altLang="en-US" sz="1500"/>
              <a:t>ý</a:t>
            </a:r>
            <a:r>
              <a:rPr lang="en-US" altLang="en-US" sz="1500"/>
              <a:t> mã hóa.</a:t>
            </a:r>
            <a:endParaRPr lang="en-US" altLang="en-US" sz="1500"/>
          </a:p>
          <a:p>
            <a:pPr>
              <a:spcAft>
                <a:spcPct val="60000"/>
              </a:spcAft>
            </a:pPr>
            <a:r>
              <a:rPr lang="en-US" altLang="en-US" sz="1500"/>
              <a:t>iou.py: Tính toán chỉ số giao nhau trên hợp (Intersection over Union - IoU).</a:t>
            </a:r>
            <a:endParaRPr lang="en-US" altLang="en-US" sz="1500"/>
          </a:p>
        </p:txBody>
      </p:sp>
      <p:pic>
        <p:nvPicPr>
          <p:cNvPr id="3" name="Picture 3" descr="file modum"/>
          <p:cNvPicPr>
            <a:picLocks noChangeAspect="1"/>
          </p:cNvPicPr>
          <p:nvPr/>
        </p:nvPicPr>
        <p:blipFill>
          <a:blip r:embed="rId1"/>
          <a:stretch>
            <a:fillRect/>
          </a:stretch>
        </p:blipFill>
        <p:spPr>
          <a:xfrm>
            <a:off x="6384925" y="189865"/>
            <a:ext cx="3892550" cy="5929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CH</a:t>
            </a:r>
            <a:r>
              <a:rPr lang="" altLang="en-US"/>
              <a:t>ƯƠ</a:t>
            </a:r>
            <a:r>
              <a:rPr lang="en-US" altLang="en-US"/>
              <a:t>NG 3: KẾT QUẢ THỰC NGHIỆM</a:t>
            </a:r>
            <a:endParaRPr lang="en-US" altLang="en-US"/>
          </a:p>
        </p:txBody>
      </p:sp>
      <p:sp>
        <p:nvSpPr>
          <p:cNvPr id="3" name="Content Placeholder 2"/>
          <p:cNvSpPr>
            <a:spLocks noGrp="1"/>
          </p:cNvSpPr>
          <p:nvPr>
            <p:ph idx="1"/>
          </p:nvPr>
        </p:nvSpPr>
        <p:spPr/>
        <p:txBody>
          <a:bodyPr/>
          <a:p>
            <a:r>
              <a:rPr lang="en-US" altLang="en-US" sz="2000"/>
              <a:t> Dữ liệu</a:t>
            </a:r>
            <a:endParaRPr lang="en-US" altLang="en-US" sz="2000"/>
          </a:p>
          <a:p>
            <a:r>
              <a:rPr lang="en-US" altLang="en-US" sz="2000"/>
              <a:t>Dữ liệu </a:t>
            </a:r>
            <a:r>
              <a:rPr lang="" altLang="en-US" sz="2000"/>
              <a:t>đ</a:t>
            </a:r>
            <a:r>
              <a:rPr lang="en-US" altLang="en-US" sz="2000"/>
              <a:t>ầu vào sẽ </a:t>
            </a:r>
            <a:r>
              <a:rPr lang="" altLang="en-US" sz="2000"/>
              <a:t>đư</a:t>
            </a:r>
            <a:r>
              <a:rPr lang="en-US" altLang="en-US" sz="2000"/>
              <a:t>ợc </a:t>
            </a:r>
            <a:r>
              <a:rPr lang="" altLang="en-US" sz="2000"/>
              <a:t>đ</a:t>
            </a:r>
            <a:r>
              <a:rPr lang="en-US" altLang="en-US" sz="2000"/>
              <a:t>ọc từ camera theo thời gian thực, sau khi v</a:t>
            </a:r>
            <a:r>
              <a:rPr lang="" altLang="en-US" sz="2000"/>
              <a:t>ă</a:t>
            </a:r>
            <a:r>
              <a:rPr lang="en-US" altLang="en-US" sz="2000"/>
              <a:t>n bản viết tay </a:t>
            </a:r>
            <a:r>
              <a:rPr lang="" altLang="en-US" sz="2000"/>
              <a:t>đư</a:t>
            </a:r>
            <a:r>
              <a:rPr lang="en-US" altLang="en-US" sz="2000"/>
              <a:t>ợc </a:t>
            </a:r>
            <a:r>
              <a:rPr lang="" altLang="en-US" sz="2000"/>
              <a:t>đư</a:t>
            </a:r>
            <a:r>
              <a:rPr lang="en-US" altLang="en-US" sz="2000"/>
              <a:t>a vào khay và camera hiển thị ngay trên giao diện. Sau </a:t>
            </a:r>
            <a:r>
              <a:rPr lang="" altLang="en-US" sz="2000"/>
              <a:t>đ</a:t>
            </a:r>
            <a:r>
              <a:rPr lang="en-US" altLang="en-US" sz="2000"/>
              <a:t>ó, hệ thống sẽ cắt dữ liệu theo từng khung cố </a:t>
            </a:r>
            <a:r>
              <a:rPr lang="" altLang="en-US" sz="2000"/>
              <a:t>đ</a:t>
            </a:r>
            <a:r>
              <a:rPr lang="en-US" altLang="en-US" sz="2000"/>
              <a:t>ịnh, dựa trên khu vực chứa v</a:t>
            </a:r>
            <a:r>
              <a:rPr lang="" altLang="en-US" sz="2000"/>
              <a:t>ă</a:t>
            </a:r>
            <a:r>
              <a:rPr lang="en-US" altLang="en-US" sz="2000"/>
              <a:t>n bản viết tay </a:t>
            </a:r>
            <a:r>
              <a:rPr lang="" altLang="en-US" sz="2000"/>
              <a:t>đư</a:t>
            </a:r>
            <a:r>
              <a:rPr lang="en-US" altLang="en-US" sz="2000"/>
              <a:t>ợc </a:t>
            </a:r>
            <a:r>
              <a:rPr lang="" altLang="en-US" sz="2000"/>
              <a:t>đ</a:t>
            </a:r>
            <a:r>
              <a:rPr lang="en-US" altLang="en-US" sz="2000"/>
              <a:t>ặt sẵn từ </a:t>
            </a:r>
            <a:r>
              <a:rPr lang="" altLang="en-US" sz="2000"/>
              <a:t>đ</a:t>
            </a:r>
            <a:r>
              <a:rPr lang="en-US" altLang="en-US" sz="2000"/>
              <a:t>ầu.</a:t>
            </a:r>
            <a:endParaRPr lang="en-US" altLang="en-US" sz="2000"/>
          </a:p>
          <a:p>
            <a:r>
              <a:rPr lang="en-US" altLang="en-US" sz="2000"/>
              <a:t>Xử l</a:t>
            </a:r>
            <a:r>
              <a:rPr lang="" altLang="en-US" sz="2000"/>
              <a:t>ý</a:t>
            </a:r>
            <a:r>
              <a:rPr lang="en-US" altLang="en-US" sz="2000"/>
              <a:t> ảnh tr</a:t>
            </a:r>
            <a:r>
              <a:rPr lang="" altLang="en-US" sz="2000"/>
              <a:t>ư</a:t>
            </a:r>
            <a:r>
              <a:rPr lang="en-US" altLang="en-US" sz="2000"/>
              <a:t>ớc nhận diện: Sau khi cắt </a:t>
            </a:r>
            <a:r>
              <a:rPr lang="" altLang="en-US" sz="2000"/>
              <a:t>đư</a:t>
            </a:r>
            <a:r>
              <a:rPr lang="en-US" altLang="en-US" sz="2000"/>
              <a:t>ợc thông tin, hệ thống sẽ xử l</a:t>
            </a:r>
            <a:r>
              <a:rPr lang="" altLang="en-US" sz="2000"/>
              <a:t>ý</a:t>
            </a:r>
            <a:r>
              <a:rPr lang="en-US" altLang="en-US" sz="2000"/>
              <a:t> ảnh bằng OpenCV </a:t>
            </a:r>
            <a:r>
              <a:rPr lang="" altLang="en-US" sz="2000"/>
              <a:t>đ</a:t>
            </a:r>
            <a:r>
              <a:rPr lang="en-US" altLang="en-US" sz="2000"/>
              <a:t>ể chuyển sang ảnh xám, áp dụng phân ng</a:t>
            </a:r>
            <a:r>
              <a:rPr lang="" altLang="en-US" sz="2000"/>
              <a:t>ư</a:t>
            </a:r>
            <a:r>
              <a:rPr lang="en-US" altLang="en-US" sz="2000"/>
              <a:t>ỡng nhằm làm nổi bật nét chữ viết tay. Các b</a:t>
            </a:r>
            <a:r>
              <a:rPr lang="" altLang="en-US" sz="2000"/>
              <a:t>ư</a:t>
            </a:r>
            <a:r>
              <a:rPr lang="en-US" altLang="en-US" sz="2000"/>
              <a:t>ớc xử l</a:t>
            </a:r>
            <a:r>
              <a:rPr lang="" altLang="en-US" sz="2000"/>
              <a:t>ý</a:t>
            </a:r>
            <a:r>
              <a:rPr lang="en-US" altLang="en-US" sz="2000"/>
              <a:t> có thể bao gồm loại bỏ nhiễu, làm mịn hoặc t</a:t>
            </a:r>
            <a:r>
              <a:rPr lang="" altLang="en-US" sz="2000"/>
              <a:t>ă</a:t>
            </a:r>
            <a:r>
              <a:rPr lang="en-US" altLang="en-US" sz="2000"/>
              <a:t>ng c</a:t>
            </a:r>
            <a:r>
              <a:rPr lang="" altLang="en-US" sz="2000"/>
              <a:t>ư</a:t>
            </a:r>
            <a:r>
              <a:rPr lang="en-US" altLang="en-US" sz="2000"/>
              <a:t>ờng t</a:t>
            </a:r>
            <a:r>
              <a:rPr lang="" altLang="en-US" sz="2000"/>
              <a:t>ư</a:t>
            </a:r>
            <a:r>
              <a:rPr lang="en-US" altLang="en-US" sz="2000"/>
              <a:t>ơng phản </a:t>
            </a:r>
            <a:r>
              <a:rPr lang="" altLang="en-US" sz="2000"/>
              <a:t>đ</a:t>
            </a:r>
            <a:r>
              <a:rPr lang="en-US" altLang="en-US" sz="2000"/>
              <a:t>ể </a:t>
            </a:r>
            <a:r>
              <a:rPr lang="" altLang="en-US" sz="2000"/>
              <a:t>đ</a:t>
            </a:r>
            <a:r>
              <a:rPr lang="en-US" altLang="en-US" sz="2000"/>
              <a:t>ảm bảo k</a:t>
            </a:r>
            <a:r>
              <a:rPr lang="" altLang="en-US" sz="2000"/>
              <a:t>ý</a:t>
            </a:r>
            <a:r>
              <a:rPr lang="en-US" altLang="en-US" sz="2000"/>
              <a:t> tự viết tay r</a:t>
            </a:r>
            <a:r>
              <a:rPr lang="" altLang="en-US" sz="2000"/>
              <a:t>õ</a:t>
            </a:r>
            <a:r>
              <a:rPr lang="en-US" altLang="en-US" sz="2000"/>
              <a:t> ràng hơn.</a:t>
            </a:r>
            <a:endParaRPr lang="en-US" altLang="en-US" sz="2000"/>
          </a:p>
          <a:p>
            <a:r>
              <a:rPr lang="en-US" altLang="en-US" sz="2000"/>
              <a:t>Nhận diện chữ viết tay: Ảnh sau khi </a:t>
            </a:r>
            <a:r>
              <a:rPr lang="" altLang="en-US" sz="2000"/>
              <a:t>đư</a:t>
            </a:r>
            <a:r>
              <a:rPr lang="en-US" altLang="en-US" sz="2000"/>
              <a:t>ợc xử l</a:t>
            </a:r>
            <a:r>
              <a:rPr lang="" altLang="en-US" sz="2000"/>
              <a:t>ý</a:t>
            </a:r>
            <a:r>
              <a:rPr lang="en-US" altLang="en-US" sz="2000"/>
              <a:t> sẽ </a:t>
            </a:r>
            <a:r>
              <a:rPr lang="" altLang="en-US" sz="2000"/>
              <a:t>đư</a:t>
            </a:r>
            <a:r>
              <a:rPr lang="en-US" altLang="en-US" sz="2000"/>
              <a:t>ợc </a:t>
            </a:r>
            <a:r>
              <a:rPr lang="" altLang="en-US" sz="2000"/>
              <a:t>đư</a:t>
            </a:r>
            <a:r>
              <a:rPr lang="en-US" altLang="en-US" sz="2000"/>
              <a:t>a vào công cụ OCR nh</a:t>
            </a:r>
            <a:r>
              <a:rPr lang="" altLang="en-US" sz="2000"/>
              <a:t>ư</a:t>
            </a:r>
            <a:r>
              <a:rPr lang="en-US" altLang="en-US" sz="2000"/>
              <a:t> Tesseract hoặc một mô hình nhận diện chữ viết tay hiện </a:t>
            </a:r>
            <a:r>
              <a:rPr lang="" altLang="en-US" sz="2000"/>
              <a:t>đ</a:t>
            </a:r>
            <a:r>
              <a:rPr lang="en-US" altLang="en-US" sz="2000"/>
              <a:t>ại (ví dụ: các mô hình dựa trên deep learning nh</a:t>
            </a:r>
            <a:r>
              <a:rPr lang="" altLang="en-US" sz="2000"/>
              <a:t>ư</a:t>
            </a:r>
            <a:r>
              <a:rPr lang="en-US" altLang="en-US" sz="2000"/>
              <a:t> CRNN hoặc mô hình Transformer). Hệ thống sau </a:t>
            </a:r>
            <a:r>
              <a:rPr lang="" altLang="en-US" sz="2000"/>
              <a:t>đ</a:t>
            </a:r>
            <a:r>
              <a:rPr lang="en-US" altLang="en-US" sz="2000"/>
              <a:t>ó chuyển dữ liệu nhận diện thành v</a:t>
            </a:r>
            <a:r>
              <a:rPr lang="" altLang="en-US" sz="2000"/>
              <a:t>ă</a:t>
            </a:r>
            <a:r>
              <a:rPr lang="en-US" altLang="en-US" sz="2000"/>
              <a:t>n bản số và hiển thị lên màn hình.</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Kết quả thực nghiệm </a:t>
            </a:r>
            <a:endParaRPr lang="en-US" altLang="en-US"/>
          </a:p>
        </p:txBody>
      </p:sp>
      <p:sp>
        <p:nvSpPr>
          <p:cNvPr id="3" name="Content Placeholder 2"/>
          <p:cNvSpPr>
            <a:spLocks noGrp="1"/>
          </p:cNvSpPr>
          <p:nvPr>
            <p:ph idx="1"/>
          </p:nvPr>
        </p:nvSpPr>
        <p:spPr/>
        <p:txBody>
          <a:bodyPr/>
          <a:p>
            <a:r>
              <a:rPr lang="en-US" altLang="en-US"/>
              <a:t>Chạy tự </a:t>
            </a:r>
            <a:r>
              <a:rPr lang="" altLang="en-US"/>
              <a:t>đ</a:t>
            </a:r>
            <a:r>
              <a:rPr lang="en-US" altLang="en-US"/>
              <a:t>ộng ảnh </a:t>
            </a:r>
            <a:endParaRPr lang="en-US" altLang="en-US"/>
          </a:p>
        </p:txBody>
      </p:sp>
      <p:pic>
        <p:nvPicPr>
          <p:cNvPr id="5" name="Picture 5" descr="file ảnh"/>
          <p:cNvPicPr>
            <a:picLocks noChangeAspect="1"/>
          </p:cNvPicPr>
          <p:nvPr/>
        </p:nvPicPr>
        <p:blipFill>
          <a:blip r:embed="rId1"/>
          <a:stretch>
            <a:fillRect/>
          </a:stretch>
        </p:blipFill>
        <p:spPr>
          <a:xfrm>
            <a:off x="802640" y="1817370"/>
            <a:ext cx="2774950" cy="1308100"/>
          </a:xfrm>
          <a:prstGeom prst="rect">
            <a:avLst/>
          </a:prstGeom>
        </p:spPr>
      </p:pic>
      <p:pic>
        <p:nvPicPr>
          <p:cNvPr id="6" name="Picture 6" descr="3 ảnh ngu "/>
          <p:cNvPicPr>
            <a:picLocks noChangeAspect="1"/>
          </p:cNvPicPr>
          <p:nvPr/>
        </p:nvPicPr>
        <p:blipFill>
          <a:blip r:embed="rId2"/>
          <a:stretch>
            <a:fillRect/>
          </a:stretch>
        </p:blipFill>
        <p:spPr>
          <a:xfrm>
            <a:off x="4617720" y="2090103"/>
            <a:ext cx="5269230" cy="3121025"/>
          </a:xfrm>
          <a:prstGeom prst="rect">
            <a:avLst/>
          </a:prstGeom>
        </p:spPr>
      </p:pic>
      <p:sp>
        <p:nvSpPr>
          <p:cNvPr id="4" name="Text Box 3"/>
          <p:cNvSpPr txBox="1"/>
          <p:nvPr/>
        </p:nvSpPr>
        <p:spPr>
          <a:xfrm>
            <a:off x="5032375" y="5513388"/>
            <a:ext cx="5080000" cy="706755"/>
          </a:xfrm>
          <a:prstGeom prst="rect">
            <a:avLst/>
          </a:prstGeom>
        </p:spPr>
        <p:txBody>
          <a:bodyPr>
            <a:spAutoFit/>
          </a:bodyPr>
          <a:p>
            <a:pPr defTabSz="266700"/>
            <a:r>
              <a:rPr sz="2000" b="0">
                <a:latin typeface="Times New Roman" panose="02020603050405020304"/>
                <a:ea typeface="Times New Roman" panose="02020603050405020304"/>
              </a:rPr>
              <a:t>Kết quả thực nghiệm chạy chương trình ảnh có sẵn</a:t>
            </a:r>
            <a:endParaRPr sz="2000" b="0">
              <a:latin typeface="Times New Roman" panose="02020603050405020304"/>
              <a:ea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Chương trình nhận dạng chữ </a:t>
            </a:r>
            <a:r>
              <a:rPr lang="vi-VN" altLang="en-US"/>
              <a:t>viết</a:t>
            </a:r>
            <a:endParaRPr lang="vi-VN" altLang="en-US"/>
          </a:p>
        </p:txBody>
      </p:sp>
      <p:pic>
        <p:nvPicPr>
          <p:cNvPr id="11" name="Picture 11" descr="Capture"/>
          <p:cNvPicPr>
            <a:picLocks noChangeAspect="1"/>
          </p:cNvPicPr>
          <p:nvPr/>
        </p:nvPicPr>
        <p:blipFill>
          <a:blip r:embed="rId1"/>
          <a:stretch>
            <a:fillRect/>
          </a:stretch>
        </p:blipFill>
        <p:spPr>
          <a:xfrm>
            <a:off x="250190" y="916305"/>
            <a:ext cx="9639300" cy="3116580"/>
          </a:xfrm>
          <a:prstGeom prst="rect">
            <a:avLst/>
          </a:prstGeom>
        </p:spPr>
      </p:pic>
      <p:pic>
        <p:nvPicPr>
          <p:cNvPr id="19" name="Picture 19" descr="lịch sử"/>
          <p:cNvPicPr>
            <a:picLocks noChangeAspect="1"/>
          </p:cNvPicPr>
          <p:nvPr/>
        </p:nvPicPr>
        <p:blipFill>
          <a:blip r:embed="rId2"/>
          <a:stretch>
            <a:fillRect/>
          </a:stretch>
        </p:blipFill>
        <p:spPr>
          <a:xfrm>
            <a:off x="250825" y="4260215"/>
            <a:ext cx="9536430" cy="25977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KẾT </a:t>
            </a:r>
            <a:r>
              <a:rPr lang="vi-VN" altLang="en-US"/>
              <a:t>LUẬN </a:t>
            </a:r>
            <a:endParaRPr lang="vi-VN" altLang="en-US"/>
          </a:p>
        </p:txBody>
      </p:sp>
      <p:sp>
        <p:nvSpPr>
          <p:cNvPr id="3" name="Content Placeholder 2"/>
          <p:cNvSpPr>
            <a:spLocks noGrp="1"/>
          </p:cNvSpPr>
          <p:nvPr>
            <p:ph idx="1"/>
          </p:nvPr>
        </p:nvSpPr>
        <p:spPr/>
        <p:txBody>
          <a:bodyPr/>
          <a:p>
            <a:r>
              <a:rPr lang="en-US" altLang="en-US" sz="1800"/>
              <a:t>Hệ thống nhận diện chữ số viết tay không chỉ là một bài toán quan trọng trong l</a:t>
            </a:r>
            <a:r>
              <a:rPr lang="" altLang="en-US" sz="1800"/>
              <a:t>ĩ</a:t>
            </a:r>
            <a:r>
              <a:rPr lang="en-US" altLang="en-US" sz="1800"/>
              <a:t>nh vực trí tuệ nhân tạo mà còn mang lại </a:t>
            </a:r>
            <a:r>
              <a:rPr lang="" altLang="en-US" sz="1800"/>
              <a:t>ý</a:t>
            </a:r>
            <a:r>
              <a:rPr lang="en-US" altLang="en-US" sz="1800"/>
              <a:t> ngh</a:t>
            </a:r>
            <a:r>
              <a:rPr lang="" altLang="en-US" sz="1800"/>
              <a:t>ĩ</a:t>
            </a:r>
            <a:r>
              <a:rPr lang="en-US" altLang="en-US" sz="1800"/>
              <a:t>a to lớn trong việc giải quyết các vấn </a:t>
            </a:r>
            <a:r>
              <a:rPr lang="" altLang="en-US" sz="1800"/>
              <a:t>đ</a:t>
            </a:r>
            <a:r>
              <a:rPr lang="en-US" altLang="en-US" sz="1800"/>
              <a:t>ề thực tiễn trong nhiều l</a:t>
            </a:r>
            <a:r>
              <a:rPr lang="" altLang="en-US" sz="1800"/>
              <a:t>ĩ</a:t>
            </a:r>
            <a:r>
              <a:rPr lang="en-US" altLang="en-US" sz="1800"/>
              <a:t>nh vực nh</a:t>
            </a:r>
            <a:r>
              <a:rPr lang="" altLang="en-US" sz="1800"/>
              <a:t>ư</a:t>
            </a:r>
            <a:r>
              <a:rPr lang="en-US" altLang="en-US" sz="1800"/>
              <a:t> ngân hàng, giáo dục, và quản l</a:t>
            </a:r>
            <a:r>
              <a:rPr lang="" altLang="en-US" sz="1800"/>
              <a:t>ý</a:t>
            </a:r>
            <a:r>
              <a:rPr lang="en-US" altLang="en-US" sz="1800"/>
              <a:t> dữ liệu. Với sự kết hợp giữa các ph</a:t>
            </a:r>
            <a:r>
              <a:rPr lang="" altLang="en-US" sz="1800"/>
              <a:t>ư</a:t>
            </a:r>
            <a:r>
              <a:rPr lang="en-US" altLang="en-US" sz="1800"/>
              <a:t>ơng pháp xử l</a:t>
            </a:r>
            <a:r>
              <a:rPr lang="" altLang="en-US" sz="1800"/>
              <a:t>ý</a:t>
            </a:r>
            <a:r>
              <a:rPr lang="en-US" altLang="en-US" sz="1800"/>
              <a:t> ảnh hiện </a:t>
            </a:r>
            <a:r>
              <a:rPr lang="" altLang="en-US" sz="1800"/>
              <a:t>đ</a:t>
            </a:r>
            <a:r>
              <a:rPr lang="en-US" altLang="en-US" sz="1800"/>
              <a:t>ại và các mô hình học sâu tiên tiến nh</a:t>
            </a:r>
            <a:r>
              <a:rPr lang="" altLang="en-US" sz="1800"/>
              <a:t>ư</a:t>
            </a:r>
            <a:r>
              <a:rPr lang="en-US" altLang="en-US" sz="1800"/>
              <a:t> mạng nơ-ron tích chập (CNN), hệ thống có khả n</a:t>
            </a:r>
            <a:r>
              <a:rPr lang="" altLang="en-US" sz="1800"/>
              <a:t>ă</a:t>
            </a:r>
            <a:r>
              <a:rPr lang="en-US" altLang="en-US" sz="1800"/>
              <a:t>ng trích xuất </a:t>
            </a:r>
            <a:r>
              <a:rPr lang="" altLang="en-US" sz="1800"/>
              <a:t>đ</a:t>
            </a:r>
            <a:r>
              <a:rPr lang="en-US" altLang="en-US" sz="1800"/>
              <a:t>ặc tr</a:t>
            </a:r>
            <a:r>
              <a:rPr lang="" altLang="en-US" sz="1800"/>
              <a:t>ư</a:t>
            </a:r>
            <a:r>
              <a:rPr lang="en-US" altLang="en-US" sz="1800"/>
              <a:t>ng, phân loại chính xác và </a:t>
            </a:r>
            <a:r>
              <a:rPr lang="" altLang="en-US" sz="1800"/>
              <a:t>đư</a:t>
            </a:r>
            <a:r>
              <a:rPr lang="en-US" altLang="en-US" sz="1800"/>
              <a:t>a ra kết quả dự </a:t>
            </a:r>
            <a:r>
              <a:rPr lang="" altLang="en-US" sz="1800"/>
              <a:t>đ</a:t>
            </a:r>
            <a:r>
              <a:rPr lang="en-US" altLang="en-US" sz="1800"/>
              <a:t>oán nhanh chóng. Tuy nhiên, </a:t>
            </a:r>
            <a:r>
              <a:rPr lang="" altLang="en-US" sz="1800"/>
              <a:t>đ</a:t>
            </a:r>
            <a:r>
              <a:rPr lang="en-US" altLang="en-US" sz="1800"/>
              <a:t>ể </a:t>
            </a:r>
            <a:r>
              <a:rPr lang="" altLang="en-US" sz="1800"/>
              <a:t>đ</a:t>
            </a:r>
            <a:r>
              <a:rPr lang="en-US" altLang="en-US" sz="1800"/>
              <a:t>ạt hiệu suất cao, hệ thống cần </a:t>
            </a:r>
            <a:r>
              <a:rPr lang="" altLang="en-US" sz="1800"/>
              <a:t>đư</a:t>
            </a:r>
            <a:r>
              <a:rPr lang="en-US" altLang="en-US" sz="1800"/>
              <a:t>ợc xây dựng trên nền tảng dữ liệu chất l</a:t>
            </a:r>
            <a:r>
              <a:rPr lang="" altLang="en-US" sz="1800"/>
              <a:t>ư</a:t>
            </a:r>
            <a:r>
              <a:rPr lang="en-US" altLang="en-US" sz="1800"/>
              <a:t>ợng, </a:t>
            </a:r>
            <a:r>
              <a:rPr lang="" altLang="en-US" sz="1800"/>
              <a:t>đư</a:t>
            </a:r>
            <a:r>
              <a:rPr lang="en-US" altLang="en-US" sz="1800"/>
              <a:t>ợc xử l</a:t>
            </a:r>
            <a:r>
              <a:rPr lang="" altLang="en-US" sz="1800"/>
              <a:t>ý</a:t>
            </a:r>
            <a:r>
              <a:rPr lang="en-US" altLang="en-US" sz="1800"/>
              <a:t> và t</a:t>
            </a:r>
            <a:r>
              <a:rPr lang="" altLang="en-US" sz="1800"/>
              <a:t>ă</a:t>
            </a:r>
            <a:r>
              <a:rPr lang="en-US" altLang="en-US" sz="1800"/>
              <a:t>ng c</a:t>
            </a:r>
            <a:r>
              <a:rPr lang="" altLang="en-US" sz="1800"/>
              <a:t>ư</a:t>
            </a:r>
            <a:r>
              <a:rPr lang="en-US" altLang="en-US" sz="1800"/>
              <a:t>ờng cẩn thận </a:t>
            </a:r>
            <a:r>
              <a:rPr lang="" altLang="en-US" sz="1800"/>
              <a:t>đ</a:t>
            </a:r>
            <a:r>
              <a:rPr lang="en-US" altLang="en-US" sz="1800"/>
              <a:t>ể giải quyết những thách thức nh</a:t>
            </a:r>
            <a:r>
              <a:rPr lang="" altLang="en-US" sz="1800"/>
              <a:t>ư</a:t>
            </a:r>
            <a:r>
              <a:rPr lang="en-US" altLang="en-US" sz="1800"/>
              <a:t> sự </a:t>
            </a:r>
            <a:r>
              <a:rPr lang="" altLang="en-US" sz="1800"/>
              <a:t>đ</a:t>
            </a:r>
            <a:r>
              <a:rPr lang="en-US" altLang="en-US" sz="1800"/>
              <a:t>a dạng trong cách viết tay, nhiễu từ môi tr</a:t>
            </a:r>
            <a:r>
              <a:rPr lang="" altLang="en-US" sz="1800"/>
              <a:t>ư</a:t>
            </a:r>
            <a:r>
              <a:rPr lang="en-US" altLang="en-US" sz="1800"/>
              <a:t>ờng, hoặc sự không </a:t>
            </a:r>
            <a:r>
              <a:rPr lang="" altLang="en-US" sz="1800"/>
              <a:t>đ</a:t>
            </a:r>
            <a:r>
              <a:rPr lang="en-US" altLang="en-US" sz="1800"/>
              <a:t>ồng nhất trong dữ liệu thực tế.</a:t>
            </a:r>
            <a:endParaRPr lang="en-US" altLang="en-US" sz="1800"/>
          </a:p>
          <a:p>
            <a:r>
              <a:rPr lang="en-US" altLang="en-US" sz="1800"/>
              <a:t>Dù vậy, sự phát triển không ngừng của công nghệ trí tuệ nhân tạo và các ph</a:t>
            </a:r>
            <a:r>
              <a:rPr lang="" altLang="en-US" sz="1800"/>
              <a:t>ư</a:t>
            </a:r>
            <a:r>
              <a:rPr lang="en-US" altLang="en-US" sz="1800"/>
              <a:t>ơng pháp học sâu </a:t>
            </a:r>
            <a:r>
              <a:rPr lang="" altLang="en-US" sz="1800"/>
              <a:t>đ</a:t>
            </a:r>
            <a:r>
              <a:rPr lang="en-US" altLang="en-US" sz="1800"/>
              <a:t>ã giúp khắc phục nhiều hạn chế, cho phép các hệ thống nhận diện ngày càng </a:t>
            </a:r>
            <a:r>
              <a:rPr lang="" altLang="en-US" sz="1800"/>
              <a:t>đ</a:t>
            </a:r>
            <a:r>
              <a:rPr lang="en-US" altLang="en-US" sz="1800"/>
              <a:t>ạt </a:t>
            </a:r>
            <a:r>
              <a:rPr lang="" altLang="en-US" sz="1800"/>
              <a:t>đ</a:t>
            </a:r>
            <a:r>
              <a:rPr lang="en-US" altLang="en-US" sz="1800"/>
              <a:t>ộ chính xác cao và khả n</a:t>
            </a:r>
            <a:r>
              <a:rPr lang="" altLang="en-US" sz="1800"/>
              <a:t>ă</a:t>
            </a:r>
            <a:r>
              <a:rPr lang="en-US" altLang="en-US" sz="1800"/>
              <a:t>ng ứng dụng rộng rãi. Từ việc tự </a:t>
            </a:r>
            <a:r>
              <a:rPr lang="" altLang="en-US" sz="1800"/>
              <a:t>đ</a:t>
            </a:r>
            <a:r>
              <a:rPr lang="en-US" altLang="en-US" sz="1800"/>
              <a:t>ộng hóa quy trình xử l</a:t>
            </a:r>
            <a:r>
              <a:rPr lang="" altLang="en-US" sz="1800"/>
              <a:t>ý</a:t>
            </a:r>
            <a:r>
              <a:rPr lang="en-US" altLang="en-US" sz="1800"/>
              <a:t> séc trong ngân hàng, chấm </a:t>
            </a:r>
            <a:r>
              <a:rPr lang="" altLang="en-US" sz="1800"/>
              <a:t>đ</a:t>
            </a:r>
            <a:r>
              <a:rPr lang="en-US" altLang="en-US" sz="1800"/>
              <a:t>iểm bài thi viết tay trong giáo dục, </a:t>
            </a:r>
            <a:r>
              <a:rPr lang="" altLang="en-US" sz="1800"/>
              <a:t>đ</a:t>
            </a:r>
            <a:r>
              <a:rPr lang="en-US" altLang="en-US" sz="1800"/>
              <a:t>ến tối </a:t>
            </a:r>
            <a:r>
              <a:rPr lang="" altLang="en-US" sz="1800"/>
              <a:t>ư</a:t>
            </a:r>
            <a:r>
              <a:rPr lang="en-US" altLang="en-US" sz="1800"/>
              <a:t>u hóa nhập liệu trong các hệ thống số hóa, các ứng dụng của hệ thống này </a:t>
            </a:r>
            <a:r>
              <a:rPr lang="" altLang="en-US" sz="1800"/>
              <a:t>đ</a:t>
            </a:r>
            <a:r>
              <a:rPr lang="en-US" altLang="en-US" sz="1800"/>
              <a:t>ã và </a:t>
            </a:r>
            <a:r>
              <a:rPr lang="" altLang="en-US" sz="1800"/>
              <a:t>đ</a:t>
            </a:r>
            <a:r>
              <a:rPr lang="en-US" altLang="en-US" sz="1800"/>
              <a:t>ang làm thay </a:t>
            </a:r>
            <a:r>
              <a:rPr lang="" altLang="en-US" sz="1800"/>
              <a:t>đ</a:t>
            </a:r>
            <a:r>
              <a:rPr lang="en-US" altLang="en-US" sz="1800"/>
              <a:t>ổi cách chúng ta t</a:t>
            </a:r>
            <a:r>
              <a:rPr lang="" altLang="en-US" sz="1800"/>
              <a:t>ư</a:t>
            </a:r>
            <a:r>
              <a:rPr lang="en-US" altLang="en-US" sz="1800"/>
              <a:t>ơng tác với dữ liệu viết tay.</a:t>
            </a:r>
            <a:endParaRPr lang="en-US" altLang="en-US" sz="1800"/>
          </a:p>
          <a:p>
            <a:r>
              <a:rPr lang="en-US" altLang="en-US" sz="1800"/>
              <a:t>Tóm lại, việc nghiên cứu và triển khai hệ thống nhận diện chữ số viết tay không chỉ góp phần thúc </a:t>
            </a:r>
            <a:r>
              <a:rPr lang="" altLang="en-US" sz="1800"/>
              <a:t>đ</a:t>
            </a:r>
            <a:r>
              <a:rPr lang="en-US" altLang="en-US" sz="1800"/>
              <a:t>ẩy quá trình tự </a:t>
            </a:r>
            <a:r>
              <a:rPr lang="" altLang="en-US" sz="1800"/>
              <a:t>đ</a:t>
            </a:r>
            <a:r>
              <a:rPr lang="en-US" altLang="en-US" sz="1800"/>
              <a:t>ộng hóa và số hóa, mà còn mở ra những tiềm n</a:t>
            </a:r>
            <a:r>
              <a:rPr lang="" altLang="en-US" sz="1800"/>
              <a:t>ă</a:t>
            </a:r>
            <a:r>
              <a:rPr lang="en-US" altLang="en-US" sz="1800"/>
              <a:t>ng to lớn trong việc ứng dụng trí tuệ nhân tạo vào các bài toán thực tế phức tạp, hứa hẹn sẽ tiếp tục phát triển và </a:t>
            </a:r>
            <a:r>
              <a:rPr lang="" altLang="en-US" sz="1800"/>
              <a:t>đ</a:t>
            </a:r>
            <a:r>
              <a:rPr lang="en-US" altLang="en-US" sz="1800"/>
              <a:t>óng góp nhiều hơn cho cuộc sống hiện </a:t>
            </a:r>
            <a:r>
              <a:rPr lang="" altLang="en-US" sz="1800"/>
              <a:t>đ</a:t>
            </a:r>
            <a:r>
              <a:rPr lang="en-US" altLang="en-US" sz="1800"/>
              <a:t>ại trong t</a:t>
            </a:r>
            <a:r>
              <a:rPr lang="" altLang="en-US" sz="1800"/>
              <a:t>ư</a:t>
            </a:r>
            <a:r>
              <a:rPr lang="en-US" altLang="en-US" sz="1800"/>
              <a:t>ơng lai.</a:t>
            </a:r>
            <a:endParaRPr lang="en-US" altLang="en-US" sz="1800"/>
          </a:p>
        </p:txBody>
      </p:sp>
    </p:spTree>
  </p:cSld>
  <p:clrMapOvr>
    <a:masterClrMapping/>
  </p:clrMapOvr>
</p:sld>
</file>

<file path=ppt/tags/tag1.xml><?xml version="1.0" encoding="utf-8"?>
<p:tagLst xmlns:p="http://schemas.openxmlformats.org/presentationml/2006/main">
  <p:tag name="TABLE_ENDDRAG_ORIGIN_RECT" val="475*60"/>
  <p:tag name="TABLE_ENDDRAG_RECT" val="398*464*475*60"/>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Widescreen</PresentationFormat>
  <Paragraphs>89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Times New Roman</vt:lpstr>
      <vt:lpstr>Raleway</vt:lpstr>
      <vt:lpstr>Segoe Print</vt:lpstr>
      <vt:lpstr>Helvetica</vt:lpstr>
      <vt:lpstr>Arial</vt:lpstr>
      <vt:lpstr>Microsoft YaHei</vt:lpstr>
      <vt:lpstr>Arial Unicode MS</vt:lpstr>
      <vt:lpstr>Calibri</vt:lpstr>
      <vt:lpstr>Blue Waves</vt:lpstr>
      <vt:lpstr>PowerPoint 演示文稿</vt:lpstr>
      <vt:lpstr>PowerPoint 演示文稿</vt:lpstr>
      <vt:lpstr>CHƯƠNG 1:CƠ SỞ LÝ THUYẾT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nguye</dc:creator>
  <cp:lastModifiedBy>nguye</cp:lastModifiedBy>
  <cp:revision>3</cp:revision>
  <dcterms:created xsi:type="dcterms:W3CDTF">2024-12-07T02:16:00Z</dcterms:created>
  <dcterms:modified xsi:type="dcterms:W3CDTF">2024-12-09T14:21:09Z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EFDA32281D2E45C98A557D4A04201BD9_11</vt:lpwstr>
  </property>
  <property fmtid="{D5CDD505-2E9C-101B-9397-08002B2CF9AE}" pid="3" name="KSOProductBuildVer">
    <vt:lpwstr>1033-12.2.0.19307</vt:lpwstr>
  </property>
</Properties>
</file>