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8620" y="102235"/>
            <a:ext cx="8925560" cy="718185"/>
          </a:xfrm>
        </p:spPr>
        <p:txBody>
          <a:bodyPr/>
          <a:p>
            <a:pPr algn="ctr"/>
            <a:r>
              <a:rPr lang="zh-CN" altLang="en-US" sz="4000" b="1">
                <a:latin typeface="+mj-ea"/>
                <a:cs typeface="+mj-ea"/>
              </a:rPr>
              <a:t>move_base代码流程</a:t>
            </a:r>
            <a:endParaRPr lang="zh-CN" altLang="en-US" sz="4000" b="1">
              <a:latin typeface="+mj-ea"/>
              <a:cs typeface="+mj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388620" y="1024255"/>
            <a:ext cx="7120890" cy="55162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1.创建服务 action server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as_=new MoveBaseActionServer(ros::NodeHandle(), "move_base", boost::bind(&amp;MoveBase::executeCb, this, _1), false);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2.加载参数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private_nh.param("base_global_planner", global_planner, std::string("navfn/NavfnROS"));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3.建立3个plan buffer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 //set up plan triple buffer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planner_plan_=new std::vector&lt;geometry_msgs::PoseStamped&gt;();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latest_plan_=new std::vector&lt;geometry_msgs::PoseStamped&gt;();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controller_plan_=new std::vector&lt;geometry_msgs::PoseStamped&gt;();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4.创建线程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planner_thread_ = new boost::thread(boost::bind(&amp;MoveBase::planThread, this));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5.发布和订阅topic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advertise cmd_vel,current_goal ,move_base/goal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subcribe move_base_simple/goal("move_base_simple/goal" geometry_msgs/PoseStamped)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6.创建并初始化global costmap 和global planner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7.创建并初始化local costmap 和local planner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8.启动 costmap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9.发布server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  make_plan,clear_costmap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10.启动 ACTION SERVER。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11. 动态配置服务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200">
                <a:latin typeface="+mn-ea"/>
                <a:ea typeface="+mn-ea"/>
                <a:cs typeface="+mn-ea"/>
              </a:rPr>
              <a:t>   dynamic_reconfigure  回调函数 ： reconfigureCB</a:t>
            </a: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endParaRPr lang="zh-CN" altLang="en-US" sz="1200">
              <a:latin typeface="+mn-ea"/>
              <a:ea typeface="+mn-ea"/>
              <a:cs typeface="+mn-ea"/>
            </a:endParaRPr>
          </a:p>
          <a:p>
            <a:pPr indent="0" algn="l">
              <a:lnSpc>
                <a:spcPct val="100000"/>
              </a:lnSpc>
            </a:pPr>
            <a:endParaRPr lang="zh-CN" altLang="en-US" sz="1200">
              <a:latin typeface="+mn-ea"/>
              <a:ea typeface="+mn-ea"/>
              <a:cs typeface="+mn-ea"/>
            </a:endParaRPr>
          </a:p>
        </p:txBody>
      </p:sp>
      <p:sp>
        <p:nvSpPr>
          <p:cNvPr id="11" name="流程图: 可选过程 2"/>
          <p:cNvSpPr/>
          <p:nvPr/>
        </p:nvSpPr>
        <p:spPr>
          <a:xfrm>
            <a:off x="8365490" y="1734185"/>
            <a:ext cx="2270125" cy="3956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en-US" altLang="zh-CN" sz="1050" kern="1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订阅move_base_simple/goal</a:t>
            </a:r>
            <a:endParaRPr lang="en-US" altLang="zh-CN" sz="1050" kern="1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13" name="流程图: 可选过程 3"/>
          <p:cNvSpPr/>
          <p:nvPr/>
        </p:nvSpPr>
        <p:spPr>
          <a:xfrm>
            <a:off x="8383905" y="2420620"/>
            <a:ext cx="2270125" cy="3771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en-US" altLang="zh-CN" sz="1050" kern="1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创建线程planner_thread_</a:t>
            </a:r>
            <a:endParaRPr lang="en-US" altLang="zh-CN" sz="1050" kern="1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15" name="流程图: 可选过程 4"/>
          <p:cNvSpPr/>
          <p:nvPr/>
        </p:nvSpPr>
        <p:spPr>
          <a:xfrm>
            <a:off x="8365490" y="3088640"/>
            <a:ext cx="2270125" cy="3625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en-US" altLang="zh-CN" sz="1050" kern="1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创建服务 action server</a:t>
            </a:r>
            <a:endParaRPr lang="en-US" altLang="zh-CN" sz="1050" kern="1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17" name="流程图: 可选过程 5"/>
          <p:cNvSpPr/>
          <p:nvPr/>
        </p:nvSpPr>
        <p:spPr>
          <a:xfrm>
            <a:off x="8365490" y="3721735"/>
            <a:ext cx="2275840" cy="4279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en-US" altLang="zh-CN" sz="1050" kern="1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创建并初始化global costmap 和global planner </a:t>
            </a:r>
            <a:endParaRPr lang="en-US" altLang="zh-CN" sz="1050" kern="1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19" name="流程图: 可选过程 6"/>
          <p:cNvSpPr/>
          <p:nvPr/>
        </p:nvSpPr>
        <p:spPr>
          <a:xfrm>
            <a:off x="8378190" y="4420235"/>
            <a:ext cx="2275840" cy="3917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en-US" altLang="zh-CN" sz="1050" kern="1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创建并初始化local costmap 和local planner</a:t>
            </a:r>
            <a:endParaRPr lang="en-US" altLang="zh-CN" sz="1050" kern="1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21" name="流程图: 可选过程 7"/>
          <p:cNvSpPr/>
          <p:nvPr/>
        </p:nvSpPr>
        <p:spPr>
          <a:xfrm>
            <a:off x="8374380" y="5135880"/>
            <a:ext cx="2269490" cy="3981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en-US" altLang="zh-CN" sz="1050" kern="1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make_plan,clear_costmap</a:t>
            </a:r>
            <a:endParaRPr lang="en-US" altLang="zh-CN" sz="1050" kern="1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23" name="流程图: 可选过程 14"/>
          <p:cNvSpPr/>
          <p:nvPr/>
        </p:nvSpPr>
        <p:spPr>
          <a:xfrm>
            <a:off x="8376920" y="5818505"/>
            <a:ext cx="2270125" cy="3943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en-US" altLang="zh-CN" sz="1050" kern="1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启动 ACTION SERVER</a:t>
            </a:r>
            <a:endParaRPr lang="en-US" altLang="zh-CN" sz="1050" kern="1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24" name="流程图: 可选过程 1"/>
          <p:cNvSpPr/>
          <p:nvPr/>
        </p:nvSpPr>
        <p:spPr>
          <a:xfrm>
            <a:off x="8377555" y="1024255"/>
            <a:ext cx="2270760" cy="3803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en-US" altLang="zh-CN" sz="1050" kern="1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Move_base初始化</a:t>
            </a:r>
            <a:endParaRPr lang="en-US" altLang="zh-CN" sz="1050" kern="1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25" name="直接箭头连接符 10"/>
          <p:cNvSpPr/>
          <p:nvPr/>
        </p:nvSpPr>
        <p:spPr>
          <a:xfrm flipH="1">
            <a:off x="9497695" y="1404303"/>
            <a:ext cx="5080" cy="36131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直接箭头连接符 10"/>
          <p:cNvSpPr/>
          <p:nvPr/>
        </p:nvSpPr>
        <p:spPr>
          <a:xfrm flipH="1">
            <a:off x="9492615" y="2058988"/>
            <a:ext cx="5080" cy="36131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直接箭头连接符 10"/>
          <p:cNvSpPr/>
          <p:nvPr/>
        </p:nvSpPr>
        <p:spPr>
          <a:xfrm flipH="1">
            <a:off x="9502775" y="2727008"/>
            <a:ext cx="5080" cy="36131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直接箭头连接符 10"/>
          <p:cNvSpPr/>
          <p:nvPr/>
        </p:nvSpPr>
        <p:spPr>
          <a:xfrm flipH="1">
            <a:off x="9510395" y="3390583"/>
            <a:ext cx="5080" cy="36131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r>
              <a:rPr lang="en-US" altLang="zh-CN"/>
              <a:t>                              </a:t>
            </a:r>
            <a:endParaRPr lang="en-US" altLang="zh-CN"/>
          </a:p>
        </p:txBody>
      </p:sp>
      <p:sp>
        <p:nvSpPr>
          <p:cNvPr id="29" name="直接箭头连接符 10"/>
          <p:cNvSpPr/>
          <p:nvPr/>
        </p:nvSpPr>
        <p:spPr>
          <a:xfrm flipH="1">
            <a:off x="9502775" y="4058603"/>
            <a:ext cx="5080" cy="36131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直接箭头连接符 10"/>
          <p:cNvSpPr/>
          <p:nvPr/>
        </p:nvSpPr>
        <p:spPr>
          <a:xfrm flipH="1">
            <a:off x="9492615" y="4774248"/>
            <a:ext cx="5080" cy="36131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直接箭头连接符 10"/>
          <p:cNvSpPr/>
          <p:nvPr/>
        </p:nvSpPr>
        <p:spPr>
          <a:xfrm flipH="1">
            <a:off x="9492615" y="5493703"/>
            <a:ext cx="5080" cy="36131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175" y="66675"/>
            <a:ext cx="10515600" cy="608965"/>
          </a:xfrm>
        </p:spPr>
        <p:txBody>
          <a:bodyPr>
            <a:normAutofit fontScale="90000"/>
          </a:bodyPr>
          <a:p>
            <a:pPr algn="ctr"/>
            <a:r>
              <a:rPr lang="zh-CN" altLang="en-US" b="1">
                <a:latin typeface="+mj-ea"/>
                <a:cs typeface="+mj-ea"/>
                <a:sym typeface="+mn-ea"/>
              </a:rPr>
              <a:t>move_base控制流程</a:t>
            </a:r>
            <a:endParaRPr lang="zh-CN" altLang="en-US">
              <a:latin typeface="+mj-ea"/>
              <a:cs typeface="+mj-ea"/>
            </a:endParaRPr>
          </a:p>
        </p:txBody>
      </p:sp>
      <p:sp>
        <p:nvSpPr>
          <p:cNvPr id="16" name="矩形 20"/>
          <p:cNvSpPr/>
          <p:nvPr/>
        </p:nvSpPr>
        <p:spPr>
          <a:xfrm>
            <a:off x="5931535" y="1952625"/>
            <a:ext cx="1181100" cy="3035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91440" bIns="45720">
            <a:noAutofit/>
          </a:bodyPr>
          <a:lstStyle/>
          <a:p>
            <a:pPr algn="ctr"/>
            <a:r>
              <a:rPr lang="en-US" altLang="zh-CN" sz="1050" kern="1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Action server</a:t>
            </a:r>
            <a:endParaRPr lang="en-US" altLang="zh-CN" sz="1050" kern="1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3145790" y="741998"/>
            <a:ext cx="2569210" cy="4305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en-US" altLang="zh-CN" sz="1050" kern="1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move_base_simple/goal topic</a:t>
            </a:r>
            <a:endParaRPr lang="en-US" altLang="zh-CN" sz="1050" kern="1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61030" y="1237298"/>
            <a:ext cx="2562225" cy="548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91440" bIns="45720">
            <a:noAutofit/>
          </a:bodyPr>
          <a:lstStyle/>
          <a:p>
            <a:pPr algn="ctr">
              <a:lnSpc>
                <a:spcPct val="240000"/>
              </a:lnSpc>
              <a:spcBef>
                <a:spcPts val="1700"/>
              </a:spcBef>
              <a:spcAft>
                <a:spcPts val="1600"/>
              </a:spcAft>
            </a:pPr>
            <a:r>
              <a:rPr lang="en-US" altLang="zh-CN" sz="2200" b="1" kern="1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Move_base</a:t>
            </a:r>
            <a:endParaRPr lang="en-US" altLang="zh-CN" sz="2200" b="1" kern="1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3788410" y="1987868"/>
            <a:ext cx="823595" cy="3244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spcBef>
                <a:spcPts val="1400"/>
              </a:spcBef>
              <a:spcAft>
                <a:spcPts val="1400"/>
              </a:spcAft>
            </a:pPr>
            <a:r>
              <a:rPr lang="en-US" altLang="zh-CN" sz="1000" kern="100">
                <a:solidFill>
                  <a:srgbClr val="FFFFFF"/>
                </a:solidFill>
                <a:latin typeface="Courier"/>
                <a:ea typeface="宋体" panose="02010600030101010101" pitchFamily="2" charset="-122"/>
                <a:cs typeface="Courier"/>
                <a:sym typeface="Times New Roman" panose="02020603050405020304"/>
              </a:rPr>
              <a:t>goalCB</a:t>
            </a:r>
            <a:endParaRPr lang="en-US" altLang="zh-CN" sz="1050" kern="1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20" name="直接箭头连接符 19"/>
          <p:cNvSpPr/>
          <p:nvPr/>
        </p:nvSpPr>
        <p:spPr>
          <a:xfrm flipH="1">
            <a:off x="4199255" y="1171893"/>
            <a:ext cx="1905" cy="8102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1" name="肘形连接符 23"/>
          <p:cNvCxnSpPr/>
          <p:nvPr/>
        </p:nvCxnSpPr>
        <p:spPr>
          <a:xfrm rot="5400000">
            <a:off x="5264785" y="1589088"/>
            <a:ext cx="589915" cy="1924050"/>
          </a:xfrm>
          <a:prstGeom prst="bentConnector2">
            <a:avLst/>
          </a:pr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2" name="直接箭头连接符 22"/>
          <p:cNvSpPr/>
          <p:nvPr/>
        </p:nvSpPr>
        <p:spPr>
          <a:xfrm flipV="1">
            <a:off x="4610735" y="2140903"/>
            <a:ext cx="1320800" cy="25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流程图: 可选过程 21"/>
          <p:cNvSpPr/>
          <p:nvPr/>
        </p:nvSpPr>
        <p:spPr>
          <a:xfrm>
            <a:off x="3790315" y="2555875"/>
            <a:ext cx="819785" cy="4921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spcBef>
                <a:spcPts val="1400"/>
              </a:spcBef>
              <a:spcAft>
                <a:spcPts val="1400"/>
              </a:spcAft>
            </a:pPr>
            <a:r>
              <a:rPr lang="en-US" altLang="zh-CN" sz="1000" kern="100">
                <a:solidFill>
                  <a:srgbClr val="FFFFFF"/>
                </a:solidFill>
                <a:latin typeface="Courier"/>
                <a:ea typeface="宋体" panose="02010600030101010101" pitchFamily="2" charset="-122"/>
                <a:cs typeface="Courier"/>
                <a:sym typeface="Times New Roman" panose="02020603050405020304"/>
              </a:rPr>
              <a:t>executeCb</a:t>
            </a:r>
            <a:endParaRPr lang="en-US" altLang="zh-CN" sz="1050" kern="1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cxnSp>
        <p:nvCxnSpPr>
          <p:cNvPr id="25" name="肘形连接符 28"/>
          <p:cNvCxnSpPr>
            <a:endCxn id="29" idx="0"/>
          </p:cNvCxnSpPr>
          <p:nvPr/>
        </p:nvCxnSpPr>
        <p:spPr>
          <a:xfrm rot="5400000">
            <a:off x="3818255" y="3159443"/>
            <a:ext cx="363220" cy="139700"/>
          </a:xfrm>
          <a:prstGeom prst="bentConnector3">
            <a:avLst>
              <a:gd name="adj1" fmla="val 50175"/>
            </a:avLst>
          </a:pr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7" name="肘形连接符 29"/>
          <p:cNvCxnSpPr/>
          <p:nvPr/>
        </p:nvCxnSpPr>
        <p:spPr>
          <a:xfrm rot="5400000" flipV="1">
            <a:off x="3910965" y="2967673"/>
            <a:ext cx="1554480" cy="998220"/>
          </a:xfrm>
          <a:prstGeom prst="bentConnector3">
            <a:avLst>
              <a:gd name="adj1" fmla="val 32815"/>
            </a:avLst>
          </a:pr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9" name="流程图: 可选过程 24"/>
          <p:cNvSpPr/>
          <p:nvPr/>
        </p:nvSpPr>
        <p:spPr>
          <a:xfrm>
            <a:off x="3237230" y="3410903"/>
            <a:ext cx="1385570" cy="5060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en-US" altLang="zh-CN" sz="1050" kern="1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Wake up </a:t>
            </a:r>
            <a:endParaRPr lang="en-US" altLang="zh-CN" sz="1050" kern="1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  <a:p>
            <a:pPr algn="ctr"/>
            <a:r>
              <a:rPr lang="en-US" altLang="zh-CN" sz="1050" kern="1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planner_thread_</a:t>
            </a:r>
            <a:endParaRPr lang="en-US" altLang="zh-CN" sz="1050" kern="1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cxnSp>
        <p:nvCxnSpPr>
          <p:cNvPr id="33" name="肘形连接符 35"/>
          <p:cNvCxnSpPr/>
          <p:nvPr/>
        </p:nvCxnSpPr>
        <p:spPr>
          <a:xfrm rot="5400000" flipV="1">
            <a:off x="4685030" y="3842068"/>
            <a:ext cx="795020" cy="2312035"/>
          </a:xfrm>
          <a:prstGeom prst="bentConnector2">
            <a:avLst/>
          </a:pr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6" name="流程图: 可选过程 26"/>
          <p:cNvSpPr/>
          <p:nvPr/>
        </p:nvSpPr>
        <p:spPr>
          <a:xfrm>
            <a:off x="4613275" y="4256405"/>
            <a:ext cx="996950" cy="7270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spcBef>
                <a:spcPts val="1400"/>
              </a:spcBef>
              <a:spcAft>
                <a:spcPts val="1400"/>
              </a:spcAft>
            </a:pPr>
            <a:r>
              <a:rPr lang="en-US" altLang="zh-CN" sz="1000" kern="100">
                <a:solidFill>
                  <a:srgbClr val="FFFFFF"/>
                </a:solidFill>
                <a:latin typeface="Courier"/>
                <a:ea typeface="宋体" panose="02010600030101010101" pitchFamily="2" charset="-122"/>
                <a:cs typeface="Courier"/>
                <a:sym typeface="Times New Roman" panose="02020603050405020304"/>
              </a:rPr>
              <a:t>executeCycl</a:t>
            </a:r>
            <a:endParaRPr lang="en-US" altLang="zh-CN" sz="1050" kern="1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40" name="流程图: 可选过程 27"/>
          <p:cNvSpPr/>
          <p:nvPr/>
        </p:nvSpPr>
        <p:spPr>
          <a:xfrm>
            <a:off x="3457575" y="4241483"/>
            <a:ext cx="937895" cy="3467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en-US" altLang="zh-CN" sz="1050" kern="1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makeplan</a:t>
            </a:r>
            <a:endParaRPr lang="en-US" altLang="zh-CN" sz="1050" kern="1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42" name="矩形 31"/>
          <p:cNvSpPr/>
          <p:nvPr/>
        </p:nvSpPr>
        <p:spPr>
          <a:xfrm>
            <a:off x="6165850" y="4558983"/>
            <a:ext cx="2269490" cy="1394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91440" bIns="45720">
            <a:noAutofit/>
          </a:bodyPr>
          <a:lstStyle/>
          <a:p>
            <a:pPr algn="ctr">
              <a:lnSpc>
                <a:spcPct val="240000"/>
              </a:lnSpc>
              <a:spcBef>
                <a:spcPts val="1700"/>
              </a:spcBef>
              <a:spcAft>
                <a:spcPts val="1600"/>
              </a:spcAft>
            </a:pPr>
            <a:r>
              <a:rPr lang="en-US" altLang="zh-CN" sz="550" b="1" kern="100">
                <a:solidFill>
                  <a:srgbClr val="ED7D31"/>
                </a:solidFill>
                <a:latin typeface="Calibri" panose="020F0502020204030204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Global planner</a:t>
            </a:r>
            <a:endParaRPr lang="en-US" altLang="zh-CN" sz="2200" b="1" kern="100"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44" name="流程图: 可选过程 33"/>
          <p:cNvSpPr/>
          <p:nvPr/>
        </p:nvSpPr>
        <p:spPr>
          <a:xfrm>
            <a:off x="6330950" y="5203508"/>
            <a:ext cx="2011045" cy="3359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/>
            <a:r>
              <a:rPr lang="en-US" altLang="zh-CN" sz="1050" kern="1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Make_plan</a:t>
            </a:r>
            <a:endParaRPr lang="en-US" altLang="zh-CN" sz="1050" kern="1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46" name="矩形 32"/>
          <p:cNvSpPr/>
          <p:nvPr/>
        </p:nvSpPr>
        <p:spPr>
          <a:xfrm>
            <a:off x="6153785" y="2905443"/>
            <a:ext cx="2273935" cy="1562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91440" bIns="45720">
            <a:noAutofit/>
          </a:bodyPr>
          <a:lstStyle/>
          <a:p>
            <a:pPr algn="ctr">
              <a:lnSpc>
                <a:spcPct val="240000"/>
              </a:lnSpc>
              <a:spcBef>
                <a:spcPts val="1700"/>
              </a:spcBef>
              <a:spcAft>
                <a:spcPts val="1600"/>
              </a:spcAft>
            </a:pPr>
            <a:r>
              <a:rPr lang="en-US" altLang="zh-CN" sz="550" b="1" kern="1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Local planner</a:t>
            </a:r>
            <a:endParaRPr lang="en-US" altLang="zh-CN" sz="2200" b="1" kern="1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48" name="流程图: 可选过程 38"/>
          <p:cNvSpPr/>
          <p:nvPr/>
        </p:nvSpPr>
        <p:spPr>
          <a:xfrm>
            <a:off x="3243580" y="6116955"/>
            <a:ext cx="2397125" cy="409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spcBef>
                <a:spcPts val="1400"/>
              </a:spcBef>
              <a:spcAft>
                <a:spcPts val="1400"/>
              </a:spcAft>
            </a:pPr>
            <a:r>
              <a:rPr lang="en-US" altLang="zh-CN" sz="1000" kern="100">
                <a:solidFill>
                  <a:srgbClr val="FFFFFF"/>
                </a:solidFill>
                <a:latin typeface="Courier"/>
                <a:ea typeface="宋体" panose="02010600030101010101" pitchFamily="2" charset="-122"/>
                <a:cs typeface="Courier"/>
                <a:sym typeface="Times New Roman" panose="02020603050405020304"/>
              </a:rPr>
              <a:t>vel_pub_</a:t>
            </a:r>
            <a:r>
              <a:rPr lang="en-US" altLang="zh-CN" sz="1000" b="1" kern="100">
                <a:solidFill>
                  <a:srgbClr val="FFFFFF"/>
                </a:solidFill>
                <a:latin typeface="Courier"/>
                <a:ea typeface="宋体" panose="02010600030101010101" pitchFamily="2" charset="-122"/>
                <a:cs typeface="Courier"/>
                <a:sym typeface="Times New Roman" panose="02020603050405020304"/>
              </a:rPr>
              <a:t>.</a:t>
            </a:r>
            <a:r>
              <a:rPr lang="en-US" altLang="zh-CN" sz="1000" kern="100">
                <a:solidFill>
                  <a:srgbClr val="FFFFFF"/>
                </a:solidFill>
                <a:latin typeface="Courier"/>
                <a:ea typeface="宋体" panose="02010600030101010101" pitchFamily="2" charset="-122"/>
                <a:cs typeface="Courier"/>
                <a:sym typeface="Times New Roman" panose="02020603050405020304"/>
              </a:rPr>
              <a:t>publishcmd_vel</a:t>
            </a:r>
            <a:r>
              <a:rPr lang="en-US" altLang="zh-CN" sz="1000" b="1" kern="100">
                <a:solidFill>
                  <a:srgbClr val="FFFFFF"/>
                </a:solidFill>
                <a:latin typeface="Courier"/>
                <a:ea typeface="宋体" panose="02010600030101010101" pitchFamily="2" charset="-122"/>
                <a:cs typeface="Courier"/>
                <a:sym typeface="Times New Roman" panose="02020603050405020304"/>
              </a:rPr>
              <a:t>);</a:t>
            </a:r>
            <a:endParaRPr lang="en-US" altLang="zh-CN" sz="1050" kern="1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72" name="流程图: 可选过程 36"/>
          <p:cNvSpPr/>
          <p:nvPr/>
        </p:nvSpPr>
        <p:spPr>
          <a:xfrm>
            <a:off x="6283325" y="3900170"/>
            <a:ext cx="2034540" cy="3416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spcBef>
                <a:spcPts val="1400"/>
              </a:spcBef>
              <a:spcAft>
                <a:spcPts val="1400"/>
              </a:spcAft>
            </a:pPr>
            <a:r>
              <a:rPr lang="en-US" altLang="zh-CN" sz="1000" kern="100">
                <a:solidFill>
                  <a:srgbClr val="FFFFFF"/>
                </a:solidFill>
                <a:latin typeface="Courier"/>
                <a:ea typeface="宋体" panose="02010600030101010101" pitchFamily="2" charset="-122"/>
                <a:cs typeface="Courier"/>
                <a:sym typeface="Times New Roman" panose="02020603050405020304"/>
              </a:rPr>
              <a:t>ccomputeVelocityCommands</a:t>
            </a:r>
            <a:endParaRPr lang="en-US" altLang="zh-CN" sz="1050" kern="1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cxnSp>
        <p:nvCxnSpPr>
          <p:cNvPr id="73" name="肘形连接符 39"/>
          <p:cNvCxnSpPr>
            <a:stCxn id="72" idx="3"/>
            <a:endCxn id="48" idx="3"/>
          </p:cNvCxnSpPr>
          <p:nvPr/>
        </p:nvCxnSpPr>
        <p:spPr>
          <a:xfrm flipH="1">
            <a:off x="5640705" y="4070985"/>
            <a:ext cx="2677160" cy="2251075"/>
          </a:xfrm>
          <a:prstGeom prst="bentConnector3">
            <a:avLst>
              <a:gd name="adj1" fmla="val -8895"/>
            </a:avLst>
          </a:prstGeom>
          <a:noFill/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5600"/>
            <a:ext cx="7896225" cy="574040"/>
          </a:xfrm>
        </p:spPr>
        <p:txBody>
          <a:bodyPr>
            <a:normAutofit fontScale="90000"/>
          </a:bodyPr>
          <a:p>
            <a:pPr algn="ctr"/>
            <a:r>
              <a:rPr lang="zh-CN" altLang="en-US" b="1"/>
              <a:t>Costmap_2d_ros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9985"/>
            <a:ext cx="10515600" cy="552196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1400" b="1">
                <a:latin typeface="+mn-ea"/>
                <a:cs typeface="+mn-ea"/>
              </a:rPr>
              <a:t>1.Costmap_2d_ros 初始化：</a:t>
            </a:r>
            <a:endParaRPr lang="zh-CN" altLang="en-US" sz="14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latin typeface="+mn-ea"/>
                <a:cs typeface="+mn-ea"/>
              </a:rPr>
              <a:t>找到 global_frame 和 robot_base_frame 并等待有效。</a:t>
            </a:r>
            <a:endParaRPr lang="zh-CN" altLang="en-US" sz="1400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14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 b="1">
                <a:latin typeface="+mn-ea"/>
                <a:cs typeface="+mn-ea"/>
              </a:rPr>
              <a:t>2.创建 LayeredCostmap</a:t>
            </a:r>
            <a:endParaRPr lang="zh-CN" altLang="en-US" sz="14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latin typeface="+mn-ea"/>
                <a:cs typeface="+mn-ea"/>
              </a:rPr>
              <a:t>resetOldParameters ：初始化plugins 的参数.</a:t>
            </a:r>
            <a:endParaRPr lang="zh-CN" altLang="en-US" sz="14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latin typeface="+mn-ea"/>
                <a:cs typeface="+mn-ea"/>
              </a:rPr>
              <a:t>Subcribe footprint_topic / footprint topic.</a:t>
            </a:r>
            <a:endParaRPr lang="zh-CN" altLang="en-US" sz="14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latin typeface="+mn-ea"/>
                <a:cs typeface="+mn-ea"/>
              </a:rPr>
              <a:t>发布footprint topic.</a:t>
            </a:r>
            <a:endParaRPr lang="zh-CN" altLang="en-US" sz="14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latin typeface="+mn-ea"/>
                <a:cs typeface="+mn-ea"/>
              </a:rPr>
              <a:t>makeFootprintFromParams：解析文件，创建footprint 的points</a:t>
            </a:r>
            <a:endParaRPr lang="zh-CN" altLang="en-US" sz="1400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14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 b="1">
                <a:latin typeface="+mn-ea"/>
                <a:cs typeface="+mn-ea"/>
              </a:rPr>
              <a:t>3.创建 Costmap2DPublisher</a:t>
            </a:r>
            <a:endParaRPr lang="zh-CN" altLang="en-US" sz="14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latin typeface="+mn-ea"/>
                <a:cs typeface="+mn-ea"/>
              </a:rPr>
              <a:t>Costmap2DPublisher发布两个topic costmap 和 costmap_updates</a:t>
            </a:r>
            <a:endParaRPr lang="zh-CN" altLang="en-US" sz="14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latin typeface="+mn-ea"/>
                <a:cs typeface="+mn-ea"/>
              </a:rPr>
              <a:t>创建timer检查机器人位置：</a:t>
            </a:r>
            <a:endParaRPr lang="zh-CN" altLang="en-US" sz="14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latin typeface="+mn-ea"/>
                <a:cs typeface="+mn-ea"/>
              </a:rPr>
              <a:t>private_nh.createTimer(ros::Duration(.1), &amp;Costmap2DROS::movementCB, this);</a:t>
            </a:r>
            <a:endParaRPr lang="zh-CN" altLang="en-US" sz="14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latin typeface="+mn-ea"/>
                <a:cs typeface="+mn-ea"/>
              </a:rPr>
              <a:t>Costmap2DROS::start() 中依次激活plugins：</a:t>
            </a:r>
            <a:endParaRPr lang="zh-CN" altLang="en-US" sz="14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latin typeface="+mn-ea"/>
                <a:cs typeface="+mn-ea"/>
              </a:rPr>
              <a:t>(*plugin)-&gt;activate();</a:t>
            </a:r>
            <a:endParaRPr lang="zh-CN" altLang="en-US" sz="14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latin typeface="+mn-ea"/>
                <a:cs typeface="+mn-ea"/>
              </a:rPr>
              <a:t>StaticLayer::onInitialize()：订阅 map 和map_updates topic</a:t>
            </a:r>
            <a:endParaRPr lang="zh-CN" altLang="en-US" sz="14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latin typeface="+mn-ea"/>
                <a:cs typeface="+mn-ea"/>
              </a:rPr>
              <a:t>Layer: updateBounds 根据机器人的位置，输出一个世界坐标系的范围。代表costmap的区域？</a:t>
            </a:r>
            <a:endParaRPr lang="zh-CN" altLang="en-US" sz="14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400">
                <a:latin typeface="+mn-ea"/>
                <a:cs typeface="+mn-ea"/>
              </a:rPr>
              <a:t>Layer: updateCosts 更新 某个	区域的cost值，到传入的master_grid中。</a:t>
            </a:r>
            <a:endParaRPr lang="zh-CN" altLang="en-US" sz="14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7815"/>
            <a:ext cx="9105900" cy="536575"/>
          </a:xfrm>
        </p:spPr>
        <p:txBody>
          <a:bodyPr>
            <a:normAutofit fontScale="90000"/>
          </a:bodyPr>
          <a:p>
            <a:pPr algn="ctr"/>
            <a:r>
              <a:rPr lang="zh-CN" altLang="en-US" b="1"/>
              <a:t>Inflation layer的算法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9010"/>
            <a:ext cx="10515600" cy="520827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>
                <a:latin typeface="+mn-ea"/>
                <a:cs typeface="+mn-ea"/>
              </a:rPr>
              <a:t>1.costmap的范围做了两次膨胀，第一次是覆盖到膨胀范围内的障碍物，第二次是覆盖外部障碍物的膨胀。</a:t>
            </a:r>
            <a:endParaRPr lang="zh-CN" altLang="en-US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  <a:cs typeface="+mn-ea"/>
              </a:rPr>
              <a:t>初始化两个cache，减小运行时的计算消耗：</a:t>
            </a:r>
            <a:endParaRPr lang="zh-CN" altLang="en-US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  <a:cs typeface="+mn-ea"/>
              </a:rPr>
              <a:t>dx,dy的对应的距离数组(计算直角三角行斜边长度)：</a:t>
            </a:r>
            <a:endParaRPr lang="zh-CN" altLang="en-US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  <a:cs typeface="+mn-ea"/>
              </a:rPr>
              <a:t>cached_distances_[i][j] = hypot(i, j);</a:t>
            </a:r>
            <a:endParaRPr lang="zh-CN" altLang="en-US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  <a:cs typeface="+mn-ea"/>
              </a:rPr>
              <a:t>距离对应的cost值(计算e的指数函数)：</a:t>
            </a:r>
            <a:endParaRPr lang="zh-CN" altLang="en-US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  <a:cs typeface="+mn-ea"/>
              </a:rPr>
              <a:t>cached_costs_[i][j] = computeCost(cached_distances_[i][j]);</a:t>
            </a:r>
            <a:endParaRPr lang="zh-CN" altLang="en-US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  <a:cs typeface="+mn-ea"/>
              </a:rPr>
              <a:t>2. 创建一个 inflation_cells_，该表格存放如下内容:index，当前cell的x,y，相邻障碍物所在cell的x,y。</a:t>
            </a:r>
            <a:endParaRPr lang="zh-CN" altLang="en-US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  <a:cs typeface="+mn-ea"/>
              </a:rPr>
              <a:t>从障碍物所在的cell开始，依次将障碍物周边的cell加入到inflation_cells_[distance]中.</a:t>
            </a:r>
            <a:endParaRPr lang="zh-CN" altLang="en-US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  <a:cs typeface="+mn-ea"/>
              </a:rPr>
              <a:t>在enqueue函数中会过滤distance &gt; cell_inflation_radius_ 的cell。</a:t>
            </a:r>
            <a:endParaRPr lang="zh-CN" altLang="en-US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  <a:cs typeface="+mn-ea"/>
              </a:rPr>
              <a:t>然后再遍历 inflation_cells_[]中每个distance中的每个cell，调用costLookup 后与原来的cost做比较，取较大值.</a:t>
            </a:r>
            <a:endParaRPr lang="zh-CN" altLang="en-US">
              <a:latin typeface="+mn-ea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460" y="1226185"/>
            <a:ext cx="1833880" cy="1605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0695"/>
          </a:xfrm>
        </p:spPr>
        <p:txBody>
          <a:bodyPr>
            <a:normAutofit fontScale="90000"/>
          </a:bodyPr>
          <a:p>
            <a:pPr algn="ctr"/>
            <a:r>
              <a:rPr lang="zh-CN" altLang="en-US" b="1"/>
              <a:t>Abstacle layer的算法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2787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600">
                <a:latin typeface="+mn-ea"/>
                <a:cs typeface="+mn-ea"/>
              </a:rPr>
              <a:t>订阅配置文件中所有的topic（"PointCloud2"，"PointCloud"， "LaserScan"），分别注册这些topic的回调函数（laserScanCallback，laserScanValidInfCallback，pointCloud2Callback，pointCloudCallback）。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>
                <a:latin typeface="+mn-ea"/>
                <a:cs typeface="+mn-ea"/>
              </a:rPr>
              <a:t>这些topic的msg最终都会转成sensor_msgs::PointCloud2 类型，存放到buffer-&gt;bufferCloud(cloud); 中。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 b="1">
                <a:latin typeface="+mn-ea"/>
                <a:cs typeface="+mn-ea"/>
              </a:rPr>
              <a:t>ObservationBuffer </a:t>
            </a:r>
            <a:r>
              <a:rPr lang="zh-CN" altLang="en-US" sz="1600">
                <a:latin typeface="+mn-ea"/>
                <a:cs typeface="+mn-ea"/>
              </a:rPr>
              <a:t>：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>
                <a:latin typeface="+mn-ea"/>
                <a:cs typeface="+mn-ea"/>
              </a:rPr>
              <a:t>将sensor_msgs::PointCloud2转成 pcl::PointCloud&lt;pcl::PointXYZ&gt;，再将这些点tf到global的frame下,然后遍历每一个point，过滤高度异常的点：max_obstacle_height_，min_obstacle_height_。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>
                <a:latin typeface="+mn-ea"/>
                <a:cs typeface="+mn-ea"/>
              </a:rPr>
              <a:t>过滤后的点存入observation_list_.front()中（front是函数开头新创建的Observation()，再push到observation_list_中）：observation_list_.push_front(Observation());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 b="1">
                <a:latin typeface="+mn-ea"/>
                <a:cs typeface="+mn-ea"/>
              </a:rPr>
              <a:t>updateBounds</a:t>
            </a:r>
            <a:r>
              <a:rPr lang="zh-CN" altLang="en-US" sz="1600">
                <a:latin typeface="+mn-ea"/>
                <a:cs typeface="+mn-ea"/>
              </a:rPr>
              <a:t>：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>
                <a:latin typeface="+mn-ea"/>
                <a:cs typeface="+mn-ea"/>
              </a:rPr>
              <a:t>函数中遍历observation_list_ 中的cloudy数据，剔除超出 obstacle_range_和max_obstacle_height_ 的point,更新costmap的值：costmap_[index] = LETHAL_OBSTACLE;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>
                <a:latin typeface="+mn-ea"/>
                <a:cs typeface="+mn-ea"/>
              </a:rPr>
              <a:t>然后调整minx,miny,maxx,maxy的范围，使其包含该point。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>
                <a:latin typeface="+mn-ea"/>
                <a:cs typeface="+mn-ea"/>
              </a:rPr>
              <a:t>除了pcd之外，还需要包含Footprint的范围：updateFootprint(robot_x, robot_y, robot_yaw, min_x, min_y, max_x, max_y);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>
                <a:latin typeface="+mn-ea"/>
                <a:cs typeface="+mn-ea"/>
              </a:rPr>
              <a:t>最终返回一个包含所有有效点和foo他print的范围.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sz="1600" b="1">
                <a:latin typeface="+mn-ea"/>
                <a:cs typeface="+mn-ea"/>
                <a:sym typeface="+mn-ea"/>
              </a:rPr>
              <a:t>updateCosts</a:t>
            </a:r>
            <a:r>
              <a:rPr lang="zh-CN" altLang="en-US" sz="1600">
                <a:latin typeface="+mn-ea"/>
                <a:cs typeface="+mn-ea"/>
                <a:sym typeface="+mn-ea"/>
              </a:rPr>
              <a:t>：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>
                <a:latin typeface="+mn-ea"/>
                <a:cs typeface="+mn-ea"/>
                <a:sym typeface="+mn-ea"/>
              </a:rPr>
              <a:t>更新costmap中的值到 master_grid中，有两种方式：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>
                <a:latin typeface="+mn-ea"/>
                <a:cs typeface="+mn-ea"/>
                <a:sym typeface="+mn-ea"/>
              </a:rPr>
              <a:t>case 0:  // Overwrite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>
                <a:latin typeface="+mn-ea"/>
                <a:cs typeface="+mn-ea"/>
                <a:sym typeface="+mn-ea"/>
              </a:rPr>
              <a:t>  updateWithOverwrite(master_grid, min_i, min_j, max_i, max_j);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>
                <a:latin typeface="+mn-ea"/>
                <a:cs typeface="+mn-ea"/>
                <a:sym typeface="+mn-ea"/>
              </a:rPr>
              <a:t>  break;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>
                <a:latin typeface="+mn-ea"/>
                <a:cs typeface="+mn-ea"/>
                <a:sym typeface="+mn-ea"/>
              </a:rPr>
              <a:t>case 1:  // Maximum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>
                <a:latin typeface="+mn-ea"/>
                <a:cs typeface="+mn-ea"/>
                <a:sym typeface="+mn-ea"/>
              </a:rPr>
              <a:t>__default__.neutral_cost = 50;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>
                <a:latin typeface="+mn-ea"/>
                <a:cs typeface="+mn-ea"/>
                <a:sym typeface="+mn-ea"/>
              </a:rPr>
              <a:t> //这个值代表path中每增加一个cell的路程代价值增加50。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 b="1">
                <a:latin typeface="+mn-ea"/>
                <a:cs typeface="+mn-ea"/>
                <a:sym typeface="+mn-ea"/>
              </a:rPr>
              <a:t>Globalplan流程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>
                <a:latin typeface="+mn-ea"/>
                <a:cs typeface="+mn-ea"/>
                <a:sym typeface="+mn-ea"/>
              </a:rPr>
              <a:t>makePlanService -&gt;makePlan-&gt;calculatePotentials-&gt;add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>
                <a:latin typeface="+mn-ea"/>
                <a:cs typeface="+mn-ea"/>
                <a:sym typeface="+mn-ea"/>
              </a:rPr>
              <a:t>-&gt;QuadraticCalculator::calculatePotential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>
                <a:latin typeface="+mn-ea"/>
                <a:cs typeface="+mn-ea"/>
                <a:sym typeface="+mn-ea"/>
              </a:rPr>
              <a:t>-&gt;getPlanFromPotential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>
                <a:latin typeface="+mn-ea"/>
                <a:cs typeface="+mn-ea"/>
                <a:sym typeface="+mn-ea"/>
              </a:rPr>
              <a:t>→orientation_filter_→processPath //计算每个点的角度</a:t>
            </a:r>
            <a:endParaRPr lang="zh-CN" altLang="en-US" sz="16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>
                <a:latin typeface="+mn-ea"/>
                <a:cs typeface="+mn-ea"/>
                <a:sym typeface="+mn-ea"/>
              </a:rPr>
              <a:t>→publishPlan(plan); </a:t>
            </a:r>
            <a:endParaRPr lang="zh-CN" altLang="en-US" sz="16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767080"/>
          </a:xfrm>
        </p:spPr>
        <p:txBody>
          <a:bodyPr>
            <a:normAutofit/>
          </a:bodyPr>
          <a:p>
            <a:pPr algn="ctr"/>
            <a:r>
              <a:rPr lang="zh-CN" altLang="en-US" sz="4000" b="1"/>
              <a:t>astar算法</a:t>
            </a:r>
            <a:endParaRPr lang="zh-CN" altLang="en-US" sz="40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542155"/>
          </a:xfrm>
        </p:spPr>
        <p:txBody>
          <a:bodyPr/>
          <a:p>
            <a:pPr marL="0" indent="0">
              <a:buNone/>
            </a:pPr>
            <a:r>
              <a:rPr lang="zh-CN" altLang="en-US" sz="1800" b="1">
                <a:latin typeface="+mn-ea"/>
                <a:cs typeface="+mn-ea"/>
              </a:rPr>
              <a:t>1. calculatePotential</a:t>
            </a:r>
            <a:endParaRPr lang="zh-CN" altLang="en-US" sz="18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+mn-ea"/>
                <a:cs typeface="+mn-ea"/>
              </a:rPr>
              <a:t>    从起始点开始向外扩展，计算每一个点的代价值，一直扩展到goal点结束。</a:t>
            </a:r>
            <a:endParaRPr lang="zh-CN" altLang="en-US" sz="1800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18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800" b="1">
                <a:latin typeface="+mn-ea"/>
                <a:cs typeface="+mn-ea"/>
              </a:rPr>
              <a:t>2. getPlanFromPotential</a:t>
            </a:r>
            <a:endParaRPr lang="zh-CN" altLang="en-US" sz="18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+mn-ea"/>
                <a:cs typeface="+mn-ea"/>
              </a:rPr>
              <a:t>   从结束点开始向4个方向找代价值最小的点，一直找到start点结束。这些点的集合就构成了一个path。</a:t>
            </a:r>
            <a:endParaRPr lang="zh-CN" altLang="en-US" sz="18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3819</Words>
  <Application>WPS 演示</Application>
  <PresentationFormat>宽屏</PresentationFormat>
  <Paragraphs>165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楷体</vt:lpstr>
      <vt:lpstr>微软雅黑 Light</vt:lpstr>
      <vt:lpstr>Microsoft Tai Le</vt:lpstr>
      <vt:lpstr>PMingLiU-ExtB</vt:lpstr>
      <vt:lpstr>Calibri</vt:lpstr>
      <vt:lpstr>Times New Roman</vt:lpstr>
      <vt:lpstr>Courier</vt:lpstr>
      <vt:lpstr>Courier New</vt:lpstr>
      <vt:lpstr>Office 主题</vt:lpstr>
      <vt:lpstr>move_base代码流程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</dc:creator>
  <cp:lastModifiedBy>andy</cp:lastModifiedBy>
  <cp:revision>12</cp:revision>
  <dcterms:created xsi:type="dcterms:W3CDTF">2018-09-14T02:20:18Z</dcterms:created>
  <dcterms:modified xsi:type="dcterms:W3CDTF">2018-09-14T03:29:34Z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