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56" r:id="rId2"/>
    <p:sldId id="308" r:id="rId3"/>
    <p:sldId id="258" r:id="rId4"/>
    <p:sldId id="307" r:id="rId5"/>
    <p:sldId id="309" r:id="rId6"/>
    <p:sldId id="270" r:id="rId7"/>
    <p:sldId id="261" r:id="rId8"/>
    <p:sldId id="269" r:id="rId9"/>
    <p:sldId id="262" r:id="rId10"/>
    <p:sldId id="263" r:id="rId11"/>
    <p:sldId id="264" r:id="rId12"/>
    <p:sldId id="265" r:id="rId13"/>
    <p:sldId id="266" r:id="rId14"/>
    <p:sldId id="267" r:id="rId15"/>
    <p:sldId id="278" r:id="rId16"/>
    <p:sldId id="275" r:id="rId17"/>
    <p:sldId id="313" r:id="rId18"/>
    <p:sldId id="312" r:id="rId19"/>
    <p:sldId id="311" r:id="rId20"/>
    <p:sldId id="310" r:id="rId21"/>
    <p:sldId id="277" r:id="rId22"/>
    <p:sldId id="303" r:id="rId23"/>
    <p:sldId id="286" r:id="rId24"/>
    <p:sldId id="300" r:id="rId25"/>
    <p:sldId id="272" r:id="rId26"/>
    <p:sldId id="271" r:id="rId27"/>
    <p:sldId id="280" r:id="rId28"/>
    <p:sldId id="281" r:id="rId29"/>
    <p:sldId id="282" r:id="rId30"/>
    <p:sldId id="283" r:id="rId31"/>
    <p:sldId id="284" r:id="rId32"/>
    <p:sldId id="285" r:id="rId33"/>
    <p:sldId id="287" r:id="rId34"/>
    <p:sldId id="288" r:id="rId35"/>
    <p:sldId id="290" r:id="rId36"/>
    <p:sldId id="291" r:id="rId37"/>
    <p:sldId id="294" r:id="rId38"/>
    <p:sldId id="297" r:id="rId39"/>
    <p:sldId id="298" r:id="rId40"/>
    <p:sldId id="301" r:id="rId41"/>
    <p:sldId id="299" r:id="rId42"/>
    <p:sldId id="304" r:id="rId43"/>
    <p:sldId id="305"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78FC99-8940-45A6-80C9-0F7A81B850B1}"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130C7B1F-B766-4C4B-99B2-78CC42D72583}">
      <dgm:prSet/>
      <dgm:spPr/>
      <dgm:t>
        <a:bodyPr/>
        <a:lstStyle/>
        <a:p>
          <a:r>
            <a:rPr lang="en-GB" dirty="0"/>
            <a:t>Develop an NLP-based sentiment analysis model to classify Amazon reviews into positive, negative, or neutral sentiments, considering linguistic nuances.</a:t>
          </a:r>
          <a:endParaRPr lang="en-US" dirty="0"/>
        </a:p>
      </dgm:t>
    </dgm:pt>
    <dgm:pt modelId="{24F26EE1-5C3B-458B-9321-C90CFD9D6223}" type="parTrans" cxnId="{A1DDE2B2-2742-419A-90E8-385258DFE766}">
      <dgm:prSet/>
      <dgm:spPr/>
      <dgm:t>
        <a:bodyPr/>
        <a:lstStyle/>
        <a:p>
          <a:endParaRPr lang="en-US"/>
        </a:p>
      </dgm:t>
    </dgm:pt>
    <dgm:pt modelId="{90A2EE65-5CD5-43B0-A6F6-6ADF74CEA1DF}" type="sibTrans" cxnId="{A1DDE2B2-2742-419A-90E8-385258DFE766}">
      <dgm:prSet/>
      <dgm:spPr/>
      <dgm:t>
        <a:bodyPr/>
        <a:lstStyle/>
        <a:p>
          <a:endParaRPr lang="en-US"/>
        </a:p>
      </dgm:t>
    </dgm:pt>
    <dgm:pt modelId="{F5010A77-D121-4E61-AE55-AEA859E12FA0}">
      <dgm:prSet/>
      <dgm:spPr/>
      <dgm:t>
        <a:bodyPr/>
        <a:lstStyle/>
        <a:p>
          <a:r>
            <a:rPr lang="en-GB" dirty="0"/>
            <a:t>Extract recurring themes and customer preferences from Amazon reviews using NLP techniques to provide actionable insights for businesses to enhance product offerings.</a:t>
          </a:r>
          <a:endParaRPr lang="en-US" dirty="0"/>
        </a:p>
      </dgm:t>
    </dgm:pt>
    <dgm:pt modelId="{CF4F2131-5779-4223-8AA5-E50D59D4F1CB}" type="parTrans" cxnId="{549A5840-4016-47C1-B4E7-FCEB1C2CEA0A}">
      <dgm:prSet/>
      <dgm:spPr/>
      <dgm:t>
        <a:bodyPr/>
        <a:lstStyle/>
        <a:p>
          <a:endParaRPr lang="en-US"/>
        </a:p>
      </dgm:t>
    </dgm:pt>
    <dgm:pt modelId="{C98A8AD5-0055-4648-9B5D-B0A1E228FAF7}" type="sibTrans" cxnId="{549A5840-4016-47C1-B4E7-FCEB1C2CEA0A}">
      <dgm:prSet/>
      <dgm:spPr/>
      <dgm:t>
        <a:bodyPr/>
        <a:lstStyle/>
        <a:p>
          <a:endParaRPr lang="en-US"/>
        </a:p>
      </dgm:t>
    </dgm:pt>
    <dgm:pt modelId="{7E1639FF-247E-4195-AC11-9D956CB263FF}" type="pres">
      <dgm:prSet presAssocID="{B178FC99-8940-45A6-80C9-0F7A81B850B1}" presName="hierChild1" presStyleCnt="0">
        <dgm:presLayoutVars>
          <dgm:chPref val="1"/>
          <dgm:dir/>
          <dgm:animOne val="branch"/>
          <dgm:animLvl val="lvl"/>
          <dgm:resizeHandles/>
        </dgm:presLayoutVars>
      </dgm:prSet>
      <dgm:spPr/>
    </dgm:pt>
    <dgm:pt modelId="{4B3F3907-880F-493D-829B-3AFD340E2A10}" type="pres">
      <dgm:prSet presAssocID="{130C7B1F-B766-4C4B-99B2-78CC42D72583}" presName="hierRoot1" presStyleCnt="0"/>
      <dgm:spPr/>
    </dgm:pt>
    <dgm:pt modelId="{147B695B-EF0D-4BDF-9A15-038399F4E20E}" type="pres">
      <dgm:prSet presAssocID="{130C7B1F-B766-4C4B-99B2-78CC42D72583}" presName="composite" presStyleCnt="0"/>
      <dgm:spPr/>
    </dgm:pt>
    <dgm:pt modelId="{397289EF-8356-45A5-986D-E835F7DFC416}" type="pres">
      <dgm:prSet presAssocID="{130C7B1F-B766-4C4B-99B2-78CC42D72583}" presName="background" presStyleLbl="node0" presStyleIdx="0" presStyleCnt="2"/>
      <dgm:spPr/>
    </dgm:pt>
    <dgm:pt modelId="{EC96976F-6CD0-489F-B4EB-6BF0D49E15EE}" type="pres">
      <dgm:prSet presAssocID="{130C7B1F-B766-4C4B-99B2-78CC42D72583}" presName="text" presStyleLbl="fgAcc0" presStyleIdx="0" presStyleCnt="2">
        <dgm:presLayoutVars>
          <dgm:chPref val="3"/>
        </dgm:presLayoutVars>
      </dgm:prSet>
      <dgm:spPr/>
    </dgm:pt>
    <dgm:pt modelId="{BE89665A-5B2F-48AA-BF16-4AEFEFA0FC66}" type="pres">
      <dgm:prSet presAssocID="{130C7B1F-B766-4C4B-99B2-78CC42D72583}" presName="hierChild2" presStyleCnt="0"/>
      <dgm:spPr/>
    </dgm:pt>
    <dgm:pt modelId="{D3DC9F92-3152-49F1-A35D-7933E76C75FD}" type="pres">
      <dgm:prSet presAssocID="{F5010A77-D121-4E61-AE55-AEA859E12FA0}" presName="hierRoot1" presStyleCnt="0"/>
      <dgm:spPr/>
    </dgm:pt>
    <dgm:pt modelId="{59A8EE2F-484C-42B2-9ED3-BD54A8AC0A6B}" type="pres">
      <dgm:prSet presAssocID="{F5010A77-D121-4E61-AE55-AEA859E12FA0}" presName="composite" presStyleCnt="0"/>
      <dgm:spPr/>
    </dgm:pt>
    <dgm:pt modelId="{16206757-53AD-464B-8C6C-9F322CD23B53}" type="pres">
      <dgm:prSet presAssocID="{F5010A77-D121-4E61-AE55-AEA859E12FA0}" presName="background" presStyleLbl="node0" presStyleIdx="1" presStyleCnt="2"/>
      <dgm:spPr/>
    </dgm:pt>
    <dgm:pt modelId="{6D9A1A76-ACEE-4421-85E3-7634BEFD7FFD}" type="pres">
      <dgm:prSet presAssocID="{F5010A77-D121-4E61-AE55-AEA859E12FA0}" presName="text" presStyleLbl="fgAcc0" presStyleIdx="1" presStyleCnt="2">
        <dgm:presLayoutVars>
          <dgm:chPref val="3"/>
        </dgm:presLayoutVars>
      </dgm:prSet>
      <dgm:spPr/>
    </dgm:pt>
    <dgm:pt modelId="{65270A17-4492-40F8-A77B-89CDB59C872D}" type="pres">
      <dgm:prSet presAssocID="{F5010A77-D121-4E61-AE55-AEA859E12FA0}" presName="hierChild2" presStyleCnt="0"/>
      <dgm:spPr/>
    </dgm:pt>
  </dgm:ptLst>
  <dgm:cxnLst>
    <dgm:cxn modelId="{549A5840-4016-47C1-B4E7-FCEB1C2CEA0A}" srcId="{B178FC99-8940-45A6-80C9-0F7A81B850B1}" destId="{F5010A77-D121-4E61-AE55-AEA859E12FA0}" srcOrd="1" destOrd="0" parTransId="{CF4F2131-5779-4223-8AA5-E50D59D4F1CB}" sibTransId="{C98A8AD5-0055-4648-9B5D-B0A1E228FAF7}"/>
    <dgm:cxn modelId="{30DD65A6-2500-48E9-A053-4CA9B29607C2}" type="presOf" srcId="{130C7B1F-B766-4C4B-99B2-78CC42D72583}" destId="{EC96976F-6CD0-489F-B4EB-6BF0D49E15EE}" srcOrd="0" destOrd="0" presId="urn:microsoft.com/office/officeart/2005/8/layout/hierarchy1"/>
    <dgm:cxn modelId="{A1DDE2B2-2742-419A-90E8-385258DFE766}" srcId="{B178FC99-8940-45A6-80C9-0F7A81B850B1}" destId="{130C7B1F-B766-4C4B-99B2-78CC42D72583}" srcOrd="0" destOrd="0" parTransId="{24F26EE1-5C3B-458B-9321-C90CFD9D6223}" sibTransId="{90A2EE65-5CD5-43B0-A6F6-6ADF74CEA1DF}"/>
    <dgm:cxn modelId="{8D3F60C8-5C2D-4D46-9B4E-F83C0E000D16}" type="presOf" srcId="{F5010A77-D121-4E61-AE55-AEA859E12FA0}" destId="{6D9A1A76-ACEE-4421-85E3-7634BEFD7FFD}" srcOrd="0" destOrd="0" presId="urn:microsoft.com/office/officeart/2005/8/layout/hierarchy1"/>
    <dgm:cxn modelId="{1FF52BCD-F192-466B-ADF9-737E91358D9F}" type="presOf" srcId="{B178FC99-8940-45A6-80C9-0F7A81B850B1}" destId="{7E1639FF-247E-4195-AC11-9D956CB263FF}" srcOrd="0" destOrd="0" presId="urn:microsoft.com/office/officeart/2005/8/layout/hierarchy1"/>
    <dgm:cxn modelId="{6576F4A6-2E0D-46B8-8B7F-7104911BEFEF}" type="presParOf" srcId="{7E1639FF-247E-4195-AC11-9D956CB263FF}" destId="{4B3F3907-880F-493D-829B-3AFD340E2A10}" srcOrd="0" destOrd="0" presId="urn:microsoft.com/office/officeart/2005/8/layout/hierarchy1"/>
    <dgm:cxn modelId="{B3580440-C95B-4AB6-B448-1C887363740F}" type="presParOf" srcId="{4B3F3907-880F-493D-829B-3AFD340E2A10}" destId="{147B695B-EF0D-4BDF-9A15-038399F4E20E}" srcOrd="0" destOrd="0" presId="urn:microsoft.com/office/officeart/2005/8/layout/hierarchy1"/>
    <dgm:cxn modelId="{75C9E9AB-199A-4AC9-9001-D7810C5F6117}" type="presParOf" srcId="{147B695B-EF0D-4BDF-9A15-038399F4E20E}" destId="{397289EF-8356-45A5-986D-E835F7DFC416}" srcOrd="0" destOrd="0" presId="urn:microsoft.com/office/officeart/2005/8/layout/hierarchy1"/>
    <dgm:cxn modelId="{FAC1E7DB-8B4B-4BC5-9E24-98E709E2829D}" type="presParOf" srcId="{147B695B-EF0D-4BDF-9A15-038399F4E20E}" destId="{EC96976F-6CD0-489F-B4EB-6BF0D49E15EE}" srcOrd="1" destOrd="0" presId="urn:microsoft.com/office/officeart/2005/8/layout/hierarchy1"/>
    <dgm:cxn modelId="{B4DB7F75-5908-4900-97A5-7751D6504124}" type="presParOf" srcId="{4B3F3907-880F-493D-829B-3AFD340E2A10}" destId="{BE89665A-5B2F-48AA-BF16-4AEFEFA0FC66}" srcOrd="1" destOrd="0" presId="urn:microsoft.com/office/officeart/2005/8/layout/hierarchy1"/>
    <dgm:cxn modelId="{192DC015-997A-42EA-9606-B54E42058BE4}" type="presParOf" srcId="{7E1639FF-247E-4195-AC11-9D956CB263FF}" destId="{D3DC9F92-3152-49F1-A35D-7933E76C75FD}" srcOrd="1" destOrd="0" presId="urn:microsoft.com/office/officeart/2005/8/layout/hierarchy1"/>
    <dgm:cxn modelId="{345554FD-1E89-445A-A42D-216F928A495C}" type="presParOf" srcId="{D3DC9F92-3152-49F1-A35D-7933E76C75FD}" destId="{59A8EE2F-484C-42B2-9ED3-BD54A8AC0A6B}" srcOrd="0" destOrd="0" presId="urn:microsoft.com/office/officeart/2005/8/layout/hierarchy1"/>
    <dgm:cxn modelId="{6D9DABA8-911C-4C37-AB58-02CDF31A7954}" type="presParOf" srcId="{59A8EE2F-484C-42B2-9ED3-BD54A8AC0A6B}" destId="{16206757-53AD-464B-8C6C-9F322CD23B53}" srcOrd="0" destOrd="0" presId="urn:microsoft.com/office/officeart/2005/8/layout/hierarchy1"/>
    <dgm:cxn modelId="{E505934E-5C1B-459A-B713-5C41F2A54277}" type="presParOf" srcId="{59A8EE2F-484C-42B2-9ED3-BD54A8AC0A6B}" destId="{6D9A1A76-ACEE-4421-85E3-7634BEFD7FFD}" srcOrd="1" destOrd="0" presId="urn:microsoft.com/office/officeart/2005/8/layout/hierarchy1"/>
    <dgm:cxn modelId="{FC7FC957-F9CE-4619-AB85-4E24E985A7B5}" type="presParOf" srcId="{D3DC9F92-3152-49F1-A35D-7933E76C75FD}" destId="{65270A17-4492-40F8-A77B-89CDB59C872D}" srcOrd="1" destOrd="0" presId="urn:microsoft.com/office/officeart/2005/8/layout/hierarchy1"/>
  </dgm:cxnLst>
  <dgm:bg/>
  <dgm:whole>
    <a:ln>
      <a:solidFill>
        <a:schemeClr val="accent2"/>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289EF-8356-45A5-986D-E835F7DFC416}">
      <dsp:nvSpPr>
        <dsp:cNvPr id="0" name=""/>
        <dsp:cNvSpPr/>
      </dsp:nvSpPr>
      <dsp:spPr>
        <a:xfrm>
          <a:off x="1283" y="507350"/>
          <a:ext cx="4505585" cy="286104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96976F-6CD0-489F-B4EB-6BF0D49E15EE}">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Develop an NLP-based sentiment analysis model to classify Amazon reviews into positive, negative, or neutral sentiments, considering linguistic nuances.</a:t>
          </a:r>
          <a:endParaRPr lang="en-US" sz="2500" kern="1200" dirty="0"/>
        </a:p>
      </dsp:txBody>
      <dsp:txXfrm>
        <a:off x="585701" y="1066737"/>
        <a:ext cx="4337991" cy="2693452"/>
      </dsp:txXfrm>
    </dsp:sp>
    <dsp:sp modelId="{16206757-53AD-464B-8C6C-9F322CD23B53}">
      <dsp:nvSpPr>
        <dsp:cNvPr id="0" name=""/>
        <dsp:cNvSpPr/>
      </dsp:nvSpPr>
      <dsp:spPr>
        <a:xfrm>
          <a:off x="5508110" y="507350"/>
          <a:ext cx="4505585" cy="286104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9A1A76-ACEE-4421-85E3-7634BEFD7FFD}">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Extract recurring themes and customer preferences from Amazon reviews using NLP techniques to provide actionable insights for businesses to enhance product offerings.</a:t>
          </a:r>
          <a:endParaRPr lang="en-US" sz="2500" kern="1200" dirty="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F4AE97-028A-4F5E-95BC-671854CAB174}" type="datetimeFigureOut">
              <a:rPr lang="en-IN" smtClean="0"/>
              <a:t>20-04-2024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AE4D1-D299-4E5B-84F8-005183596BAB}" type="slidenum">
              <a:rPr lang="en-IN" smtClean="0"/>
              <a:t>‹#›</a:t>
            </a:fld>
            <a:endParaRPr lang="en-IN" dirty="0"/>
          </a:p>
        </p:txBody>
      </p:sp>
    </p:spTree>
    <p:extLst>
      <p:ext uri="{BB962C8B-B14F-4D97-AF65-F5344CB8AC3E}">
        <p14:creationId xmlns:p14="http://schemas.microsoft.com/office/powerpoint/2010/main" val="332071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B86D-D7D2-CC1E-95AB-F5AEB6F1C8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81D002-BE34-2B67-D327-0FAD6689A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B3936A-3288-5A2B-A48A-77253B76E083}"/>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5" name="Footer Placeholder 4">
            <a:extLst>
              <a:ext uri="{FF2B5EF4-FFF2-40B4-BE49-F238E27FC236}">
                <a16:creationId xmlns:a16="http://schemas.microsoft.com/office/drawing/2014/main" id="{3CC0DFD3-FCF1-0441-C6D0-A3EC6E5C2D6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D666097-EFBA-8E4D-BF39-FB044297AC6B}"/>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18290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07CB-EB57-3132-FA17-E3D08EA67C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1AD5B2-1FCB-D6CF-5F71-5756DC773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1BB86-AAAC-8CA3-48AC-6FBE2A4E75E8}"/>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5" name="Footer Placeholder 4">
            <a:extLst>
              <a:ext uri="{FF2B5EF4-FFF2-40B4-BE49-F238E27FC236}">
                <a16:creationId xmlns:a16="http://schemas.microsoft.com/office/drawing/2014/main" id="{6B4A2562-0175-0A69-2FE8-5D43E656947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FEBD88-1FB9-847D-A346-52A8701F3A7B}"/>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246790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F0369-7BCC-91A3-A885-BF62B01D78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F98D87-2AA7-AE79-06A3-6689ADD9E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FA0F1-B22B-B1D8-E772-CE2AE1A079C6}"/>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5" name="Footer Placeholder 4">
            <a:extLst>
              <a:ext uri="{FF2B5EF4-FFF2-40B4-BE49-F238E27FC236}">
                <a16:creationId xmlns:a16="http://schemas.microsoft.com/office/drawing/2014/main" id="{E9018207-354B-A911-D129-D0B29D628BA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B26F31-D1DE-B56C-2F11-080D65307171}"/>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90995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BD64-A3F0-6748-21B3-8146564B23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0B45EF-F5D9-B8DF-351A-F58008837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A3CE8-CF2B-4AEA-DE0D-17B380123004}"/>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5" name="Footer Placeholder 4">
            <a:extLst>
              <a:ext uri="{FF2B5EF4-FFF2-40B4-BE49-F238E27FC236}">
                <a16:creationId xmlns:a16="http://schemas.microsoft.com/office/drawing/2014/main" id="{7A798F97-2CBC-E6FB-0B5C-60829C1E9DC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32007F1-36A2-50DB-2FAB-040A53439499}"/>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281897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203-687E-ED22-0F8A-D45831CB37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6521C1-8022-61F3-2F12-5E31770A1C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DD5F9-D829-CD86-7F5B-3DB13C08146E}"/>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5" name="Footer Placeholder 4">
            <a:extLst>
              <a:ext uri="{FF2B5EF4-FFF2-40B4-BE49-F238E27FC236}">
                <a16:creationId xmlns:a16="http://schemas.microsoft.com/office/drawing/2014/main" id="{1E50A8F2-F05F-6C1E-8281-B6E19324C2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2968D8-E899-4643-5861-45996438A97A}"/>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175696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8C4-A439-CF4A-FD85-4EDDEBC9C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A6B718-610A-864A-6BC5-A70743712E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E3F5E0-3A4A-EB9D-90B4-F5E3A2F1E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9984C3-CCC3-0BBB-4ADA-C6B80A1AC277}"/>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6" name="Footer Placeholder 5">
            <a:extLst>
              <a:ext uri="{FF2B5EF4-FFF2-40B4-BE49-F238E27FC236}">
                <a16:creationId xmlns:a16="http://schemas.microsoft.com/office/drawing/2014/main" id="{70E7C748-B663-BB9F-276C-5E120C3113D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CC31A1-F538-D541-7ED5-BC94677DFBEB}"/>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40259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E8EF-50F5-75F1-A311-C885258F26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6B9951-BC8A-C44B-AD70-3AABA74A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38267A-8BA7-7961-9DB2-25509079C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860A1E-E8EA-5D51-494F-1B030F50A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082796-628F-7227-433E-550211E667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57E6DA-D3D9-1B27-75DB-046F264E33BC}"/>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8" name="Footer Placeholder 7">
            <a:extLst>
              <a:ext uri="{FF2B5EF4-FFF2-40B4-BE49-F238E27FC236}">
                <a16:creationId xmlns:a16="http://schemas.microsoft.com/office/drawing/2014/main" id="{E746010A-FA68-BC18-96FB-0F903038258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995A824-18E6-6151-530F-5E34C43E279A}"/>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339809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0748-722C-AA90-F5A3-606506EFA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61FC08-85AB-C7AA-3959-0BA9C69AC832}"/>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4" name="Footer Placeholder 3">
            <a:extLst>
              <a:ext uri="{FF2B5EF4-FFF2-40B4-BE49-F238E27FC236}">
                <a16:creationId xmlns:a16="http://schemas.microsoft.com/office/drawing/2014/main" id="{5C00956C-406F-E973-30B7-8A717E1B600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47D0BF4-8328-D8E7-ECF7-1D9A061CFCAE}"/>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39669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96AC7-C484-7984-7A66-A693C64E1898}"/>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3" name="Footer Placeholder 2">
            <a:extLst>
              <a:ext uri="{FF2B5EF4-FFF2-40B4-BE49-F238E27FC236}">
                <a16:creationId xmlns:a16="http://schemas.microsoft.com/office/drawing/2014/main" id="{4F39ABD4-0117-0295-882E-686D2FB05E9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EAA5D4B-C3DA-A069-ADEE-27D840793578}"/>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106918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C1C1-89FA-F5A4-3486-10CC99FDD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D14C5-1EEE-A52E-29CE-84AF18A8A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3B9776-1AD6-94E5-C80A-AF64053DA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2F811-766F-6A94-FF13-625345CD0E98}"/>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6" name="Footer Placeholder 5">
            <a:extLst>
              <a:ext uri="{FF2B5EF4-FFF2-40B4-BE49-F238E27FC236}">
                <a16:creationId xmlns:a16="http://schemas.microsoft.com/office/drawing/2014/main" id="{C4B7525C-32E4-EE18-91D9-B156776A1A8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393D301-9092-819C-7B56-3A3AF7195CDD}"/>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138302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01A4-5D8C-EA54-5640-41B0C3100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AABEA2-77F0-3D95-A9F5-C511AE847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DB9C61B-1289-9D8D-74D8-8F25F100F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0E1A4-F602-1F99-D34F-AF5E6344EDFB}"/>
              </a:ext>
            </a:extLst>
          </p:cNvPr>
          <p:cNvSpPr>
            <a:spLocks noGrp="1"/>
          </p:cNvSpPr>
          <p:nvPr>
            <p:ph type="dt" sz="half" idx="10"/>
          </p:nvPr>
        </p:nvSpPr>
        <p:spPr/>
        <p:txBody>
          <a:bodyPr/>
          <a:lstStyle/>
          <a:p>
            <a:fld id="{32EAD8DD-718E-4776-B7F4-4F12865D1067}" type="datetimeFigureOut">
              <a:rPr lang="en-IN" smtClean="0"/>
              <a:t>20-04-2024</a:t>
            </a:fld>
            <a:endParaRPr lang="en-IN" dirty="0"/>
          </a:p>
        </p:txBody>
      </p:sp>
      <p:sp>
        <p:nvSpPr>
          <p:cNvPr id="6" name="Footer Placeholder 5">
            <a:extLst>
              <a:ext uri="{FF2B5EF4-FFF2-40B4-BE49-F238E27FC236}">
                <a16:creationId xmlns:a16="http://schemas.microsoft.com/office/drawing/2014/main" id="{D4FDE10F-9480-B369-F41F-587DE397A3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0FB83A-12B7-9C77-EA3D-2F6F5D03BE13}"/>
              </a:ext>
            </a:extLst>
          </p:cNvPr>
          <p:cNvSpPr>
            <a:spLocks noGrp="1"/>
          </p:cNvSpPr>
          <p:nvPr>
            <p:ph type="sldNum" sz="quarter" idx="12"/>
          </p:nvPr>
        </p:nvSpPr>
        <p:spPr/>
        <p:txBody>
          <a:bodyPr/>
          <a:lstStyle/>
          <a:p>
            <a:fld id="{BB8008FF-85B3-4CBC-9299-E3AB853E6FF4}" type="slidenum">
              <a:rPr lang="en-IN" smtClean="0"/>
              <a:t>‹#›</a:t>
            </a:fld>
            <a:endParaRPr lang="en-IN" dirty="0"/>
          </a:p>
        </p:txBody>
      </p:sp>
    </p:spTree>
    <p:extLst>
      <p:ext uri="{BB962C8B-B14F-4D97-AF65-F5344CB8AC3E}">
        <p14:creationId xmlns:p14="http://schemas.microsoft.com/office/powerpoint/2010/main" val="255690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F3171-42DF-68F2-E6B2-F3F2246F3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4039B3-A3F7-F7CC-AAE5-BE84FEBDA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D506F-4656-E091-AC8B-15167D3F7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EAD8DD-718E-4776-B7F4-4F12865D1067}" type="datetimeFigureOut">
              <a:rPr lang="en-IN" smtClean="0"/>
              <a:t>20-04-2024</a:t>
            </a:fld>
            <a:endParaRPr lang="en-IN" dirty="0"/>
          </a:p>
        </p:txBody>
      </p:sp>
      <p:sp>
        <p:nvSpPr>
          <p:cNvPr id="5" name="Footer Placeholder 4">
            <a:extLst>
              <a:ext uri="{FF2B5EF4-FFF2-40B4-BE49-F238E27FC236}">
                <a16:creationId xmlns:a16="http://schemas.microsoft.com/office/drawing/2014/main" id="{9FF85088-2F9B-3563-69E3-2DAFE6C9A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2EBE6CDB-FEC3-BA75-73ED-3340457D2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8008FF-85B3-4CBC-9299-E3AB853E6FF4}" type="slidenum">
              <a:rPr lang="en-IN" smtClean="0"/>
              <a:t>‹#›</a:t>
            </a:fld>
            <a:endParaRPr lang="en-IN" dirty="0"/>
          </a:p>
        </p:txBody>
      </p:sp>
    </p:spTree>
    <p:extLst>
      <p:ext uri="{BB962C8B-B14F-4D97-AF65-F5344CB8AC3E}">
        <p14:creationId xmlns:p14="http://schemas.microsoft.com/office/powerpoint/2010/main" val="180176603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0042A2-FFEF-62A6-B0A3-7AD84155185B}"/>
              </a:ext>
            </a:extLst>
          </p:cNvPr>
          <p:cNvSpPr>
            <a:spLocks noGrp="1"/>
          </p:cNvSpPr>
          <p:nvPr>
            <p:ph type="ctrTitle"/>
          </p:nvPr>
        </p:nvSpPr>
        <p:spPr>
          <a:xfrm>
            <a:off x="2708476" y="279400"/>
            <a:ext cx="8645325" cy="1892300"/>
          </a:xfrm>
        </p:spPr>
        <p:txBody>
          <a:bodyPr vert="horz" lIns="91440" tIns="45720" rIns="91440" bIns="45720" rtlCol="0" anchor="ctr">
            <a:normAutofit/>
          </a:bodyPr>
          <a:lstStyle/>
          <a:p>
            <a:pPr algn="l"/>
            <a:r>
              <a:rPr lang="en-US" sz="3400" kern="1200" dirty="0">
                <a:solidFill>
                  <a:schemeClr val="tx1"/>
                </a:solidFill>
                <a:latin typeface="+mj-lt"/>
                <a:ea typeface="+mj-ea"/>
                <a:cs typeface="+mj-cs"/>
              </a:rPr>
              <a:t>Analysing Amazon Reviews: Insights into Customer Sentiment and Preferences</a:t>
            </a:r>
          </a:p>
        </p:txBody>
      </p:sp>
      <p:sp>
        <p:nvSpPr>
          <p:cNvPr id="4" name="TextBox 3">
            <a:extLst>
              <a:ext uri="{FF2B5EF4-FFF2-40B4-BE49-F238E27FC236}">
                <a16:creationId xmlns:a16="http://schemas.microsoft.com/office/drawing/2014/main" id="{27F6E14C-1DAA-CEDA-CB1F-9D9F57B4B572}"/>
              </a:ext>
            </a:extLst>
          </p:cNvPr>
          <p:cNvSpPr txBox="1"/>
          <p:nvPr/>
        </p:nvSpPr>
        <p:spPr>
          <a:xfrm>
            <a:off x="3774420" y="4814956"/>
            <a:ext cx="3704714" cy="1101520"/>
          </a:xfrm>
          <a:prstGeom prst="rect">
            <a:avLst/>
          </a:prstGeom>
          <a:noFill/>
        </p:spPr>
        <p:txBody>
          <a:bodyPr wrap="square" rtlCol="0">
            <a:spAutoFit/>
          </a:bodyPr>
          <a:lstStyle/>
          <a:p>
            <a:pPr algn="ctr" defTabSz="452079">
              <a:spcAft>
                <a:spcPts val="576"/>
              </a:spcAft>
            </a:pPr>
            <a:r>
              <a:rPr lang="en-US" sz="1978" b="1" kern="1200" dirty="0">
                <a:solidFill>
                  <a:schemeClr val="tx1"/>
                </a:solidFill>
                <a:latin typeface="+mn-lt"/>
                <a:ea typeface="+mn-ea"/>
                <a:cs typeface="+mn-cs"/>
              </a:rPr>
              <a:t>Guided By</a:t>
            </a:r>
            <a:endParaRPr lang="en-US" sz="1780" kern="1200" dirty="0">
              <a:solidFill>
                <a:schemeClr val="tx1"/>
              </a:solidFill>
              <a:latin typeface="+mn-lt"/>
              <a:ea typeface="+mn-ea"/>
              <a:cs typeface="+mn-cs"/>
            </a:endParaRPr>
          </a:p>
          <a:p>
            <a:pPr algn="ctr" defTabSz="452079">
              <a:spcAft>
                <a:spcPts val="576"/>
              </a:spcAft>
            </a:pPr>
            <a:r>
              <a:rPr lang="en-US" sz="1780" kern="1200" dirty="0">
                <a:solidFill>
                  <a:schemeClr val="tx1"/>
                </a:solidFill>
                <a:latin typeface="+mn-lt"/>
                <a:ea typeface="+mn-ea"/>
                <a:cs typeface="+mn-cs"/>
              </a:rPr>
              <a:t>Dr. Jignesh Doshi</a:t>
            </a:r>
          </a:p>
          <a:p>
            <a:pPr>
              <a:spcAft>
                <a:spcPts val="600"/>
              </a:spcAft>
            </a:pPr>
            <a:endParaRPr lang="en-IN" dirty="0"/>
          </a:p>
        </p:txBody>
      </p:sp>
      <p:sp>
        <p:nvSpPr>
          <p:cNvPr id="5" name="Rectangle 4"/>
          <p:cNvSpPr/>
          <p:nvPr/>
        </p:nvSpPr>
        <p:spPr>
          <a:xfrm>
            <a:off x="4673478" y="2307727"/>
            <a:ext cx="2773773" cy="914096"/>
          </a:xfrm>
          <a:prstGeom prst="rect">
            <a:avLst/>
          </a:prstGeom>
          <a:noFill/>
        </p:spPr>
        <p:txBody>
          <a:bodyPr wrap="none" lIns="91440" tIns="45720" rIns="91440" bIns="45720">
            <a:spAutoFit/>
          </a:bodyPr>
          <a:lstStyle/>
          <a:p>
            <a:pPr algn="ctr" defTabSz="452079">
              <a:spcAft>
                <a:spcPts val="576"/>
              </a:spcAft>
            </a:pPr>
            <a:r>
              <a:rPr lang="en-US" sz="5340" kern="1200" dirty="0">
                <a:ln w="0"/>
                <a:solidFill>
                  <a:schemeClr val="tx1"/>
                </a:solidFill>
                <a:effectLst>
                  <a:outerShdw blurRad="38100" dist="19050" dir="2700000" algn="tl" rotWithShape="0">
                    <a:schemeClr val="dk1">
                      <a:alpha val="40000"/>
                    </a:schemeClr>
                  </a:outerShdw>
                </a:effectLst>
                <a:latin typeface="+mn-lt"/>
                <a:ea typeface="+mn-ea"/>
                <a:cs typeface="+mn-cs"/>
              </a:rPr>
              <a:t>Group -5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Subtitle 2">
            <a:extLst>
              <a:ext uri="{FF2B5EF4-FFF2-40B4-BE49-F238E27FC236}">
                <a16:creationId xmlns:a16="http://schemas.microsoft.com/office/drawing/2014/main" id="{66644E6E-39DF-93CB-FF04-5DE32E236E77}"/>
              </a:ext>
            </a:extLst>
          </p:cNvPr>
          <p:cNvSpPr txBox="1">
            <a:spLocks/>
          </p:cNvSpPr>
          <p:nvPr/>
        </p:nvSpPr>
        <p:spPr>
          <a:xfrm>
            <a:off x="7771342" y="3860397"/>
            <a:ext cx="3785387" cy="8259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defTabSz="904159">
              <a:spcBef>
                <a:spcPts val="1187"/>
              </a:spcBef>
              <a:spcAft>
                <a:spcPts val="198"/>
              </a:spcAft>
            </a:pPr>
            <a:r>
              <a:rPr lang="en-US" sz="1632" kern="1200" cap="all" spc="198" baseline="0" dirty="0">
                <a:solidFill>
                  <a:schemeClr val="tx2"/>
                </a:solidFill>
                <a:latin typeface="+mj-lt"/>
                <a:ea typeface="+mn-ea"/>
                <a:cs typeface="+mn-cs"/>
              </a:rPr>
              <a:t>Kenil Thakkar</a:t>
            </a:r>
          </a:p>
          <a:p>
            <a:pPr defTabSz="904159">
              <a:spcBef>
                <a:spcPts val="1187"/>
              </a:spcBef>
              <a:spcAft>
                <a:spcPts val="198"/>
              </a:spcAft>
            </a:pPr>
            <a:r>
              <a:rPr lang="en-US" sz="1632" kern="1200" cap="all" spc="198" baseline="0" dirty="0">
                <a:solidFill>
                  <a:schemeClr val="tx2"/>
                </a:solidFill>
                <a:latin typeface="+mj-lt"/>
                <a:ea typeface="+mn-ea"/>
                <a:cs typeface="+mn-cs"/>
              </a:rPr>
              <a:t>[2020004500210084]</a:t>
            </a:r>
          </a:p>
          <a:p>
            <a:pPr defTabSz="904159">
              <a:spcBef>
                <a:spcPts val="1187"/>
              </a:spcBef>
              <a:spcAft>
                <a:spcPts val="198"/>
              </a:spcAft>
            </a:pPr>
            <a:endParaRPr lang="en-US" sz="1632" kern="1200" cap="all" spc="198" baseline="0" dirty="0">
              <a:solidFill>
                <a:schemeClr val="tx2"/>
              </a:solidFill>
              <a:latin typeface="+mj-lt"/>
              <a:ea typeface="+mn-ea"/>
              <a:cs typeface="+mn-cs"/>
            </a:endParaRPr>
          </a:p>
          <a:p>
            <a:endParaRPr lang="en-IN" sz="1700" dirty="0"/>
          </a:p>
        </p:txBody>
      </p:sp>
      <p:sp>
        <p:nvSpPr>
          <p:cNvPr id="7" name="Subtitle 2">
            <a:extLst>
              <a:ext uri="{FF2B5EF4-FFF2-40B4-BE49-F238E27FC236}">
                <a16:creationId xmlns:a16="http://schemas.microsoft.com/office/drawing/2014/main" id="{4CA526B4-0015-D7F3-4459-830361E81BD6}"/>
              </a:ext>
            </a:extLst>
          </p:cNvPr>
          <p:cNvSpPr>
            <a:spLocks/>
          </p:cNvSpPr>
          <p:nvPr/>
        </p:nvSpPr>
        <p:spPr>
          <a:xfrm>
            <a:off x="1768100" y="3813754"/>
            <a:ext cx="3785387" cy="825904"/>
          </a:xfrm>
          <a:prstGeom prst="rect">
            <a:avLst/>
          </a:prstGeom>
        </p:spPr>
        <p:txBody>
          <a:bodyPr>
            <a:normAutofit/>
          </a:bodyPr>
          <a:lstStyle/>
          <a:p>
            <a:pPr defTabSz="904159">
              <a:spcBef>
                <a:spcPts val="1187"/>
              </a:spcBef>
              <a:spcAft>
                <a:spcPts val="198"/>
              </a:spcAft>
            </a:pPr>
            <a:r>
              <a:rPr lang="en-US" sz="1632" cap="all" spc="198" dirty="0">
                <a:solidFill>
                  <a:schemeClr val="tx2"/>
                </a:solidFill>
                <a:latin typeface="+mj-lt"/>
              </a:rPr>
              <a:t>Darshan</a:t>
            </a:r>
            <a:r>
              <a:rPr lang="en-US" sz="1632" kern="1200" cap="all" spc="198" baseline="0" dirty="0">
                <a:solidFill>
                  <a:schemeClr val="tx2"/>
                </a:solidFill>
                <a:latin typeface="+mj-lt"/>
                <a:ea typeface="+mn-ea"/>
                <a:cs typeface="+mn-cs"/>
              </a:rPr>
              <a:t> Hihoriya</a:t>
            </a:r>
          </a:p>
          <a:p>
            <a:pPr defTabSz="904159">
              <a:spcBef>
                <a:spcPts val="1187"/>
              </a:spcBef>
              <a:spcAft>
                <a:spcPts val="198"/>
              </a:spcAft>
            </a:pPr>
            <a:r>
              <a:rPr lang="en-US" sz="1632" kern="1200" cap="all" spc="198" baseline="0" dirty="0">
                <a:solidFill>
                  <a:schemeClr val="tx2"/>
                </a:solidFill>
                <a:latin typeface="+mj-lt"/>
                <a:ea typeface="+mn-ea"/>
                <a:cs typeface="+mn-cs"/>
              </a:rPr>
              <a:t>[2020004500210018]</a:t>
            </a:r>
          </a:p>
          <a:p>
            <a:pPr defTabSz="904159">
              <a:spcBef>
                <a:spcPts val="1187"/>
              </a:spcBef>
              <a:spcAft>
                <a:spcPts val="198"/>
              </a:spcAft>
            </a:pPr>
            <a:endParaRPr lang="en-US" sz="1632" kern="1200" cap="all" spc="198" baseline="0" dirty="0">
              <a:solidFill>
                <a:schemeClr val="tx2"/>
              </a:solidFill>
              <a:latin typeface="+mj-lt"/>
              <a:ea typeface="+mn-ea"/>
              <a:cs typeface="+mn-cs"/>
            </a:endParaRPr>
          </a:p>
        </p:txBody>
      </p:sp>
    </p:spTree>
    <p:extLst>
      <p:ext uri="{BB962C8B-B14F-4D97-AF65-F5344CB8AC3E}">
        <p14:creationId xmlns:p14="http://schemas.microsoft.com/office/powerpoint/2010/main" val="931481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16D3E2-34F2-E38F-E8B4-2226FEF9FF5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Bottom 5 Rows Data</a:t>
            </a:r>
          </a:p>
        </p:txBody>
      </p:sp>
      <p:sp>
        <p:nvSpPr>
          <p:cNvPr id="3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793875DD-AA0D-4A4A-A019-9B77289C4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52" y="3286198"/>
            <a:ext cx="11093660" cy="2280901"/>
          </a:xfrm>
          <a:prstGeom prst="rect">
            <a:avLst/>
          </a:prstGeom>
        </p:spPr>
      </p:pic>
    </p:spTree>
    <p:extLst>
      <p:ext uri="{BB962C8B-B14F-4D97-AF65-F5344CB8AC3E}">
        <p14:creationId xmlns:p14="http://schemas.microsoft.com/office/powerpoint/2010/main" val="32142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E91712-8DC0-CE31-7B52-31C810DE681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Data Volume</a:t>
            </a: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white rectangular object with a black border&#10;&#10;Description automatically generated with medium confidence">
            <a:extLst>
              <a:ext uri="{FF2B5EF4-FFF2-40B4-BE49-F238E27FC236}">
                <a16:creationId xmlns:a16="http://schemas.microsoft.com/office/drawing/2014/main" id="{29EAA9A4-18B5-5C17-F892-540627C41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09" y="2997476"/>
            <a:ext cx="11053902" cy="2858344"/>
          </a:xfrm>
          <a:prstGeom prst="rect">
            <a:avLst/>
          </a:prstGeom>
        </p:spPr>
      </p:pic>
    </p:spTree>
    <p:extLst>
      <p:ext uri="{BB962C8B-B14F-4D97-AF65-F5344CB8AC3E}">
        <p14:creationId xmlns:p14="http://schemas.microsoft.com/office/powerpoint/2010/main" val="30185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DC8152-B4F5-9912-C376-A60E6C9F05E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Data Types</a:t>
            </a: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white rectangular object with a white background&#10;&#10;Description automatically generated">
            <a:extLst>
              <a:ext uri="{FF2B5EF4-FFF2-40B4-BE49-F238E27FC236}">
                <a16:creationId xmlns:a16="http://schemas.microsoft.com/office/drawing/2014/main" id="{E138C3E9-1740-5AFA-243D-9B72E20B6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72" y="3647099"/>
            <a:ext cx="10909639" cy="1559099"/>
          </a:xfrm>
          <a:prstGeom prst="rect">
            <a:avLst/>
          </a:prstGeom>
        </p:spPr>
      </p:pic>
    </p:spTree>
    <p:extLst>
      <p:ext uri="{BB962C8B-B14F-4D97-AF65-F5344CB8AC3E}">
        <p14:creationId xmlns:p14="http://schemas.microsoft.com/office/powerpoint/2010/main" val="128148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4582A1-705C-CDA6-FF7C-6BB9C79B108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Data Description</a:t>
            </a: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2B6C5377-CF9D-45E3-AFE1-3A2C189AB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0" y="3690407"/>
            <a:ext cx="10278651" cy="1472482"/>
          </a:xfrm>
          <a:prstGeom prst="rect">
            <a:avLst/>
          </a:prstGeom>
        </p:spPr>
      </p:pic>
    </p:spTree>
    <p:extLst>
      <p:ext uri="{BB962C8B-B14F-4D97-AF65-F5344CB8AC3E}">
        <p14:creationId xmlns:p14="http://schemas.microsoft.com/office/powerpoint/2010/main" val="56168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EFE342-9D49-55D1-FAE0-80B168DEC9E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kern="1200" dirty="0">
                <a:solidFill>
                  <a:schemeClr val="tx1"/>
                </a:solidFill>
                <a:latin typeface="+mj-lt"/>
                <a:ea typeface="+mj-ea"/>
                <a:cs typeface="+mj-cs"/>
              </a:rPr>
              <a:t>Categorial and Quantitative Data</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 code&#10;&#10;Description automatically generated">
            <a:extLst>
              <a:ext uri="{FF2B5EF4-FFF2-40B4-BE49-F238E27FC236}">
                <a16:creationId xmlns:a16="http://schemas.microsoft.com/office/drawing/2014/main" id="{F52BAA29-65D2-8A24-2D0A-59300AFB7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271" y="3372814"/>
            <a:ext cx="10909640" cy="2107668"/>
          </a:xfrm>
          <a:prstGeom prst="rect">
            <a:avLst/>
          </a:prstGeom>
        </p:spPr>
      </p:pic>
    </p:spTree>
    <p:extLst>
      <p:ext uri="{BB962C8B-B14F-4D97-AF65-F5344CB8AC3E}">
        <p14:creationId xmlns:p14="http://schemas.microsoft.com/office/powerpoint/2010/main" val="140499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838200" y="1929384"/>
            <a:ext cx="10515600" cy="4251960"/>
          </a:xfrm>
        </p:spPr>
        <p:txBody>
          <a:bodyPr>
            <a:normAutofit/>
          </a:bodyPr>
          <a:lstStyle/>
          <a:p>
            <a:pPr marL="0" indent="0">
              <a:buNone/>
            </a:pPr>
            <a:endParaRPr lang="en-GB" sz="2200"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To facilitate plotting and data analysis, we've extracted a subset of 1,00,000 records from the larger dataset containing more than 3,00,00,000 entries.</a:t>
            </a:r>
            <a:endParaRPr lang="en-US"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903F2A-73B4-31E8-5A01-8E31F9BEA58D}"/>
              </a:ext>
            </a:extLst>
          </p:cNvPr>
          <p:cNvSpPr txBox="1"/>
          <p:nvPr/>
        </p:nvSpPr>
        <p:spPr>
          <a:xfrm>
            <a:off x="670560" y="518160"/>
            <a:ext cx="4663440" cy="1292662"/>
          </a:xfrm>
          <a:prstGeom prst="rect">
            <a:avLst/>
          </a:prstGeom>
          <a:noFill/>
        </p:spPr>
        <p:txBody>
          <a:bodyPr wrap="square" rtlCol="0">
            <a:spAutoFit/>
          </a:bodyPr>
          <a:lstStyle/>
          <a:p>
            <a:r>
              <a:rPr lang="en-GB" sz="6000" dirty="0">
                <a:latin typeface="+mj-lt"/>
                <a:cs typeface="Times New Roman" panose="02020603050405020304" pitchFamily="18" charset="0"/>
              </a:rPr>
              <a:t>Note</a:t>
            </a:r>
          </a:p>
          <a:p>
            <a:endParaRPr lang="en-IN" dirty="0"/>
          </a:p>
        </p:txBody>
      </p:sp>
    </p:spTree>
    <p:extLst>
      <p:ext uri="{BB962C8B-B14F-4D97-AF65-F5344CB8AC3E}">
        <p14:creationId xmlns:p14="http://schemas.microsoft.com/office/powerpoint/2010/main" val="371950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BEE67-E8BA-F202-BB2F-D0FD0E7F1F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800" dirty="0"/>
              <a:t>CountPlot</a:t>
            </a:r>
            <a:endParaRPr lang="en-US" sz="4600" dirty="0"/>
          </a:p>
        </p:txBody>
      </p:sp>
      <p:sp>
        <p:nvSpPr>
          <p:cNvPr id="3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p:cNvPicPr>
            <a:picLocks noChangeAspect="1"/>
          </p:cNvPicPr>
          <p:nvPr/>
        </p:nvPicPr>
        <p:blipFill>
          <a:blip r:embed="rId2"/>
          <a:stretch>
            <a:fillRect/>
          </a:stretch>
        </p:blipFill>
        <p:spPr>
          <a:xfrm>
            <a:off x="6096000" y="2179383"/>
            <a:ext cx="5185119" cy="4585802"/>
          </a:xfrm>
          <a:prstGeom prst="rect">
            <a:avLst/>
          </a:prstGeom>
          <a:ln>
            <a:solidFill>
              <a:schemeClr val="tx1"/>
            </a:solidFill>
          </a:ln>
        </p:spPr>
      </p:pic>
      <p:pic>
        <p:nvPicPr>
          <p:cNvPr id="43" name="Picture 42">
            <a:extLst>
              <a:ext uri="{FF2B5EF4-FFF2-40B4-BE49-F238E27FC236}">
                <a16:creationId xmlns:a16="http://schemas.microsoft.com/office/drawing/2014/main" id="{9D795780-C9EB-F1DF-DC1B-B342740C0E35}"/>
              </a:ext>
            </a:extLst>
          </p:cNvPr>
          <p:cNvPicPr>
            <a:picLocks noChangeAspect="1"/>
          </p:cNvPicPr>
          <p:nvPr/>
        </p:nvPicPr>
        <p:blipFill>
          <a:blip r:embed="rId3"/>
          <a:stretch>
            <a:fillRect/>
          </a:stretch>
        </p:blipFill>
        <p:spPr>
          <a:xfrm>
            <a:off x="727584" y="3066057"/>
            <a:ext cx="4640833" cy="1966130"/>
          </a:xfrm>
          <a:prstGeom prst="rect">
            <a:avLst/>
          </a:prstGeom>
        </p:spPr>
      </p:pic>
    </p:spTree>
    <p:extLst>
      <p:ext uri="{BB962C8B-B14F-4D97-AF65-F5344CB8AC3E}">
        <p14:creationId xmlns:p14="http://schemas.microsoft.com/office/powerpoint/2010/main" val="373858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heel(1)">
                                      <p:cBhvr>
                                        <p:cTn id="14"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BEE67-E8BA-F202-BB2F-D0FD0E7F1F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IN" sz="4800" dirty="0"/>
              <a:t>Histogram</a:t>
            </a:r>
            <a:endParaRPr lang="en-US" sz="4600" dirty="0"/>
          </a:p>
        </p:txBody>
      </p:sp>
      <p:sp>
        <p:nvSpPr>
          <p:cNvPr id="3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4">
            <a:extLst>
              <a:ext uri="{FF2B5EF4-FFF2-40B4-BE49-F238E27FC236}">
                <a16:creationId xmlns:a16="http://schemas.microsoft.com/office/drawing/2014/main" id="{07319B64-07CD-1A22-F850-713DC9FD6EE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460708" y="2144659"/>
            <a:ext cx="4021573" cy="4351338"/>
          </a:xfrm>
          <a:prstGeom prst="rect">
            <a:avLst/>
          </a:prstGeom>
        </p:spPr>
      </p:pic>
      <p:pic>
        <p:nvPicPr>
          <p:cNvPr id="15" name="Content Placeholder 5">
            <a:extLst>
              <a:ext uri="{FF2B5EF4-FFF2-40B4-BE49-F238E27FC236}">
                <a16:creationId xmlns:a16="http://schemas.microsoft.com/office/drawing/2014/main" id="{6E7AF389-5388-A280-08AB-CB25CE90D23A}"/>
              </a:ext>
            </a:extLst>
          </p:cNvPr>
          <p:cNvPicPr>
            <a:picLocks noGrp="1" noChangeAspect="1"/>
          </p:cNvPicPr>
          <p:nvPr>
            <p:ph idx="1"/>
          </p:nvPr>
        </p:nvPicPr>
        <p:blipFill>
          <a:blip r:embed="rId3"/>
          <a:stretch>
            <a:fillRect/>
          </a:stretch>
        </p:blipFill>
        <p:spPr>
          <a:xfrm>
            <a:off x="884038" y="3429000"/>
            <a:ext cx="5692633" cy="1350325"/>
          </a:xfrm>
          <a:prstGeom prst="rect">
            <a:avLst/>
          </a:prstGeom>
        </p:spPr>
      </p:pic>
    </p:spTree>
    <p:extLst>
      <p:ext uri="{BB962C8B-B14F-4D97-AF65-F5344CB8AC3E}">
        <p14:creationId xmlns:p14="http://schemas.microsoft.com/office/powerpoint/2010/main" val="21396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BEE67-E8BA-F202-BB2F-D0FD0E7F1F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IN" sz="4800" dirty="0"/>
              <a:t>Line with Bar Graph</a:t>
            </a:r>
            <a:endParaRPr lang="en-US" sz="4600" dirty="0"/>
          </a:p>
        </p:txBody>
      </p:sp>
      <p:sp>
        <p:nvSpPr>
          <p:cNvPr id="3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stretch>
            <a:fillRect/>
          </a:stretch>
        </p:blipFill>
        <p:spPr>
          <a:xfrm>
            <a:off x="5880296" y="2503103"/>
            <a:ext cx="6007356" cy="3634451"/>
          </a:xfrm>
          <a:prstGeom prst="rect">
            <a:avLst/>
          </a:prstGeom>
        </p:spPr>
      </p:pic>
      <p:pic>
        <p:nvPicPr>
          <p:cNvPr id="10" name="Content Placeholder 3"/>
          <p:cNvPicPr>
            <a:picLocks noChangeAspect="1"/>
          </p:cNvPicPr>
          <p:nvPr/>
        </p:nvPicPr>
        <p:blipFill>
          <a:blip r:embed="rId3"/>
          <a:stretch>
            <a:fillRect/>
          </a:stretch>
        </p:blipFill>
        <p:spPr>
          <a:xfrm>
            <a:off x="166103" y="2976401"/>
            <a:ext cx="5714193" cy="2731012"/>
          </a:xfrm>
          <a:prstGeom prst="rect">
            <a:avLst/>
          </a:prstGeom>
        </p:spPr>
      </p:pic>
    </p:spTree>
    <p:extLst>
      <p:ext uri="{BB962C8B-B14F-4D97-AF65-F5344CB8AC3E}">
        <p14:creationId xmlns:p14="http://schemas.microsoft.com/office/powerpoint/2010/main" val="109680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BEE67-E8BA-F202-BB2F-D0FD0E7F1F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800" dirty="0"/>
              <a:t>Boxplot</a:t>
            </a:r>
            <a:endParaRPr lang="en-US" sz="4600" dirty="0"/>
          </a:p>
        </p:txBody>
      </p:sp>
      <p:sp>
        <p:nvSpPr>
          <p:cNvPr id="3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diagram of a distribution of a product"/>
          <p:cNvPicPr>
            <a:picLocks noChangeAspect="1"/>
          </p:cNvPicPr>
          <p:nvPr/>
        </p:nvPicPr>
        <p:blipFill>
          <a:blip r:embed="rId2"/>
          <a:stretch>
            <a:fillRect/>
          </a:stretch>
        </p:blipFill>
        <p:spPr>
          <a:xfrm>
            <a:off x="6359288" y="2558734"/>
            <a:ext cx="5596128" cy="3609502"/>
          </a:xfrm>
          <a:prstGeom prst="rect">
            <a:avLst/>
          </a:prstGeom>
        </p:spPr>
      </p:pic>
      <p:pic>
        <p:nvPicPr>
          <p:cNvPr id="12" name="Content Placeholder 3" descr="A screen shot of a computer code"/>
          <p:cNvPicPr>
            <a:picLocks noChangeAspect="1"/>
          </p:cNvPicPr>
          <p:nvPr/>
        </p:nvPicPr>
        <p:blipFill>
          <a:blip r:embed="rId3"/>
          <a:stretch>
            <a:fillRect/>
          </a:stretch>
        </p:blipFill>
        <p:spPr>
          <a:xfrm>
            <a:off x="381580" y="2990905"/>
            <a:ext cx="5596128" cy="2822370"/>
          </a:xfrm>
          <a:prstGeom prst="rect">
            <a:avLst/>
          </a:prstGeom>
        </p:spPr>
      </p:pic>
    </p:spTree>
    <p:extLst>
      <p:ext uri="{BB962C8B-B14F-4D97-AF65-F5344CB8AC3E}">
        <p14:creationId xmlns:p14="http://schemas.microsoft.com/office/powerpoint/2010/main" val="114981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A2DE57-ADED-C045-F972-5DD61F629890}"/>
              </a:ext>
            </a:extLst>
          </p:cNvPr>
          <p:cNvSpPr>
            <a:spLocks noGrp="1"/>
          </p:cNvSpPr>
          <p:nvPr>
            <p:ph type="title"/>
          </p:nvPr>
        </p:nvSpPr>
        <p:spPr>
          <a:xfrm>
            <a:off x="838200" y="365125"/>
            <a:ext cx="10515600" cy="1325563"/>
          </a:xfrm>
        </p:spPr>
        <p:txBody>
          <a:bodyPr>
            <a:normAutofit/>
          </a:bodyPr>
          <a:lstStyle/>
          <a:p>
            <a:r>
              <a:rPr lang="en-IN" sz="5400" dirty="0"/>
              <a:t>INTRODUCTION</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7">
            <a:extLst>
              <a:ext uri="{FF2B5EF4-FFF2-40B4-BE49-F238E27FC236}">
                <a16:creationId xmlns:a16="http://schemas.microsoft.com/office/drawing/2014/main" id="{83F7CDBC-107C-C191-5D96-560416EB6548}"/>
              </a:ext>
            </a:extLst>
          </p:cNvPr>
          <p:cNvSpPr>
            <a:spLocks noGrp="1"/>
          </p:cNvSpPr>
          <p:nvPr>
            <p:ph idx="1"/>
          </p:nvPr>
        </p:nvSpPr>
        <p:spPr>
          <a:xfrm>
            <a:off x="838200" y="1929384"/>
            <a:ext cx="10515600" cy="4251960"/>
          </a:xfrm>
        </p:spPr>
        <p:txBody>
          <a:bodyPr>
            <a:normAutofit/>
          </a:bodyPr>
          <a:lstStyle/>
          <a:p>
            <a:pPr lvl="0"/>
            <a:r>
              <a:rPr lang="en-GB" sz="2200" dirty="0"/>
              <a:t>Our project, "Analysing Amazon Reviews: Insights into Customer Sentiment and Preferences," aims to utilize advanced data science techniques to extract valuable insights from the vast pool of Amazon reviews, providing businesses with actionable information to enhance their products and services.</a:t>
            </a:r>
            <a:endParaRPr lang="en-US" sz="2200" dirty="0"/>
          </a:p>
          <a:p>
            <a:pPr lvl="0"/>
            <a:r>
              <a:rPr lang="en-GB" sz="2200" dirty="0"/>
              <a:t>Through meticulous analysis of language patterns and sentiments expressed in customer reviews, we strive to uncover underlying preferences, identify popular features, and pinpoint areas for improvement, enabling businesses to better understand and cater to the needs of their customers.</a:t>
            </a:r>
            <a:endParaRPr lang="en-US" sz="2200" dirty="0"/>
          </a:p>
          <a:p>
            <a:pPr lvl="0"/>
            <a:r>
              <a:rPr lang="en-GB" sz="2200" dirty="0"/>
              <a:t>By delving beyond surface-level observations, our project seeks to reveal nuanced trends and common themes within Amazon reviews, empowering businesses to make informed decisions and optimize their strategies based on genuine customer feedback.</a:t>
            </a:r>
            <a:endParaRPr lang="en-US" sz="2200" dirty="0"/>
          </a:p>
          <a:p>
            <a:endParaRPr lang="en-IN" sz="2200" dirty="0"/>
          </a:p>
        </p:txBody>
      </p:sp>
    </p:spTree>
    <p:extLst>
      <p:ext uri="{BB962C8B-B14F-4D97-AF65-F5344CB8AC3E}">
        <p14:creationId xmlns:p14="http://schemas.microsoft.com/office/powerpoint/2010/main" val="288755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xEl>
                                              <p:pRg st="2" end="2"/>
                                            </p:txEl>
                                          </p:spTgt>
                                        </p:tgtEl>
                                        <p:attrNameLst>
                                          <p:attrName>style.visibility</p:attrName>
                                        </p:attrNameLst>
                                      </p:cBhvr>
                                      <p:to>
                                        <p:strVal val="visible"/>
                                      </p:to>
                                    </p:set>
                                    <p:animEffect transition="in" filter="fade">
                                      <p:cBhvr>
                                        <p:cTn id="21" dur="1000"/>
                                        <p:tgtEl>
                                          <p:spTgt spid="16">
                                            <p:txEl>
                                              <p:pRg st="2" end="2"/>
                                            </p:txEl>
                                          </p:spTgt>
                                        </p:tgtEl>
                                      </p:cBhvr>
                                    </p:animEffect>
                                    <p:anim calcmode="lin" valueType="num">
                                      <p:cBhvr>
                                        <p:cTn id="22"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BEE67-E8BA-F202-BB2F-D0FD0E7F1FB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Grouped histogram with KDE(Kernel Density Estimation)</a:t>
            </a:r>
          </a:p>
        </p:txBody>
      </p:sp>
      <p:sp>
        <p:nvSpPr>
          <p:cNvPr id="3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stretch>
            <a:fillRect/>
          </a:stretch>
        </p:blipFill>
        <p:spPr>
          <a:xfrm>
            <a:off x="6300350" y="2598915"/>
            <a:ext cx="5614416" cy="3537081"/>
          </a:xfrm>
          <a:prstGeom prst="rect">
            <a:avLst/>
          </a:prstGeom>
        </p:spPr>
      </p:pic>
      <p:pic>
        <p:nvPicPr>
          <p:cNvPr id="4" name="Picture 3"/>
          <p:cNvPicPr>
            <a:picLocks noChangeAspect="1"/>
          </p:cNvPicPr>
          <p:nvPr/>
        </p:nvPicPr>
        <p:blipFill>
          <a:blip r:embed="rId3"/>
          <a:stretch>
            <a:fillRect/>
          </a:stretch>
        </p:blipFill>
        <p:spPr>
          <a:xfrm>
            <a:off x="342967" y="3657600"/>
            <a:ext cx="5614416" cy="1368614"/>
          </a:xfrm>
          <a:prstGeom prst="rect">
            <a:avLst/>
          </a:prstGeom>
        </p:spPr>
      </p:pic>
    </p:spTree>
    <p:extLst>
      <p:ext uri="{BB962C8B-B14F-4D97-AF65-F5344CB8AC3E}">
        <p14:creationId xmlns:p14="http://schemas.microsoft.com/office/powerpoint/2010/main" val="83279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B86C4A-8711-C384-C650-F8955ACC3358}"/>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Horizontal Bar Graph(1)</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stretch>
            <a:fillRect/>
          </a:stretch>
        </p:blipFill>
        <p:spPr>
          <a:xfrm>
            <a:off x="320040" y="3502739"/>
            <a:ext cx="11548872" cy="1847818"/>
          </a:xfrm>
          <a:prstGeom prst="rect">
            <a:avLst/>
          </a:prstGeom>
        </p:spPr>
      </p:pic>
    </p:spTree>
    <p:extLst>
      <p:ext uri="{BB962C8B-B14F-4D97-AF65-F5344CB8AC3E}">
        <p14:creationId xmlns:p14="http://schemas.microsoft.com/office/powerpoint/2010/main" val="77984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Horizontal Bar Graph(1)</a:t>
            </a:r>
            <a:br>
              <a:rPr lang="en-US" sz="6100" kern="1200" dirty="0">
                <a:solidFill>
                  <a:schemeClr val="tx1"/>
                </a:solidFill>
                <a:latin typeface="+mj-lt"/>
                <a:ea typeface="+mj-ea"/>
                <a:cs typeface="+mj-cs"/>
              </a:rPr>
            </a:br>
            <a:endParaRPr lang="en-US" sz="6100" kern="1200" dirty="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5"/>
          <p:cNvPicPr>
            <a:picLocks noChangeAspect="1"/>
          </p:cNvPicPr>
          <p:nvPr/>
        </p:nvPicPr>
        <p:blipFill>
          <a:blip r:embed="rId2"/>
          <a:stretch>
            <a:fillRect/>
          </a:stretch>
        </p:blipFill>
        <p:spPr>
          <a:xfrm>
            <a:off x="4654296" y="1070533"/>
            <a:ext cx="7214616" cy="4689501"/>
          </a:xfrm>
          <a:prstGeom prst="rect">
            <a:avLst/>
          </a:prstGeom>
        </p:spPr>
      </p:pic>
    </p:spTree>
    <p:extLst>
      <p:ext uri="{BB962C8B-B14F-4D97-AF65-F5344CB8AC3E}">
        <p14:creationId xmlns:p14="http://schemas.microsoft.com/office/powerpoint/2010/main" val="255529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Confusion Matrix</a:t>
            </a:r>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stretch>
            <a:fillRect/>
          </a:stretch>
        </p:blipFill>
        <p:spPr>
          <a:xfrm>
            <a:off x="7430404" y="2387186"/>
            <a:ext cx="4285944" cy="3605784"/>
          </a:xfrm>
          <a:prstGeom prst="rect">
            <a:avLst/>
          </a:prstGeom>
        </p:spPr>
      </p:pic>
      <p:pic>
        <p:nvPicPr>
          <p:cNvPr id="4" name="Content Placeholder 3"/>
          <p:cNvPicPr>
            <a:picLocks noChangeAspect="1"/>
          </p:cNvPicPr>
          <p:nvPr/>
        </p:nvPicPr>
        <p:blipFill>
          <a:blip r:embed="rId3"/>
          <a:stretch>
            <a:fillRect/>
          </a:stretch>
        </p:blipFill>
        <p:spPr>
          <a:xfrm>
            <a:off x="949124" y="2539015"/>
            <a:ext cx="6008676" cy="3587496"/>
          </a:xfrm>
          <a:prstGeom prst="rect">
            <a:avLst/>
          </a:prstGeom>
        </p:spPr>
      </p:pic>
    </p:spTree>
    <p:extLst>
      <p:ext uri="{BB962C8B-B14F-4D97-AF65-F5344CB8AC3E}">
        <p14:creationId xmlns:p14="http://schemas.microsoft.com/office/powerpoint/2010/main" val="193116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640080"/>
            <a:ext cx="4818888" cy="1481328"/>
          </a:xfrm>
        </p:spPr>
        <p:txBody>
          <a:bodyPr anchor="b">
            <a:normAutofit/>
          </a:bodyPr>
          <a:lstStyle/>
          <a:p>
            <a:r>
              <a:rPr lang="en-US" sz="5400" dirty="0"/>
              <a:t>Word Count </a:t>
            </a:r>
          </a:p>
        </p:txBody>
      </p:sp>
      <p:sp>
        <p:nvSpPr>
          <p:cNvPr id="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p:cNvPicPr>
            <a:picLocks noChangeAspect="1"/>
          </p:cNvPicPr>
          <p:nvPr/>
        </p:nvPicPr>
        <p:blipFill rotWithShape="1">
          <a:blip r:embed="rId2"/>
          <a:srcRect l="14852" r="33196" b="-2"/>
          <a:stretch/>
        </p:blipFill>
        <p:spPr>
          <a:xfrm>
            <a:off x="6473778" y="822960"/>
            <a:ext cx="5190248" cy="5394960"/>
          </a:xfrm>
          <a:prstGeom prst="rect">
            <a:avLst/>
          </a:prstGeom>
        </p:spPr>
      </p:pic>
      <p:pic>
        <p:nvPicPr>
          <p:cNvPr id="3" name="Picture 2"/>
          <p:cNvPicPr>
            <a:picLocks noChangeAspect="1"/>
          </p:cNvPicPr>
          <p:nvPr/>
        </p:nvPicPr>
        <p:blipFill>
          <a:blip r:embed="rId3"/>
          <a:stretch>
            <a:fillRect/>
          </a:stretch>
        </p:blipFill>
        <p:spPr>
          <a:xfrm>
            <a:off x="267199" y="3504233"/>
            <a:ext cx="5696722" cy="1767741"/>
          </a:xfrm>
          <a:prstGeom prst="rect">
            <a:avLst/>
          </a:prstGeom>
        </p:spPr>
      </p:pic>
    </p:spTree>
    <p:extLst>
      <p:ext uri="{BB962C8B-B14F-4D97-AF65-F5344CB8AC3E}">
        <p14:creationId xmlns:p14="http://schemas.microsoft.com/office/powerpoint/2010/main" val="100373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16CB8-85E6-1A81-587E-D69A3A0F149C}"/>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Missing Values Check</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white rectangular object with a black border&#10;&#10;Description automatically generated">
            <a:extLst>
              <a:ext uri="{FF2B5EF4-FFF2-40B4-BE49-F238E27FC236}">
                <a16:creationId xmlns:a16="http://schemas.microsoft.com/office/drawing/2014/main" id="{4F2D8722-39E8-B1E4-F8CF-11C261027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 y="3248226"/>
            <a:ext cx="11548872" cy="2194285"/>
          </a:xfrm>
          <a:prstGeom prst="rect">
            <a:avLst/>
          </a:prstGeom>
        </p:spPr>
      </p:pic>
    </p:spTree>
    <p:extLst>
      <p:ext uri="{BB962C8B-B14F-4D97-AF65-F5344CB8AC3E}">
        <p14:creationId xmlns:p14="http://schemas.microsoft.com/office/powerpoint/2010/main" val="316915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CDDE19-1E55-68E6-C79E-14317ACD81C0}"/>
              </a:ext>
            </a:extLst>
          </p:cNvPr>
          <p:cNvSpPr>
            <a:spLocks noGrp="1"/>
          </p:cNvSpPr>
          <p:nvPr>
            <p:ph type="title"/>
          </p:nvPr>
        </p:nvSpPr>
        <p:spPr>
          <a:xfrm>
            <a:off x="630936" y="640823"/>
            <a:ext cx="3419856" cy="5583148"/>
          </a:xfrm>
        </p:spPr>
        <p:txBody>
          <a:bodyPr anchor="ctr">
            <a:normAutofit/>
          </a:bodyPr>
          <a:lstStyle/>
          <a:p>
            <a:r>
              <a:rPr lang="en-IN" sz="5400" dirty="0"/>
              <a:t>Text Pre Processing </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 shot of a computer code&#10;&#10;Description automatically generated">
            <a:extLst>
              <a:ext uri="{FF2B5EF4-FFF2-40B4-BE49-F238E27FC236}">
                <a16:creationId xmlns:a16="http://schemas.microsoft.com/office/drawing/2014/main" id="{0D25E6D0-29E6-96E0-F0D3-796AE1F1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379656"/>
            <a:ext cx="7538720" cy="4260802"/>
          </a:xfrm>
          <a:prstGeom prst="rect">
            <a:avLst/>
          </a:prstGeom>
        </p:spPr>
      </p:pic>
    </p:spTree>
    <p:extLst>
      <p:ext uri="{BB962C8B-B14F-4D97-AF65-F5344CB8AC3E}">
        <p14:creationId xmlns:p14="http://schemas.microsoft.com/office/powerpoint/2010/main" val="46996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640823"/>
            <a:ext cx="3419856" cy="5583148"/>
          </a:xfrm>
        </p:spPr>
        <p:txBody>
          <a:bodyPr anchor="ctr">
            <a:normAutofit/>
          </a:bodyPr>
          <a:lstStyle/>
          <a:p>
            <a:r>
              <a:rPr lang="en-US" sz="5000" dirty="0"/>
              <a:t> Tokenization</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E19BE27E-902B-CCA3-D1DB-80F5B7614296}"/>
              </a:ext>
            </a:extLst>
          </p:cNvPr>
          <p:cNvPicPr>
            <a:picLocks noChangeAspect="1"/>
          </p:cNvPicPr>
          <p:nvPr/>
        </p:nvPicPr>
        <p:blipFill>
          <a:blip r:embed="rId2"/>
          <a:stretch>
            <a:fillRect/>
          </a:stretch>
        </p:blipFill>
        <p:spPr>
          <a:xfrm>
            <a:off x="4654296" y="2225785"/>
            <a:ext cx="6894576" cy="1428487"/>
          </a:xfrm>
          <a:prstGeom prst="rect">
            <a:avLst/>
          </a:prstGeom>
        </p:spPr>
      </p:pic>
      <p:sp>
        <p:nvSpPr>
          <p:cNvPr id="3" name="Content Placeholder 2"/>
          <p:cNvSpPr>
            <a:spLocks noGrp="1"/>
          </p:cNvSpPr>
          <p:nvPr>
            <p:ph idx="1"/>
          </p:nvPr>
        </p:nvSpPr>
        <p:spPr>
          <a:xfrm>
            <a:off x="4654296" y="4798577"/>
            <a:ext cx="6894576" cy="1428487"/>
          </a:xfrm>
        </p:spPr>
        <p:txBody>
          <a:bodyPr anchor="t">
            <a:normAutofit/>
          </a:bodyPr>
          <a:lstStyle/>
          <a:p>
            <a:pPr marL="0" indent="0">
              <a:buNone/>
            </a:pPr>
            <a:r>
              <a:rPr lang="en-US" sz="2200" dirty="0"/>
              <a:t>This code utilizes the NLTK library's word_tokenize function to tokenize the input text, breaking it down into individual words and punctuation marks. </a:t>
            </a:r>
          </a:p>
          <a:p>
            <a:pPr marL="0" indent="0">
              <a:buNone/>
            </a:pPr>
            <a:endParaRPr lang="en-US" sz="2200" dirty="0"/>
          </a:p>
        </p:txBody>
      </p:sp>
    </p:spTree>
    <p:extLst>
      <p:ext uri="{BB962C8B-B14F-4D97-AF65-F5344CB8AC3E}">
        <p14:creationId xmlns:p14="http://schemas.microsoft.com/office/powerpoint/2010/main" val="114384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67051C-7930-8735-A494-F0FC9CFE2821}"/>
              </a:ext>
            </a:extLst>
          </p:cNvPr>
          <p:cNvSpPr>
            <a:spLocks noGrp="1"/>
          </p:cNvSpPr>
          <p:nvPr>
            <p:ph type="title"/>
          </p:nvPr>
        </p:nvSpPr>
        <p:spPr>
          <a:xfrm>
            <a:off x="630936" y="640823"/>
            <a:ext cx="3419856" cy="5583148"/>
          </a:xfrm>
        </p:spPr>
        <p:txBody>
          <a:bodyPr anchor="ctr">
            <a:normAutofit/>
          </a:bodyPr>
          <a:lstStyle/>
          <a:p>
            <a:r>
              <a:rPr lang="en-IN" sz="5000" dirty="0"/>
              <a:t>Lowercasing and Remove punctuation</a:t>
            </a:r>
          </a:p>
        </p:txBody>
      </p:sp>
      <p:sp>
        <p:nvSpPr>
          <p:cNvPr id="3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8DF5397-AA87-751E-AAB3-A289DA11242D}"/>
              </a:ext>
            </a:extLst>
          </p:cNvPr>
          <p:cNvPicPr>
            <a:picLocks noChangeAspect="1"/>
          </p:cNvPicPr>
          <p:nvPr/>
        </p:nvPicPr>
        <p:blipFill>
          <a:blip r:embed="rId2"/>
          <a:stretch>
            <a:fillRect/>
          </a:stretch>
        </p:blipFill>
        <p:spPr>
          <a:xfrm>
            <a:off x="4654296" y="2031560"/>
            <a:ext cx="6894576" cy="2306760"/>
          </a:xfrm>
          <a:prstGeom prst="rect">
            <a:avLst/>
          </a:prstGeom>
        </p:spPr>
      </p:pic>
      <p:sp>
        <p:nvSpPr>
          <p:cNvPr id="7" name="Content Placeholder 6">
            <a:extLst>
              <a:ext uri="{FF2B5EF4-FFF2-40B4-BE49-F238E27FC236}">
                <a16:creationId xmlns:a16="http://schemas.microsoft.com/office/drawing/2014/main" id="{E2ADA195-C3A7-64B9-3FA1-4E665B08F173}"/>
              </a:ext>
            </a:extLst>
          </p:cNvPr>
          <p:cNvSpPr>
            <a:spLocks noGrp="1"/>
          </p:cNvSpPr>
          <p:nvPr>
            <p:ph idx="1"/>
          </p:nvPr>
        </p:nvSpPr>
        <p:spPr>
          <a:xfrm>
            <a:off x="4654296" y="4798577"/>
            <a:ext cx="6894576" cy="1428487"/>
          </a:xfrm>
        </p:spPr>
        <p:txBody>
          <a:bodyPr anchor="t">
            <a:normAutofit/>
          </a:bodyPr>
          <a:lstStyle/>
          <a:p>
            <a:r>
              <a:rPr lang="en-US" sz="1900" dirty="0"/>
              <a:t>This code converts all words in the list tokens to lowercase using list comprehension, then removes all punctuation characters from each word using str.translate() method and a translation table created by str.maketrans('', '', string.punctuation).</a:t>
            </a:r>
          </a:p>
          <a:p>
            <a:endParaRPr lang="en-IN" sz="1900" dirty="0"/>
          </a:p>
        </p:txBody>
      </p:sp>
    </p:spTree>
    <p:extLst>
      <p:ext uri="{BB962C8B-B14F-4D97-AF65-F5344CB8AC3E}">
        <p14:creationId xmlns:p14="http://schemas.microsoft.com/office/powerpoint/2010/main" val="147105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680570-2C0B-75A5-2B4A-992A32D3C4EE}"/>
              </a:ext>
            </a:extLst>
          </p:cNvPr>
          <p:cNvSpPr>
            <a:spLocks noGrp="1"/>
          </p:cNvSpPr>
          <p:nvPr>
            <p:ph type="title"/>
          </p:nvPr>
        </p:nvSpPr>
        <p:spPr>
          <a:xfrm>
            <a:off x="630936" y="640823"/>
            <a:ext cx="3419856" cy="5583148"/>
          </a:xfrm>
        </p:spPr>
        <p:txBody>
          <a:bodyPr anchor="ctr">
            <a:normAutofit/>
          </a:bodyPr>
          <a:lstStyle/>
          <a:p>
            <a:r>
              <a:rPr lang="en-IN" sz="5000" dirty="0"/>
              <a:t>Remove stop-word  and Reconstruct </a:t>
            </a:r>
          </a:p>
        </p:txBody>
      </p:sp>
      <p:sp>
        <p:nvSpPr>
          <p:cNvPr id="6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6E7C7418-B39D-42F9-DD69-5E6AB39B0AEE}"/>
              </a:ext>
            </a:extLst>
          </p:cNvPr>
          <p:cNvPicPr>
            <a:picLocks noChangeAspect="1"/>
          </p:cNvPicPr>
          <p:nvPr/>
        </p:nvPicPr>
        <p:blipFill>
          <a:blip r:embed="rId2"/>
          <a:stretch>
            <a:fillRect/>
          </a:stretch>
        </p:blipFill>
        <p:spPr>
          <a:xfrm>
            <a:off x="4654296" y="1131272"/>
            <a:ext cx="6894576" cy="2912959"/>
          </a:xfrm>
          <a:prstGeom prst="rect">
            <a:avLst/>
          </a:prstGeom>
        </p:spPr>
      </p:pic>
      <p:sp>
        <p:nvSpPr>
          <p:cNvPr id="3" name="Content Placeholder 2">
            <a:extLst>
              <a:ext uri="{FF2B5EF4-FFF2-40B4-BE49-F238E27FC236}">
                <a16:creationId xmlns:a16="http://schemas.microsoft.com/office/drawing/2014/main" id="{BFC10EE4-4A1C-0E4E-8BE5-DC70F076009F}"/>
              </a:ext>
            </a:extLst>
          </p:cNvPr>
          <p:cNvSpPr>
            <a:spLocks noGrp="1"/>
          </p:cNvSpPr>
          <p:nvPr>
            <p:ph idx="1"/>
          </p:nvPr>
        </p:nvSpPr>
        <p:spPr>
          <a:xfrm>
            <a:off x="4654296" y="4798577"/>
            <a:ext cx="6894576" cy="1428487"/>
          </a:xfrm>
        </p:spPr>
        <p:txBody>
          <a:bodyPr anchor="t">
            <a:normAutofit/>
          </a:bodyPr>
          <a:lstStyle/>
          <a:p>
            <a:r>
              <a:rPr lang="en-US" sz="2200" dirty="0"/>
              <a:t>This code removes stopwords from a text document and reconstructs it into a string without those stopwords.</a:t>
            </a:r>
            <a:endParaRPr lang="en-IN" sz="2200" dirty="0"/>
          </a:p>
        </p:txBody>
      </p:sp>
    </p:spTree>
    <p:extLst>
      <p:ext uri="{BB962C8B-B14F-4D97-AF65-F5344CB8AC3E}">
        <p14:creationId xmlns:p14="http://schemas.microsoft.com/office/powerpoint/2010/main" val="80201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A2DE57-ADED-C045-F972-5DD61F629890}"/>
              </a:ext>
            </a:extLst>
          </p:cNvPr>
          <p:cNvSpPr>
            <a:spLocks noGrp="1"/>
          </p:cNvSpPr>
          <p:nvPr>
            <p:ph type="title"/>
          </p:nvPr>
        </p:nvSpPr>
        <p:spPr>
          <a:xfrm>
            <a:off x="838200" y="365125"/>
            <a:ext cx="10515600" cy="1325563"/>
          </a:xfrm>
        </p:spPr>
        <p:txBody>
          <a:bodyPr>
            <a:normAutofit/>
          </a:bodyPr>
          <a:lstStyle/>
          <a:p>
            <a:r>
              <a:rPr lang="en-IN" sz="5400" dirty="0"/>
              <a:t>Objective</a:t>
            </a:r>
          </a:p>
        </p:txBody>
      </p:sp>
      <p:sp>
        <p:nvSpPr>
          <p:cNvPr id="4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3F69526-C41F-B3F0-985E-464A1365821D}"/>
              </a:ext>
            </a:extLst>
          </p:cNvPr>
          <p:cNvSpPr>
            <a:spLocks noGrp="1"/>
          </p:cNvSpPr>
          <p:nvPr>
            <p:ph idx="1"/>
          </p:nvPr>
        </p:nvSpPr>
        <p:spPr>
          <a:xfrm>
            <a:off x="838200" y="1929384"/>
            <a:ext cx="10515600" cy="4251960"/>
          </a:xfrm>
        </p:spPr>
        <p:txBody>
          <a:bodyPr>
            <a:normAutofit/>
          </a:bodyPr>
          <a:lstStyle/>
          <a:p>
            <a:pPr lvl="0"/>
            <a:r>
              <a:rPr lang="en-GB" sz="2200" dirty="0"/>
              <a:t>Leveraging Bagging, Boosting, LSTM, and sentiment analysis techniques, our project effectively processes vast volumes of Amazon reviews using Natural Language Processing (NLP) algorithms. Through this comprehensive approach, we extract sentiment polarity, identify key themes, and uncover recurring patterns and preferences expressed by customers across diverse product categories.</a:t>
            </a:r>
            <a:endParaRPr lang="en-US" sz="2200" dirty="0"/>
          </a:p>
          <a:p>
            <a:pPr lvl="0"/>
            <a:r>
              <a:rPr lang="en-GB" sz="2200" dirty="0"/>
              <a:t>By automating the analysis process, our methodology efficiently distills complex review data into actionable insights for businesses, enabling data-driven decision-making and strategic planning. Through a deeper understanding of customer sentiments and preferences, derived from our advanced NLP techniques, businesses can improve product offerings and enhance overall customer satisfaction.</a:t>
            </a:r>
            <a:endParaRPr lang="en-US" sz="2200" dirty="0"/>
          </a:p>
          <a:p>
            <a:endParaRPr lang="en-IN" sz="2200" dirty="0"/>
          </a:p>
        </p:txBody>
      </p:sp>
    </p:spTree>
    <p:extLst>
      <p:ext uri="{BB962C8B-B14F-4D97-AF65-F5344CB8AC3E}">
        <p14:creationId xmlns:p14="http://schemas.microsoft.com/office/powerpoint/2010/main" val="4463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6067C0-303A-25AE-DB85-A3945491E2C9}"/>
              </a:ext>
            </a:extLst>
          </p:cNvPr>
          <p:cNvSpPr>
            <a:spLocks noGrp="1"/>
          </p:cNvSpPr>
          <p:nvPr>
            <p:ph type="title"/>
          </p:nvPr>
        </p:nvSpPr>
        <p:spPr>
          <a:xfrm>
            <a:off x="838200" y="365125"/>
            <a:ext cx="10515600" cy="1325563"/>
          </a:xfrm>
        </p:spPr>
        <p:txBody>
          <a:bodyPr>
            <a:normAutofit/>
          </a:bodyPr>
          <a:lstStyle/>
          <a:p>
            <a:r>
              <a:rPr lang="en-IN" sz="5400" dirty="0"/>
              <a:t>Model 1 :Bagging Boosting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581C26-DD2D-7512-B68B-F04704FDAA8D}"/>
              </a:ext>
            </a:extLst>
          </p:cNvPr>
          <p:cNvSpPr>
            <a:spLocks noGrp="1"/>
          </p:cNvSpPr>
          <p:nvPr>
            <p:ph idx="1"/>
          </p:nvPr>
        </p:nvSpPr>
        <p:spPr>
          <a:xfrm>
            <a:off x="838200" y="1929384"/>
            <a:ext cx="10515600" cy="4251960"/>
          </a:xfrm>
        </p:spPr>
        <p:txBody>
          <a:bodyPr>
            <a:normAutofit/>
          </a:bodyPr>
          <a:lstStyle/>
          <a:p>
            <a:r>
              <a:rPr lang="en-GB" sz="2200" dirty="0"/>
              <a:t>Bagging (Bootstrap Aggregating) and Boosting are ensemble learning techniques aimed at improving the performance of machine learning models. Bagging builds multiple base models using random subsets of the training data and aggregates their predictions to reduce variance and overfitting. Boosting, on the other hand, sequentially builds models, focusing more on instances that are difficult to classify correctly, thereby improving predictive accuracy.</a:t>
            </a:r>
            <a:endParaRPr lang="en-IN" sz="2200" dirty="0"/>
          </a:p>
        </p:txBody>
      </p:sp>
    </p:spTree>
    <p:extLst>
      <p:ext uri="{BB962C8B-B14F-4D97-AF65-F5344CB8AC3E}">
        <p14:creationId xmlns:p14="http://schemas.microsoft.com/office/powerpoint/2010/main" val="79595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349AF8-3222-2A4F-50A2-B4DBF3AC7B65}"/>
              </a:ext>
            </a:extLst>
          </p:cNvPr>
          <p:cNvSpPr>
            <a:spLocks noGrp="1"/>
          </p:cNvSpPr>
          <p:nvPr>
            <p:ph type="title"/>
          </p:nvPr>
        </p:nvSpPr>
        <p:spPr>
          <a:xfrm>
            <a:off x="630936" y="640823"/>
            <a:ext cx="3419856" cy="5583148"/>
          </a:xfrm>
        </p:spPr>
        <p:txBody>
          <a:bodyPr anchor="ctr">
            <a:normAutofit/>
          </a:bodyPr>
          <a:lstStyle/>
          <a:p>
            <a:r>
              <a:rPr lang="en-IN" sz="5400" dirty="0"/>
              <a:t>Bagging Boosting [1]</a:t>
            </a:r>
          </a:p>
        </p:txBody>
      </p:sp>
      <p:sp>
        <p:nvSpPr>
          <p:cNvPr id="2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3" descr="A computer screen shot of a computer code"/>
          <p:cNvPicPr>
            <a:picLocks noChangeAspect="1"/>
          </p:cNvPicPr>
          <p:nvPr/>
        </p:nvPicPr>
        <p:blipFill>
          <a:blip r:embed="rId2"/>
          <a:stretch>
            <a:fillRect/>
          </a:stretch>
        </p:blipFill>
        <p:spPr>
          <a:xfrm>
            <a:off x="4573016" y="1960880"/>
            <a:ext cx="7102856" cy="3434080"/>
          </a:xfrm>
          <a:prstGeom prst="rect">
            <a:avLst/>
          </a:prstGeom>
        </p:spPr>
      </p:pic>
    </p:spTree>
    <p:extLst>
      <p:ext uri="{BB962C8B-B14F-4D97-AF65-F5344CB8AC3E}">
        <p14:creationId xmlns:p14="http://schemas.microsoft.com/office/powerpoint/2010/main" val="185323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6D950B-F614-619D-D45F-181EA082E6D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Bagging Boosting [2]</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stretch>
            <a:fillRect/>
          </a:stretch>
        </p:blipFill>
        <p:spPr>
          <a:xfrm>
            <a:off x="843280" y="2084546"/>
            <a:ext cx="7731760" cy="4343139"/>
          </a:xfrm>
          <a:prstGeom prst="rect">
            <a:avLst/>
          </a:prstGeom>
        </p:spPr>
      </p:pic>
      <p:pic>
        <p:nvPicPr>
          <p:cNvPr id="3" name="Picture 2"/>
          <p:cNvPicPr>
            <a:picLocks noChangeAspect="1"/>
          </p:cNvPicPr>
          <p:nvPr/>
        </p:nvPicPr>
        <p:blipFill>
          <a:blip r:embed="rId3"/>
          <a:stretch>
            <a:fillRect/>
          </a:stretch>
        </p:blipFill>
        <p:spPr>
          <a:xfrm>
            <a:off x="8656975" y="5172341"/>
            <a:ext cx="3535025" cy="1268083"/>
          </a:xfrm>
          <a:prstGeom prst="rect">
            <a:avLst/>
          </a:prstGeom>
        </p:spPr>
      </p:pic>
    </p:spTree>
    <p:extLst>
      <p:ext uri="{BB962C8B-B14F-4D97-AF65-F5344CB8AC3E}">
        <p14:creationId xmlns:p14="http://schemas.microsoft.com/office/powerpoint/2010/main" val="272427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US" sz="5400" dirty="0"/>
              <a:t>Output(Bagging Boosting )</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p:cNvSpPr>
            <a:spLocks noGrp="1"/>
          </p:cNvSpPr>
          <p:nvPr>
            <p:ph idx="1"/>
          </p:nvPr>
        </p:nvSpPr>
        <p:spPr>
          <a:xfrm>
            <a:off x="838200" y="1929384"/>
            <a:ext cx="10515600" cy="4251960"/>
          </a:xfrm>
        </p:spPr>
        <p:txBody>
          <a:bodyPr>
            <a:normAutofit/>
          </a:bodyPr>
          <a:lstStyle/>
          <a:p>
            <a:r>
              <a:rPr lang="en-GB" sz="2200" b="1" dirty="0"/>
              <a:t>Bagging Accuracy:</a:t>
            </a:r>
            <a:r>
              <a:rPr lang="en-GB" sz="2200" dirty="0"/>
              <a:t> This represents the accuracy achieved by the bagging classifier. It indicates that the bagging ensemble model correctly predicted the polarity of approximately 69% of the reviews in the test set.</a:t>
            </a:r>
          </a:p>
          <a:p>
            <a:endParaRPr lang="en-GB" sz="2200" b="1" dirty="0"/>
          </a:p>
          <a:p>
            <a:endParaRPr lang="en-GB" sz="2200" b="1" dirty="0"/>
          </a:p>
          <a:p>
            <a:r>
              <a:rPr lang="en-GB" sz="2200" b="1" dirty="0"/>
              <a:t>Boosting Accuracy:</a:t>
            </a:r>
            <a:r>
              <a:rPr lang="en-GB" sz="2200" dirty="0"/>
              <a:t> This represents the accuracy achieved by the boosting classifier. It indicates that the boosting ensemble model correctly predicted the polarity of approximately 65% of the reviews in the test set.</a:t>
            </a:r>
          </a:p>
          <a:p>
            <a:endParaRPr lang="en-US" sz="2200" dirty="0"/>
          </a:p>
        </p:txBody>
      </p:sp>
      <p:sp>
        <p:nvSpPr>
          <p:cNvPr id="5" name="TextBox 4"/>
          <p:cNvSpPr txBox="1"/>
          <p:nvPr/>
        </p:nvSpPr>
        <p:spPr>
          <a:xfrm>
            <a:off x="1204305" y="2803585"/>
            <a:ext cx="184731" cy="369332"/>
          </a:xfrm>
          <a:prstGeom prst="rect">
            <a:avLst/>
          </a:prstGeom>
          <a:noFill/>
        </p:spPr>
        <p:txBody>
          <a:bodyPr wrap="none" rtlCol="0">
            <a:spAutoFit/>
          </a:bodyPr>
          <a:lstStyle/>
          <a:p>
            <a:endParaRPr lang="en-US" b="1" dirty="0"/>
          </a:p>
        </p:txBody>
      </p:sp>
    </p:spTree>
    <p:extLst>
      <p:ext uri="{BB962C8B-B14F-4D97-AF65-F5344CB8AC3E}">
        <p14:creationId xmlns:p14="http://schemas.microsoft.com/office/powerpoint/2010/main" val="326615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US" sz="4600" dirty="0"/>
              <a:t>Model-2:LSTM (Long Short Term Memory)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dirty="0"/>
              <a:t>LSTM (Long Short-Term Memory) networks are a specialized type of recurrent neural network (RNN) architecture, designed to address the limitations of traditional RNNs in capturing long-term dependencies in sequential data.</a:t>
            </a:r>
          </a:p>
          <a:p>
            <a:pPr>
              <a:buFont typeface="Arial" panose="020B0604020202020204" pitchFamily="34" charset="0"/>
              <a:buChar char="•"/>
            </a:pPr>
            <a:r>
              <a:rPr lang="en-GB" sz="2200" dirty="0"/>
              <a:t>Unlike standard RNNs, LSTM units contain memory cells equipped with gating mechanisms that regulate the flow of information, allowing them to selectively retain and update relevant information over time.</a:t>
            </a:r>
          </a:p>
          <a:p>
            <a:pPr>
              <a:buFont typeface="Arial" panose="020B0604020202020204" pitchFamily="34" charset="0"/>
              <a:buChar char="•"/>
            </a:pPr>
            <a:r>
              <a:rPr lang="en-GB" sz="2200" dirty="0"/>
              <a:t>LSTM networks have found wide application in data science for tasks such as time-series forecasting, natural language processing (NLP), and speech recognition, thanks to their ability to effectively model and predict patterns in sequential data while mitigating the vanishing gradient problem.</a:t>
            </a:r>
          </a:p>
          <a:p>
            <a:endParaRPr lang="en-US" sz="2200" dirty="0"/>
          </a:p>
        </p:txBody>
      </p:sp>
    </p:spTree>
    <p:extLst>
      <p:ext uri="{BB962C8B-B14F-4D97-AF65-F5344CB8AC3E}">
        <p14:creationId xmlns:p14="http://schemas.microsoft.com/office/powerpoint/2010/main" val="23054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Preprocessing and finding Accuracy from LSTM</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0F927DA-4D1F-6957-1C94-D716DC77B532}"/>
              </a:ext>
            </a:extLst>
          </p:cNvPr>
          <p:cNvPicPr>
            <a:picLocks noChangeAspect="1"/>
          </p:cNvPicPr>
          <p:nvPr/>
        </p:nvPicPr>
        <p:blipFill>
          <a:blip r:embed="rId2"/>
          <a:stretch>
            <a:fillRect/>
          </a:stretch>
        </p:blipFill>
        <p:spPr>
          <a:xfrm>
            <a:off x="987317" y="2283014"/>
            <a:ext cx="4479205" cy="3965386"/>
          </a:xfrm>
          <a:prstGeom prst="rect">
            <a:avLst/>
          </a:prstGeom>
        </p:spPr>
      </p:pic>
      <p:pic>
        <p:nvPicPr>
          <p:cNvPr id="5" name="Content Placeholder 4">
            <a:extLst>
              <a:ext uri="{FF2B5EF4-FFF2-40B4-BE49-F238E27FC236}">
                <a16:creationId xmlns:a16="http://schemas.microsoft.com/office/drawing/2014/main" id="{FB780704-F499-D9F5-326B-C1506B04312E}"/>
              </a:ext>
            </a:extLst>
          </p:cNvPr>
          <p:cNvPicPr>
            <a:picLocks noGrp="1" noChangeAspect="1"/>
          </p:cNvPicPr>
          <p:nvPr>
            <p:ph idx="1"/>
          </p:nvPr>
        </p:nvPicPr>
        <p:blipFill>
          <a:blip r:embed="rId3"/>
          <a:stretch>
            <a:fillRect/>
          </a:stretch>
        </p:blipFill>
        <p:spPr>
          <a:xfrm>
            <a:off x="6649279" y="2283014"/>
            <a:ext cx="4701812" cy="3965386"/>
          </a:xfrm>
          <a:prstGeom prst="rect">
            <a:avLst/>
          </a:prstGeom>
        </p:spPr>
      </p:pic>
    </p:spTree>
    <p:extLst>
      <p:ext uri="{BB962C8B-B14F-4D97-AF65-F5344CB8AC3E}">
        <p14:creationId xmlns:p14="http://schemas.microsoft.com/office/powerpoint/2010/main" val="387938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E08F61-DCCF-5741-25E7-4F638F89E898}"/>
              </a:ext>
            </a:extLst>
          </p:cNvPr>
          <p:cNvSpPr>
            <a:spLocks noGrp="1"/>
          </p:cNvSpPr>
          <p:nvPr>
            <p:ph type="title"/>
          </p:nvPr>
        </p:nvSpPr>
        <p:spPr>
          <a:xfrm>
            <a:off x="630936" y="640823"/>
            <a:ext cx="3419856" cy="5583148"/>
          </a:xfrm>
        </p:spPr>
        <p:txBody>
          <a:bodyPr anchor="ctr">
            <a:normAutofit/>
          </a:bodyPr>
          <a:lstStyle/>
          <a:p>
            <a:r>
              <a:rPr lang="en-IN" sz="5400" dirty="0"/>
              <a:t>Output For LSTM with Accuracy</a:t>
            </a:r>
          </a:p>
        </p:txBody>
      </p:sp>
      <p:sp>
        <p:nvSpPr>
          <p:cNvPr id="16"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a:extLst>
              <a:ext uri="{FF2B5EF4-FFF2-40B4-BE49-F238E27FC236}">
                <a16:creationId xmlns:a16="http://schemas.microsoft.com/office/drawing/2014/main" id="{19BE2F95-0D6C-E898-54FD-DAAE935E03EC}"/>
              </a:ext>
            </a:extLst>
          </p:cNvPr>
          <p:cNvPicPr>
            <a:picLocks noChangeAspect="1"/>
          </p:cNvPicPr>
          <p:nvPr/>
        </p:nvPicPr>
        <p:blipFill>
          <a:blip r:embed="rId2"/>
          <a:stretch>
            <a:fillRect/>
          </a:stretch>
        </p:blipFill>
        <p:spPr>
          <a:xfrm>
            <a:off x="4562856" y="1950720"/>
            <a:ext cx="7102856" cy="3251200"/>
          </a:xfrm>
          <a:prstGeom prst="rect">
            <a:avLst/>
          </a:prstGeom>
        </p:spPr>
      </p:pic>
    </p:spTree>
    <p:extLst>
      <p:ext uri="{BB962C8B-B14F-4D97-AF65-F5344CB8AC3E}">
        <p14:creationId xmlns:p14="http://schemas.microsoft.com/office/powerpoint/2010/main" val="15098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p:cNvSpPr>
            <a:spLocks noGrp="1"/>
          </p:cNvSpPr>
          <p:nvPr>
            <p:ph type="ctrTitle"/>
          </p:nvPr>
        </p:nvSpPr>
        <p:spPr>
          <a:xfrm>
            <a:off x="638881" y="457200"/>
            <a:ext cx="10909640" cy="1368614"/>
          </a:xfrm>
        </p:spPr>
        <p:txBody>
          <a:bodyPr anchor="ctr">
            <a:normAutofit/>
          </a:bodyPr>
          <a:lstStyle/>
          <a:p>
            <a:r>
              <a:rPr lang="en-US" sz="5600" dirty="0"/>
              <a:t>Graphs for Accuracy and Model Loss</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D5E1F81-4B42-3808-3E28-CEFF06B2E6F4}"/>
              </a:ext>
            </a:extLst>
          </p:cNvPr>
          <p:cNvPicPr>
            <a:picLocks noChangeAspect="1"/>
          </p:cNvPicPr>
          <p:nvPr/>
        </p:nvPicPr>
        <p:blipFill>
          <a:blip r:embed="rId2"/>
          <a:stretch>
            <a:fillRect/>
          </a:stretch>
        </p:blipFill>
        <p:spPr>
          <a:xfrm>
            <a:off x="731379" y="2642616"/>
            <a:ext cx="4791738" cy="3605784"/>
          </a:xfrm>
          <a:prstGeom prst="rect">
            <a:avLst/>
          </a:prstGeom>
        </p:spPr>
      </p:pic>
      <p:pic>
        <p:nvPicPr>
          <p:cNvPr id="5" name="Content Placeholder 4">
            <a:extLst>
              <a:ext uri="{FF2B5EF4-FFF2-40B4-BE49-F238E27FC236}">
                <a16:creationId xmlns:a16="http://schemas.microsoft.com/office/drawing/2014/main" id="{7724D5BD-6571-A919-8F5B-E06CDD83DB2D}"/>
              </a:ext>
            </a:extLst>
          </p:cNvPr>
          <p:cNvPicPr>
            <a:picLocks noGrp="1" noChangeAspect="1"/>
          </p:cNvPicPr>
          <p:nvPr>
            <p:ph idx="4294967295"/>
          </p:nvPr>
        </p:nvPicPr>
        <p:blipFill>
          <a:blip r:embed="rId3"/>
          <a:stretch>
            <a:fillRect/>
          </a:stretch>
        </p:blipFill>
        <p:spPr>
          <a:xfrm>
            <a:off x="6380824" y="2642616"/>
            <a:ext cx="5361759" cy="3605784"/>
          </a:xfrm>
          <a:prstGeom prst="rect">
            <a:avLst/>
          </a:prstGeom>
        </p:spPr>
      </p:pic>
    </p:spTree>
    <p:extLst>
      <p:ext uri="{BB962C8B-B14F-4D97-AF65-F5344CB8AC3E}">
        <p14:creationId xmlns:p14="http://schemas.microsoft.com/office/powerpoint/2010/main" val="125249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6F08E7-58B5-8C62-2DAF-63054E983511}"/>
              </a:ext>
            </a:extLst>
          </p:cNvPr>
          <p:cNvSpPr>
            <a:spLocks noGrp="1"/>
          </p:cNvSpPr>
          <p:nvPr>
            <p:ph type="title"/>
          </p:nvPr>
        </p:nvSpPr>
        <p:spPr>
          <a:xfrm>
            <a:off x="838200" y="365125"/>
            <a:ext cx="10515600" cy="1325563"/>
          </a:xfrm>
        </p:spPr>
        <p:txBody>
          <a:bodyPr>
            <a:normAutofit/>
          </a:bodyPr>
          <a:lstStyle/>
          <a:p>
            <a:r>
              <a:rPr lang="en-US" sz="5400" dirty="0"/>
              <a:t>Model-3:Sentiment Analysis</a:t>
            </a:r>
            <a:endParaRPr lang="en-IN"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04EF2E-F3F5-7984-7BDA-7A02F5F911C4}"/>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dirty="0"/>
              <a:t>Sentiment analysis is a subfield of natural language processing (NLP) focused on automatically identifying and categorizing the sentiment expressed in textual data, such as positive, negative, or neutral.</a:t>
            </a:r>
          </a:p>
          <a:p>
            <a:pPr>
              <a:buFont typeface="Arial" panose="020B0604020202020204" pitchFamily="34" charset="0"/>
              <a:buChar char="•"/>
            </a:pPr>
            <a:r>
              <a:rPr lang="en-GB" sz="2200" dirty="0"/>
              <a:t>Techniques for sentiment analysis range from simple rule-based methods to complex machine learning algorithms, including supervised learning with labeled datasets, unsupervised learning with lexicon-based approaches, and deep learning models like recurrent neural networks (RNNs) or transformers.</a:t>
            </a:r>
          </a:p>
          <a:p>
            <a:pPr>
              <a:buFont typeface="Arial" panose="020B0604020202020204" pitchFamily="34" charset="0"/>
              <a:buChar char="•"/>
            </a:pPr>
            <a:r>
              <a:rPr lang="en-GB" sz="2200" dirty="0"/>
              <a:t>Applications of sentiment analysis span various domains, including social media monitoring, customer feedback analysis, brand reputation management, market research, and financial analysis, enabling businesses to gain insights into public opinion and customer sentiment for informed decision-making.</a:t>
            </a:r>
          </a:p>
          <a:p>
            <a:endParaRPr lang="en-IN" sz="2200" dirty="0"/>
          </a:p>
        </p:txBody>
      </p:sp>
    </p:spTree>
    <p:extLst>
      <p:ext uri="{BB962C8B-B14F-4D97-AF65-F5344CB8AC3E}">
        <p14:creationId xmlns:p14="http://schemas.microsoft.com/office/powerpoint/2010/main" val="320285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640823"/>
            <a:ext cx="3419856" cy="5583148"/>
          </a:xfrm>
        </p:spPr>
        <p:txBody>
          <a:bodyPr anchor="ctr">
            <a:normAutofit/>
          </a:bodyPr>
          <a:lstStyle/>
          <a:p>
            <a:r>
              <a:rPr lang="en-US" sz="4200" dirty="0"/>
              <a:t>Sentiment Preprocessing</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5660656-00BE-BAB9-D0DE-7554690DA3DF}"/>
              </a:ext>
            </a:extLst>
          </p:cNvPr>
          <p:cNvPicPr>
            <a:picLocks noChangeAspect="1"/>
          </p:cNvPicPr>
          <p:nvPr/>
        </p:nvPicPr>
        <p:blipFill>
          <a:blip r:embed="rId2"/>
          <a:stretch>
            <a:fillRect/>
          </a:stretch>
        </p:blipFill>
        <p:spPr>
          <a:xfrm>
            <a:off x="4654296" y="2630329"/>
            <a:ext cx="6894576" cy="1982190"/>
          </a:xfrm>
          <a:prstGeom prst="rect">
            <a:avLst/>
          </a:prstGeom>
        </p:spPr>
      </p:pic>
    </p:spTree>
    <p:extLst>
      <p:ext uri="{BB962C8B-B14F-4D97-AF65-F5344CB8AC3E}">
        <p14:creationId xmlns:p14="http://schemas.microsoft.com/office/powerpoint/2010/main" val="124205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A2DE57-ADED-C045-F972-5DD61F629890}"/>
              </a:ext>
            </a:extLst>
          </p:cNvPr>
          <p:cNvSpPr>
            <a:spLocks noGrp="1"/>
          </p:cNvSpPr>
          <p:nvPr>
            <p:ph type="title"/>
          </p:nvPr>
        </p:nvSpPr>
        <p:spPr>
          <a:xfrm>
            <a:off x="838200" y="556995"/>
            <a:ext cx="10515600" cy="1133693"/>
          </a:xfrm>
        </p:spPr>
        <p:txBody>
          <a:bodyPr>
            <a:normAutofit/>
          </a:bodyPr>
          <a:lstStyle/>
          <a:p>
            <a:r>
              <a:rPr lang="en-IN" sz="5200" dirty="0">
                <a:latin typeface="Times New Roman" panose="02020603050405020304" pitchFamily="18" charset="0"/>
                <a:cs typeface="Times New Roman" panose="02020603050405020304" pitchFamily="18" charset="0"/>
              </a:rPr>
              <a:t>Problem Statement</a:t>
            </a:r>
            <a:endParaRPr lang="en-IN" sz="5200" dirty="0"/>
          </a:p>
        </p:txBody>
      </p:sp>
      <p:graphicFrame>
        <p:nvGraphicFramePr>
          <p:cNvPr id="5" name="Content Placeholder 2">
            <a:extLst>
              <a:ext uri="{FF2B5EF4-FFF2-40B4-BE49-F238E27FC236}">
                <a16:creationId xmlns:a16="http://schemas.microsoft.com/office/drawing/2014/main" id="{DDC87A84-9B86-91BD-78D4-BA4C350FBB56}"/>
              </a:ext>
            </a:extLst>
          </p:cNvPr>
          <p:cNvGraphicFramePr>
            <a:graphicFrameLocks/>
          </p:cNvGraphicFramePr>
          <p:nvPr>
            <p:extLst>
              <p:ext uri="{D42A27DB-BD31-4B8C-83A1-F6EECF244321}">
                <p14:modId xmlns:p14="http://schemas.microsoft.com/office/powerpoint/2010/main" val="21228059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57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98DE49-8DA5-1D9E-A364-A6E68656E994}"/>
              </a:ext>
            </a:extLst>
          </p:cNvPr>
          <p:cNvSpPr>
            <a:spLocks noGrp="1"/>
          </p:cNvSpPr>
          <p:nvPr>
            <p:ph type="title"/>
          </p:nvPr>
        </p:nvSpPr>
        <p:spPr>
          <a:xfrm>
            <a:off x="630936" y="640823"/>
            <a:ext cx="3419856" cy="5583148"/>
          </a:xfrm>
        </p:spPr>
        <p:txBody>
          <a:bodyPr anchor="ctr">
            <a:normAutofit/>
          </a:bodyPr>
          <a:lstStyle/>
          <a:p>
            <a:r>
              <a:rPr lang="en-IN" sz="5400" dirty="0"/>
              <a:t>Sentiment Analysis using TextBlob</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 shot of a computer code&#10;&#10;Description automatically generated">
            <a:extLst>
              <a:ext uri="{FF2B5EF4-FFF2-40B4-BE49-F238E27FC236}">
                <a16:creationId xmlns:a16="http://schemas.microsoft.com/office/drawing/2014/main" id="{327866D2-3CB3-10C1-4068-9E979D17B02F}"/>
              </a:ext>
            </a:extLst>
          </p:cNvPr>
          <p:cNvPicPr>
            <a:picLocks noChangeAspect="1"/>
          </p:cNvPicPr>
          <p:nvPr/>
        </p:nvPicPr>
        <p:blipFill>
          <a:blip r:embed="rId2"/>
          <a:stretch>
            <a:fillRect/>
          </a:stretch>
        </p:blipFill>
        <p:spPr>
          <a:xfrm>
            <a:off x="4706051" y="2031999"/>
            <a:ext cx="6894576" cy="3015864"/>
          </a:xfrm>
          <a:prstGeom prst="rect">
            <a:avLst/>
          </a:prstGeom>
        </p:spPr>
      </p:pic>
    </p:spTree>
    <p:extLst>
      <p:ext uri="{BB962C8B-B14F-4D97-AF65-F5344CB8AC3E}">
        <p14:creationId xmlns:p14="http://schemas.microsoft.com/office/powerpoint/2010/main" val="256583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Sentiment Results</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A36382F-0B4A-45B2-207A-3DE37C5C389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dirty="0"/>
              <a:t>The graph's right-skewed distribution, with more bars concentrated on the positive polarity side, suggests that a significant majority of reviews express positive sentiment towards the subject matter. This positive skew indicates that customers generally found the reviewed products or services satisfactory, enjoyable, or beneficial. The prevalence of positive sentiment underscores the favorable reception of the products or services among consumers, potentially reflecting high-quality experiences, exceptional features, or effective performance</a:t>
            </a:r>
          </a:p>
        </p:txBody>
      </p:sp>
      <p:pic>
        <p:nvPicPr>
          <p:cNvPr id="5" name="Content Placeholder 4">
            <a:extLst>
              <a:ext uri="{FF2B5EF4-FFF2-40B4-BE49-F238E27FC236}">
                <a16:creationId xmlns:a16="http://schemas.microsoft.com/office/drawing/2014/main" id="{075EC527-EB58-4394-4935-C3027DA8299A}"/>
              </a:ext>
            </a:extLst>
          </p:cNvPr>
          <p:cNvPicPr>
            <a:picLocks noGrp="1" noChangeAspect="1"/>
          </p:cNvPicPr>
          <p:nvPr>
            <p:ph idx="1"/>
          </p:nvPr>
        </p:nvPicPr>
        <p:blipFill>
          <a:blip r:embed="rId2"/>
          <a:stretch>
            <a:fillRect/>
          </a:stretch>
        </p:blipFill>
        <p:spPr>
          <a:xfrm>
            <a:off x="4654296" y="727920"/>
            <a:ext cx="6903720" cy="5402160"/>
          </a:xfrm>
          <a:prstGeom prst="rect">
            <a:avLst/>
          </a:prstGeom>
        </p:spPr>
      </p:pic>
    </p:spTree>
    <p:extLst>
      <p:ext uri="{BB962C8B-B14F-4D97-AF65-F5344CB8AC3E}">
        <p14:creationId xmlns:p14="http://schemas.microsoft.com/office/powerpoint/2010/main" val="241823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US" sz="5400" dirty="0"/>
              <a:t>Summary of All Models Applied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838200" y="1929384"/>
            <a:ext cx="10515600" cy="4251960"/>
          </a:xfrm>
        </p:spPr>
        <p:txBody>
          <a:bodyPr>
            <a:normAutofit/>
          </a:bodyPr>
          <a:lstStyle/>
          <a:p>
            <a:r>
              <a:rPr lang="en-GB" sz="1400" b="1" dirty="0"/>
              <a:t>Ensemble Models (Bagging and Boosting):</a:t>
            </a:r>
            <a:endParaRPr lang="en-GB" sz="1400" dirty="0"/>
          </a:p>
          <a:p>
            <a:pPr lvl="1"/>
            <a:r>
              <a:rPr lang="en-GB" sz="1400" dirty="0"/>
              <a:t>Bagging achieved an accuracy of approximately 69%, while boosting achieved around 65% accuracy in predicting review polarity.</a:t>
            </a:r>
          </a:p>
          <a:p>
            <a:pPr lvl="1"/>
            <a:r>
              <a:rPr lang="en-GB" sz="1400" dirty="0"/>
              <a:t>Both methods demonstrated effective performance in classifying sentiment, with bagging slightly outperforming boosting.</a:t>
            </a:r>
          </a:p>
          <a:p>
            <a:pPr lvl="1"/>
            <a:r>
              <a:rPr lang="en-GB" sz="1400" dirty="0"/>
              <a:t>Ensemble methods provide robust solutions for sentiment analysis tasks by leveraging multiple base learners to improve prediction accuracy.</a:t>
            </a:r>
          </a:p>
          <a:p>
            <a:r>
              <a:rPr lang="en-GB" sz="1400" b="1" dirty="0"/>
              <a:t>Long Short-Term Memory (LSTM) Model:</a:t>
            </a:r>
            <a:endParaRPr lang="en-GB" sz="1400" dirty="0"/>
          </a:p>
          <a:p>
            <a:pPr lvl="1"/>
            <a:r>
              <a:rPr lang="en-GB" sz="1400" dirty="0"/>
              <a:t>The LSTM model attained an impressive accuracy of 80% in predicting review polarity.</a:t>
            </a:r>
          </a:p>
          <a:p>
            <a:pPr lvl="1"/>
            <a:r>
              <a:rPr lang="en-GB" sz="1400" dirty="0"/>
              <a:t>Its recurrent neural network architecture enables it to capture contextual dependencies in text data, leading to more accurate sentiment predictions.</a:t>
            </a:r>
          </a:p>
          <a:p>
            <a:pPr lvl="1"/>
            <a:r>
              <a:rPr lang="en-GB" sz="1400" dirty="0"/>
              <a:t>LSTM demonstrates superior performance compared to ensemble models, showcasing its effectiveness in handling sequential data like text.</a:t>
            </a:r>
          </a:p>
          <a:p>
            <a:r>
              <a:rPr lang="en-GB" sz="1400" b="1" dirty="0"/>
              <a:t>Sentiment Analysis Insights:</a:t>
            </a:r>
            <a:endParaRPr lang="en-GB" sz="1400" dirty="0"/>
          </a:p>
          <a:p>
            <a:pPr lvl="1"/>
            <a:r>
              <a:rPr lang="en-GB" sz="1400" dirty="0"/>
              <a:t>Graphical representation reveals a right-skewed distribution, indicating a prevalence of positive sentiment in Amazon reviews.</a:t>
            </a:r>
          </a:p>
          <a:p>
            <a:pPr lvl="1"/>
            <a:r>
              <a:rPr lang="en-GB" sz="1400" dirty="0"/>
              <a:t>Majority of reviews express satisfaction, enjoyment, or approval towards the reviewed products or services.</a:t>
            </a:r>
          </a:p>
          <a:p>
            <a:pPr lvl="1"/>
            <a:r>
              <a:rPr lang="en-GB" sz="1400" dirty="0"/>
              <a:t>The positive skew underscores the favourable reception of products/services among consumers, reflecting high-quality experiences and effective performance.</a:t>
            </a:r>
          </a:p>
          <a:p>
            <a:endParaRPr lang="en-US" sz="1400" dirty="0"/>
          </a:p>
        </p:txBody>
      </p:sp>
    </p:spTree>
    <p:extLst>
      <p:ext uri="{BB962C8B-B14F-4D97-AF65-F5344CB8AC3E}">
        <p14:creationId xmlns:p14="http://schemas.microsoft.com/office/powerpoint/2010/main" val="203969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US" sz="5400" dirty="0"/>
              <a:t>Conclusion</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ntent Placeholder 2"/>
          <p:cNvSpPr txBox="1">
            <a:spLocks/>
          </p:cNvSpPr>
          <p:nvPr/>
        </p:nvSpPr>
        <p:spPr>
          <a:xfrm>
            <a:off x="944218" y="2807082"/>
            <a:ext cx="8187238" cy="27416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Ensemble models, LSTM, and sentiment analysis collectively provide valuable insights into the sentiment expressed in Amazon reviews.</a:t>
            </a:r>
          </a:p>
          <a:p>
            <a:r>
              <a:rPr lang="en-GB" sz="2000" dirty="0"/>
              <a:t>While ensemble models offer respectable accuracies, LSTM demonstrates superior performance in capturing contextual information.</a:t>
            </a:r>
          </a:p>
          <a:p>
            <a:r>
              <a:rPr lang="en-GB" sz="2000" dirty="0"/>
              <a:t>The overwhelming positive sentiment highlights the favorable reception of products or services among consumers, suggesting high-quality experiences and effective performance.</a:t>
            </a:r>
          </a:p>
          <a:p>
            <a:endParaRPr lang="en-US" sz="2000" dirty="0"/>
          </a:p>
        </p:txBody>
      </p:sp>
    </p:spTree>
    <p:extLst>
      <p:ext uri="{BB962C8B-B14F-4D97-AF65-F5344CB8AC3E}">
        <p14:creationId xmlns:p14="http://schemas.microsoft.com/office/powerpoint/2010/main" val="255756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1000"/>
                                        <p:tgtEl>
                                          <p:spTgt spid="21">
                                            <p:txEl>
                                              <p:pRg st="0" end="0"/>
                                            </p:txEl>
                                          </p:spTgt>
                                        </p:tgtEl>
                                      </p:cBhvr>
                                    </p:animEffect>
                                    <p:anim calcmode="lin" valueType="num">
                                      <p:cBhvr>
                                        <p:cTn id="8"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animEffect transition="in" filter="fade">
                                      <p:cBhvr>
                                        <p:cTn id="14" dur="1000"/>
                                        <p:tgtEl>
                                          <p:spTgt spid="21">
                                            <p:txEl>
                                              <p:pRg st="1" end="1"/>
                                            </p:txEl>
                                          </p:spTgt>
                                        </p:tgtEl>
                                      </p:cBhvr>
                                    </p:animEffect>
                                    <p:anim calcmode="lin" valueType="num">
                                      <p:cBhvr>
                                        <p:cTn id="15"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fade">
                                      <p:cBhvr>
                                        <p:cTn id="21" dur="1000"/>
                                        <p:tgtEl>
                                          <p:spTgt spid="21">
                                            <p:txEl>
                                              <p:pRg st="2" end="2"/>
                                            </p:txEl>
                                          </p:spTgt>
                                        </p:tgtEl>
                                      </p:cBhvr>
                                    </p:animEffect>
                                    <p:anim calcmode="lin" valueType="num">
                                      <p:cBhvr>
                                        <p:cTn id="22"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404C3-0CD2-8A93-6264-5BF7889A51A0}"/>
              </a:ext>
            </a:extLst>
          </p:cNvPr>
          <p:cNvSpPr>
            <a:spLocks noGrp="1"/>
          </p:cNvSpPr>
          <p:nvPr>
            <p:ph idx="1"/>
          </p:nvPr>
        </p:nvSpPr>
        <p:spPr>
          <a:xfrm>
            <a:off x="752048" y="2965408"/>
            <a:ext cx="10058400" cy="4023360"/>
          </a:xfrm>
        </p:spPr>
        <p:txBody>
          <a:bodyPr>
            <a:normAutofit/>
          </a:bodyPr>
          <a:lstStyle/>
          <a:p>
            <a:pPr marL="0" indent="0" algn="ctr">
              <a:buNone/>
            </a:pPr>
            <a:r>
              <a:rPr lang="en-IN" sz="5400"/>
              <a:t>Thank You</a:t>
            </a:r>
            <a:endParaRPr lang="en-IN" sz="5400" dirty="0"/>
          </a:p>
        </p:txBody>
      </p:sp>
    </p:spTree>
    <p:extLst>
      <p:ext uri="{BB962C8B-B14F-4D97-AF65-F5344CB8AC3E}">
        <p14:creationId xmlns:p14="http://schemas.microsoft.com/office/powerpoint/2010/main" val="51269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DD7C70-2ED3-C738-A79F-2CB313066AE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Data Source</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23497F09-72D6-F807-EB27-8C24133DC768}"/>
              </a:ext>
            </a:extLst>
          </p:cNvPr>
          <p:cNvSpPr>
            <a:spLocks/>
          </p:cNvSpPr>
          <p:nvPr/>
        </p:nvSpPr>
        <p:spPr>
          <a:xfrm>
            <a:off x="989076" y="2150978"/>
            <a:ext cx="10515600" cy="425196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i="1" dirty="0"/>
              <a:t>Dataset URL:</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       </a:t>
            </a:r>
            <a:r>
              <a:rPr lang="en-US" sz="2200" b="1" dirty="0"/>
              <a:t>https://www.kaggle.com/datasets/kritanjalijain/amazon-reviews</a:t>
            </a:r>
          </a:p>
        </p:txBody>
      </p:sp>
      <p:sp>
        <p:nvSpPr>
          <p:cNvPr id="12" name="Content Placeholder 2">
            <a:extLst>
              <a:ext uri="{FF2B5EF4-FFF2-40B4-BE49-F238E27FC236}">
                <a16:creationId xmlns:a16="http://schemas.microsoft.com/office/drawing/2014/main" id="{C82F73AE-0A93-5228-FFC8-FF99283E50D8}"/>
              </a:ext>
            </a:extLst>
          </p:cNvPr>
          <p:cNvSpPr txBox="1">
            <a:spLocks/>
          </p:cNvSpPr>
          <p:nvPr/>
        </p:nvSpPr>
        <p:spPr>
          <a:xfrm>
            <a:off x="988423" y="4276958"/>
            <a:ext cx="10365377" cy="1306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28" indent="-224028" defTabSz="896112">
              <a:spcBef>
                <a:spcPts val="980"/>
              </a:spcBef>
            </a:pPr>
            <a:r>
              <a:rPr lang="en-IN" sz="2744" kern="1200" dirty="0">
                <a:solidFill>
                  <a:schemeClr val="tx1"/>
                </a:solidFill>
                <a:latin typeface="Times New Roman" panose="02020603050405020304" pitchFamily="18" charset="0"/>
                <a:ea typeface="+mn-ea"/>
                <a:cs typeface="Times New Roman" panose="02020603050405020304" pitchFamily="18" charset="0"/>
              </a:rPr>
              <a:t>Dataset Category: Amazon Reviews</a:t>
            </a:r>
          </a:p>
          <a:p>
            <a:pPr marL="224028" indent="-224028" defTabSz="896112">
              <a:spcBef>
                <a:spcPts val="980"/>
              </a:spcBef>
            </a:pPr>
            <a:r>
              <a:rPr lang="en-IN" sz="2744" kern="1200" dirty="0">
                <a:solidFill>
                  <a:schemeClr val="tx1"/>
                </a:solidFill>
                <a:latin typeface="Times New Roman" panose="02020603050405020304" pitchFamily="18" charset="0"/>
                <a:ea typeface="+mn-ea"/>
                <a:cs typeface="Times New Roman" panose="02020603050405020304" pitchFamily="18" charset="0"/>
              </a:rPr>
              <a:t>Dataset is BigData (Unstructure Data)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3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barn(inVertical)">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1000"/>
                                        <p:tgtEl>
                                          <p:spTgt spid="12">
                                            <p:txEl>
                                              <p:pRg st="1" end="1"/>
                                            </p:txEl>
                                          </p:spTgt>
                                        </p:tgtEl>
                                      </p:cBhvr>
                                    </p:animEffect>
                                    <p:anim calcmode="lin" valueType="num">
                                      <p:cBhvr>
                                        <p:cTn id="2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DD7C70-2ED3-C738-A79F-2CB313066AE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About the Dataset</a:t>
            </a:r>
          </a:p>
        </p:txBody>
      </p:sp>
      <p:sp>
        <p:nvSpPr>
          <p:cNvPr id="5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white screen with a black text&#10;&#10;Description automatically generated with medium confidence">
            <a:extLst>
              <a:ext uri="{FF2B5EF4-FFF2-40B4-BE49-F238E27FC236}">
                <a16:creationId xmlns:a16="http://schemas.microsoft.com/office/drawing/2014/main" id="{D4FA762E-1607-7D70-1FF7-1FAE9CDD3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272" y="3117462"/>
            <a:ext cx="10589249" cy="2598494"/>
          </a:xfrm>
          <a:prstGeom prst="rect">
            <a:avLst/>
          </a:prstGeom>
        </p:spPr>
      </p:pic>
    </p:spTree>
    <p:extLst>
      <p:ext uri="{BB962C8B-B14F-4D97-AF65-F5344CB8AC3E}">
        <p14:creationId xmlns:p14="http://schemas.microsoft.com/office/powerpoint/2010/main" val="317599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272BA-86AF-1A38-B123-8A408C904A3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Read File :- 	</a:t>
            </a:r>
          </a:p>
        </p:txBody>
      </p:sp>
      <p:sp>
        <p:nvSpPr>
          <p:cNvPr id="3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white rectangular object with a black border&#10;&#10;Description automatically generated">
            <a:extLst>
              <a:ext uri="{FF2B5EF4-FFF2-40B4-BE49-F238E27FC236}">
                <a16:creationId xmlns:a16="http://schemas.microsoft.com/office/drawing/2014/main" id="{65939CB4-EADE-4EF2-E5EB-4D517D111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843" y="3124823"/>
            <a:ext cx="10536293" cy="1530225"/>
          </a:xfrm>
          <a:prstGeom prst="rect">
            <a:avLst/>
          </a:prstGeom>
        </p:spPr>
      </p:pic>
    </p:spTree>
    <p:extLst>
      <p:ext uri="{BB962C8B-B14F-4D97-AF65-F5344CB8AC3E}">
        <p14:creationId xmlns:p14="http://schemas.microsoft.com/office/powerpoint/2010/main" val="408133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2CABE5-A183-39CE-2BF0-6E12AC9AE0BE}"/>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dirty="0">
                <a:latin typeface="+mj-lt"/>
                <a:ea typeface="+mj-ea"/>
                <a:cs typeface="+mj-cs"/>
              </a:rPr>
              <a:t>Display Dataset</a:t>
            </a:r>
          </a:p>
        </p:txBody>
      </p:sp>
      <p:sp>
        <p:nvSpPr>
          <p:cNvPr id="4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18">
            <a:extLst>
              <a:ext uri="{FF2B5EF4-FFF2-40B4-BE49-F238E27FC236}">
                <a16:creationId xmlns:a16="http://schemas.microsoft.com/office/drawing/2014/main" id="{6FFE0A7D-5D0E-0DD6-C51F-40590FBA8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601" y="2251820"/>
            <a:ext cx="7216204" cy="2827075"/>
          </a:xfrm>
          <a:prstGeom prst="rect">
            <a:avLst/>
          </a:prstGeom>
        </p:spPr>
      </p:pic>
    </p:spTree>
    <p:extLst>
      <p:ext uri="{BB962C8B-B14F-4D97-AF65-F5344CB8AC3E}">
        <p14:creationId xmlns:p14="http://schemas.microsoft.com/office/powerpoint/2010/main" val="244331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88B8FB-7603-B172-15C2-AC8119D95B3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a:solidFill>
                  <a:schemeClr val="tx1"/>
                </a:solidFill>
                <a:latin typeface="+mj-lt"/>
                <a:ea typeface="+mj-ea"/>
                <a:cs typeface="+mj-cs"/>
              </a:rPr>
              <a:t>Top 5 Rows Data</a:t>
            </a:r>
          </a:p>
        </p:txBody>
      </p:sp>
      <p:sp>
        <p:nvSpPr>
          <p:cNvPr id="3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id="{2C55198C-F084-589E-7D60-9A7FD13A9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880" y="3228453"/>
            <a:ext cx="11230031" cy="2396391"/>
          </a:xfrm>
          <a:prstGeom prst="rect">
            <a:avLst/>
          </a:prstGeom>
        </p:spPr>
      </p:pic>
    </p:spTree>
    <p:extLst>
      <p:ext uri="{BB962C8B-B14F-4D97-AF65-F5344CB8AC3E}">
        <p14:creationId xmlns:p14="http://schemas.microsoft.com/office/powerpoint/2010/main" val="31620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610</TotalTime>
  <Words>1298</Words>
  <Application>Microsoft Office PowerPoint</Application>
  <PresentationFormat>Widescreen</PresentationFormat>
  <Paragraphs>95</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Aptos</vt:lpstr>
      <vt:lpstr>Aptos Display</vt:lpstr>
      <vt:lpstr>Arial</vt:lpstr>
      <vt:lpstr>Times New Roman</vt:lpstr>
      <vt:lpstr>Office Theme</vt:lpstr>
      <vt:lpstr>Analysing Amazon Reviews: Insights into Customer Sentiment and Preferences</vt:lpstr>
      <vt:lpstr>INTRODUCTION</vt:lpstr>
      <vt:lpstr>Objective</vt:lpstr>
      <vt:lpstr>Problem Statement</vt:lpstr>
      <vt:lpstr>Data Source</vt:lpstr>
      <vt:lpstr>About the Dataset</vt:lpstr>
      <vt:lpstr>Read File :-  </vt:lpstr>
      <vt:lpstr>Display Dataset</vt:lpstr>
      <vt:lpstr>Top 5 Rows Data</vt:lpstr>
      <vt:lpstr>Bottom 5 Rows Data</vt:lpstr>
      <vt:lpstr>Data Volume</vt:lpstr>
      <vt:lpstr>Data Types</vt:lpstr>
      <vt:lpstr>Data Description</vt:lpstr>
      <vt:lpstr>Categorial and Quantitative Data</vt:lpstr>
      <vt:lpstr>PowerPoint Presentation</vt:lpstr>
      <vt:lpstr>CountPlot</vt:lpstr>
      <vt:lpstr>Histogram</vt:lpstr>
      <vt:lpstr>Line with Bar Graph</vt:lpstr>
      <vt:lpstr>Boxplot</vt:lpstr>
      <vt:lpstr>Grouped histogram with KDE(Kernel Density Estimation)</vt:lpstr>
      <vt:lpstr>Horizontal Bar Graph(1)</vt:lpstr>
      <vt:lpstr>Horizontal Bar Graph(1) </vt:lpstr>
      <vt:lpstr>Confusion Matrix</vt:lpstr>
      <vt:lpstr>Word Count </vt:lpstr>
      <vt:lpstr>Missing Values Check</vt:lpstr>
      <vt:lpstr>Text Pre Processing </vt:lpstr>
      <vt:lpstr> Tokenization</vt:lpstr>
      <vt:lpstr>Lowercasing and Remove punctuation</vt:lpstr>
      <vt:lpstr>Remove stop-word  and Reconstruct </vt:lpstr>
      <vt:lpstr>Model 1 :Bagging Boosting </vt:lpstr>
      <vt:lpstr>Bagging Boosting [1]</vt:lpstr>
      <vt:lpstr>Bagging Boosting [2]</vt:lpstr>
      <vt:lpstr>Output(Bagging Boosting )</vt:lpstr>
      <vt:lpstr>Model-2:LSTM (Long Short Term Memory)</vt:lpstr>
      <vt:lpstr>Preprocessing and finding Accuracy from LSTM</vt:lpstr>
      <vt:lpstr>Output For LSTM with Accuracy</vt:lpstr>
      <vt:lpstr>Graphs for Accuracy and Model Loss</vt:lpstr>
      <vt:lpstr>Model-3:Sentiment Analysis</vt:lpstr>
      <vt:lpstr>Sentiment Preprocessing</vt:lpstr>
      <vt:lpstr>Sentiment Analysis using TextBlob</vt:lpstr>
      <vt:lpstr>Sentiment Results</vt:lpstr>
      <vt:lpstr>Summary of All Models Applied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 Polarity</dc:title>
  <dc:creator>Darshan Hihoriya</dc:creator>
  <cp:lastModifiedBy>Darshan Hihoriya</cp:lastModifiedBy>
  <cp:revision>33</cp:revision>
  <dcterms:created xsi:type="dcterms:W3CDTF">2024-02-29T14:54:03Z</dcterms:created>
  <dcterms:modified xsi:type="dcterms:W3CDTF">2024-04-20T03:01:40Z</dcterms:modified>
</cp:coreProperties>
</file>