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93" r:id="rId3"/>
    <p:sldId id="286" r:id="rId4"/>
    <p:sldId id="298" r:id="rId5"/>
    <p:sldId id="299" r:id="rId6"/>
    <p:sldId id="300" r:id="rId7"/>
    <p:sldId id="301" r:id="rId8"/>
    <p:sldId id="279" r:id="rId9"/>
    <p:sldId id="305" r:id="rId10"/>
    <p:sldId id="302" r:id="rId11"/>
    <p:sldId id="304" r:id="rId12"/>
    <p:sldId id="289" r:id="rId13"/>
    <p:sldId id="308" r:id="rId14"/>
    <p:sldId id="306" r:id="rId15"/>
    <p:sldId id="292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정현" initials="유정" lastIdx="2" clrIdx="0">
    <p:extLst>
      <p:ext uri="{19B8F6BF-5375-455C-9EA6-DF929625EA0E}">
        <p15:presenceInfo xmlns:p15="http://schemas.microsoft.com/office/powerpoint/2012/main" userId="f148b1ff88a40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5AC"/>
    <a:srgbClr val="1D62F0"/>
    <a:srgbClr val="000000"/>
    <a:srgbClr val="036D15"/>
    <a:srgbClr val="F01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FE221-2534-4AFE-B26B-4CEF8CDB1926}" v="8" dt="2019-05-14T09:23:4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58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정현" userId="f148b1ff88a403d8" providerId="LiveId" clId="{EFAFE221-2534-4AFE-B26B-4CEF8CDB1926}"/>
    <pc:docChg chg="undo modSld">
      <pc:chgData name="유 정현" userId="f148b1ff88a403d8" providerId="LiveId" clId="{EFAFE221-2534-4AFE-B26B-4CEF8CDB1926}" dt="2019-05-14T09:24:28.761" v="110" actId="14100"/>
      <pc:docMkLst>
        <pc:docMk/>
      </pc:docMkLst>
      <pc:sldChg chg="modSp">
        <pc:chgData name="유 정현" userId="f148b1ff88a403d8" providerId="LiveId" clId="{EFAFE221-2534-4AFE-B26B-4CEF8CDB1926}" dt="2019-05-14T07:00:10.869" v="31" actId="1076"/>
        <pc:sldMkLst>
          <pc:docMk/>
          <pc:sldMk cId="3886577530" sldId="298"/>
        </pc:sldMkLst>
        <pc:spChg chg="mod">
          <ac:chgData name="유 정현" userId="f148b1ff88a403d8" providerId="LiveId" clId="{EFAFE221-2534-4AFE-B26B-4CEF8CDB1926}" dt="2019-05-14T07:00:10.869" v="31" actId="1076"/>
          <ac:spMkLst>
            <pc:docMk/>
            <pc:sldMk cId="3886577530" sldId="298"/>
            <ac:spMk id="16" creationId="{9386FE6B-2C05-4829-9503-5F610ECC564F}"/>
          </ac:spMkLst>
        </pc:spChg>
      </pc:sldChg>
      <pc:sldChg chg="modSp">
        <pc:chgData name="유 정현" userId="f148b1ff88a403d8" providerId="LiveId" clId="{EFAFE221-2534-4AFE-B26B-4CEF8CDB1926}" dt="2019-05-14T09:24:28.761" v="110" actId="14100"/>
        <pc:sldMkLst>
          <pc:docMk/>
          <pc:sldMk cId="2653075029" sldId="306"/>
        </pc:sldMkLst>
        <pc:graphicFrameChg chg="mod modGraphic">
          <ac:chgData name="유 정현" userId="f148b1ff88a403d8" providerId="LiveId" clId="{EFAFE221-2534-4AFE-B26B-4CEF8CDB1926}" dt="2019-05-14T09:23:49.516" v="105" actId="20577"/>
          <ac:graphicFrameMkLst>
            <pc:docMk/>
            <pc:sldMk cId="2653075029" sldId="306"/>
            <ac:graphicFrameMk id="8" creationId="{FC632A35-406A-4F79-956D-91CDCF1E1D1C}"/>
          </ac:graphicFrameMkLst>
        </pc:graphicFrameChg>
        <pc:cxnChg chg="mod">
          <ac:chgData name="유 정현" userId="f148b1ff88a403d8" providerId="LiveId" clId="{EFAFE221-2534-4AFE-B26B-4CEF8CDB1926}" dt="2019-05-14T09:24:28.761" v="110" actId="14100"/>
          <ac:cxnSpMkLst>
            <pc:docMk/>
            <pc:sldMk cId="2653075029" sldId="306"/>
            <ac:cxnSpMk id="18" creationId="{EBE325CE-BA9F-4D9D-968F-B03AAB7957A0}"/>
          </ac:cxnSpMkLst>
        </pc:cxnChg>
        <pc:cxnChg chg="mod">
          <ac:chgData name="유 정현" userId="f148b1ff88a403d8" providerId="LiveId" clId="{EFAFE221-2534-4AFE-B26B-4CEF8CDB1926}" dt="2019-05-14T09:24:19.154" v="109" actId="14100"/>
          <ac:cxnSpMkLst>
            <pc:docMk/>
            <pc:sldMk cId="2653075029" sldId="306"/>
            <ac:cxnSpMk id="19" creationId="{C7F1EADC-9B39-45FE-9D91-9B22E61FD2A5}"/>
          </ac:cxnSpMkLst>
        </pc:cxnChg>
        <pc:cxnChg chg="mod">
          <ac:chgData name="유 정현" userId="f148b1ff88a403d8" providerId="LiveId" clId="{EFAFE221-2534-4AFE-B26B-4CEF8CDB1926}" dt="2019-05-14T09:24:03.774" v="107" actId="1076"/>
          <ac:cxnSpMkLst>
            <pc:docMk/>
            <pc:sldMk cId="2653075029" sldId="306"/>
            <ac:cxnSpMk id="20" creationId="{E9661FA4-EBED-4688-AE3C-740A86314D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2675-8F16-48DD-B4C6-5B0B4EC29C3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5E5B-218A-4DC3-88B9-F030D305D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7C2A-8A34-489D-A416-4136CD5F1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193C5-F241-4B10-B760-243F4F4D2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45D7-B59E-4BE1-9222-396FBCF0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0B3-14E7-4C0D-8996-6309B3B02147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BB18-3568-41D8-950B-A8B4A86B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A5A8-83B0-4748-A2B5-33F76A4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9D76-080D-4C1F-A134-BC6E526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2D41-20F2-4D0C-9F13-DC8C0CF6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95F7-4793-4885-9DD1-9FF1E755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49FC-8329-4EC5-BC2A-D9B72904526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F90E-FB27-4593-BED0-A421E8D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F326A-C954-4A24-86CF-EF66AE3D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46940E-9856-45A0-9555-836DC864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484A9-1EC0-4615-B4CF-0647D23CE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B972-6148-4FEC-9D8F-0E805CF5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62F-4BD1-4451-AE7D-95A381CF77FF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E359D-7B22-4633-AAAE-B6A4476E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27933-4603-4FC3-8569-40334180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01892-4186-4634-93C2-D4D82F5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B0D36-90A6-41EA-B955-5BE10F37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8C345-3A0D-4FF7-9350-9E9860A5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8EC8-0E91-40C9-8CEF-AADAD23D7C83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6F58A-833A-451A-A218-7ED83522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4C067-020B-4C68-B1E6-056A1745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CAAC-CD86-43A4-8D8F-19D637BE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52AA2-0C00-4237-AFD2-5DDA143D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4BAB-D132-421C-B434-A3CC859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CDE-B1C4-4E02-953A-8285B784C3A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1DE9-8014-48BB-9897-E89EE01E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B8CD3-2E34-4925-BCD7-63FA929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7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6EEDF-338D-4C58-A335-E613BDB1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F7253-CC38-47FE-88EA-3488F5AB0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1BD3B-5346-4F9F-A4E2-46A3C1D19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2046E-B95D-4E00-A02B-A9F12187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D7E3-1B5D-4256-A9B6-19B0808E5724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5E974-AAB3-47DC-AE05-BDB820F0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6BBF9-97C0-48F9-850D-CDAD95CD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7B82A-C295-469A-9888-6DE5DC5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06521-F076-4E21-9AEF-239FEEC7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810AC-5B23-4E89-88ED-E6C13BBA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EF6F30-DF8B-4448-BCC0-19912ADDB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03CB5-7CA8-47F6-8952-8C2328B1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017BD-7136-4922-A270-0DA0E36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5A4-BE6D-4712-8206-F639F09FB2C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20377-16EB-418A-9F9B-99AC8BA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D3391-0EF2-4408-BABF-C7564C59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7A1F9-234A-442C-B6B6-F38930D5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386A1-EC6C-4846-9B9B-9AF867D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584E-0BE0-4CC7-A5CE-E80AF5D2DBB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7A86C-CDDF-43F4-B364-9F09F1B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55497-4B20-4F3C-9C17-6D18ABD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62ECD-FF83-44BF-80ED-F9479BB4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D11-F458-411D-8FB3-BE3A951A411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989CA-4F27-4383-880D-BD6DFFB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35464-B251-41AF-BFAB-4CD76904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5A0A-127F-43C2-99D9-6C6E8894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75BF-B98C-48B1-AB7D-948F3DF9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FE90E-B5C0-4321-8951-AAF43EF4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79D02-03E7-4A04-AF97-31FFB23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C94-CA96-49C9-B602-FAD35FF1F68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10152-DD48-4195-B24D-0691425E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C48C9-6922-4F46-B2B1-AC8A9E64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0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0A2D-A819-412D-BE6E-1E16C2C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DC14B5-098D-4599-A711-23A10B005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73FF1-8862-45D6-AF14-EB87E485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5A8A2-0ADB-403B-91ED-15004035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A3B-B01C-432B-B6FA-165C1756CE2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59596-CE5B-40C0-AF1D-DA02164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1561D-9EA3-4389-A677-0314C6A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F2E97-22FC-44CC-9652-BEE1EFA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1C148-584C-47A3-BA82-4DE26696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34AE3-A94E-4B63-83B6-563C7508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C956-04F0-425A-8514-E93F87CBEDD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1FBA-30E9-4523-B2FB-F6D7279F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1777D-A565-499D-BC96-E0658CA27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s.kr/link?id=T14877174" TargetMode="External"/><Relationship Id="rId2" Type="http://schemas.openxmlformats.org/officeDocument/2006/relationships/hyperlink" Target="http://www.riss.kr/link?id=T1401022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372122"/>
            <a:ext cx="9846076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블록체인</a:t>
            </a:r>
            <a:r>
              <a:rPr lang="ko-KR" altLang="en-US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활용한</a:t>
            </a:r>
            <a:endParaRPr lang="en-US" altLang="ko-KR" sz="4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오픈마켓</a:t>
            </a:r>
            <a:r>
              <a:rPr lang="en-US" altLang="ko-KR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플랫폼 설계 및 구현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295399" y="2256681"/>
            <a:ext cx="9534526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1181100" y="3941782"/>
            <a:ext cx="964882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1295399" y="2304306"/>
            <a:ext cx="953452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42383AB-0525-4105-989A-063697EF3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1369"/>
              </p:ext>
            </p:extLst>
          </p:nvPr>
        </p:nvGraphicFramePr>
        <p:xfrm>
          <a:off x="7280275" y="4131490"/>
          <a:ext cx="35496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val="201609640"/>
                    </a:ext>
                  </a:extLst>
                </a:gridCol>
                <a:gridCol w="1827213">
                  <a:extLst>
                    <a:ext uri="{9D8B030D-6E8A-4147-A177-3AD203B41FA5}">
                      <a16:colId xmlns:a16="http://schemas.microsoft.com/office/drawing/2014/main" val="3406942033"/>
                    </a:ext>
                  </a:extLst>
                </a:gridCol>
              </a:tblGrid>
              <a:tr h="27829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201502085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820709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유정현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62122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지도교수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정성호 교수님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80893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작성일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2019.03.27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1624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07D87C-EE57-43D0-B1A2-B726521A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88FC27-6AC3-4CCE-9FD5-7D146A6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03-1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관련 연구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경쟁 연구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5FA30C8-A070-4AF9-AF0E-516AAB0AA551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98C73F1-15BE-4979-8A12-FE8EAE6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C62228-3367-4442-A620-4B3FBDA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98A632-D635-46AA-9674-A8E414F7AC42}"/>
              </a:ext>
            </a:extLst>
          </p:cNvPr>
          <p:cNvSpPr/>
          <p:nvPr/>
        </p:nvSpPr>
        <p:spPr>
          <a:xfrm>
            <a:off x="984698" y="2212300"/>
            <a:ext cx="2878829" cy="25561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12" descr="ê´ë ¨ ì´ë¯¸ì§">
            <a:extLst>
              <a:ext uri="{FF2B5EF4-FFF2-40B4-BE49-F238E27FC236}">
                <a16:creationId xmlns:a16="http://schemas.microsoft.com/office/drawing/2014/main" id="{A2E5E444-ADE1-4F0F-916C-05D23232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2497429"/>
            <a:ext cx="2143124" cy="19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D306F0-C6B2-4A5C-AEC9-C593F98B0FBC}"/>
              </a:ext>
            </a:extLst>
          </p:cNvPr>
          <p:cNvSpPr/>
          <p:nvPr/>
        </p:nvSpPr>
        <p:spPr>
          <a:xfrm>
            <a:off x="1051223" y="4494323"/>
            <a:ext cx="2812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비트코인</a:t>
            </a:r>
            <a:endParaRPr lang="en-US" altLang="ko-KR" sz="2800" b="1" dirty="0">
              <a:solidFill>
                <a:srgbClr val="1D62F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(Bitcoin)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A9320C-B06B-4973-ABDA-B4213DE7E653}"/>
              </a:ext>
            </a:extLst>
          </p:cNvPr>
          <p:cNvSpPr/>
          <p:nvPr/>
        </p:nvSpPr>
        <p:spPr>
          <a:xfrm>
            <a:off x="4094622" y="2108222"/>
            <a:ext cx="745920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>
                <a:latin typeface="Noto Sans KR"/>
              </a:rPr>
              <a:t>누구든지 모두 참여할 수 있는 공개된 네트워크</a:t>
            </a:r>
            <a:endParaRPr lang="en-US" altLang="ko-KR" sz="2000" b="1" dirty="0">
              <a:latin typeface="Noto Sans KR"/>
            </a:endParaRPr>
          </a:p>
          <a:p>
            <a:pPr algn="ctr"/>
            <a:endParaRPr lang="en-US" altLang="ko-KR" sz="2000" b="1" dirty="0">
              <a:latin typeface="Noto Sans KR"/>
            </a:endParaRPr>
          </a:p>
          <a:p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거래 생성 시간에 </a:t>
            </a:r>
            <a:r>
              <a:rPr lang="en-US" altLang="ko-KR" sz="2000" dirty="0"/>
              <a:t>10</a:t>
            </a:r>
            <a:r>
              <a:rPr lang="ko-KR" altLang="en-US" sz="2000" dirty="0"/>
              <a:t>분 정도 소요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C++ </a:t>
            </a:r>
            <a:r>
              <a:rPr lang="ko-KR" altLang="en-US" sz="2000" dirty="0"/>
              <a:t>프로그래밍 언어만 지원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Qoo10(C2C</a:t>
            </a:r>
            <a:r>
              <a:rPr lang="ko-KR" altLang="en-US" sz="2000" dirty="0"/>
              <a:t> 거래 사이트</a:t>
            </a:r>
            <a:r>
              <a:rPr lang="en-US" altLang="ko-KR" sz="2000" dirty="0"/>
              <a:t>, </a:t>
            </a:r>
            <a:r>
              <a:rPr lang="ko-KR" altLang="en-US" sz="2000" dirty="0"/>
              <a:t>중국</a:t>
            </a:r>
            <a:r>
              <a:rPr lang="en-US" altLang="ko-KR" sz="2000" dirty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CC23D-C7B0-4808-A14A-80450A23ADA6}"/>
              </a:ext>
            </a:extLst>
          </p:cNvPr>
          <p:cNvSpPr txBox="1"/>
          <p:nvPr/>
        </p:nvSpPr>
        <p:spPr>
          <a:xfrm>
            <a:off x="4695823" y="4600574"/>
            <a:ext cx="718185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cs typeface="맑은 고딕 Semilight" panose="020B0502040204020203" pitchFamily="50" charset="-127"/>
              </a:rPr>
              <a:t>서비스 제공을 위한 </a:t>
            </a:r>
            <a:r>
              <a:rPr lang="ko-KR" altLang="en-US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기술적 한계</a:t>
            </a:r>
            <a:endParaRPr lang="en-US" altLang="ko-KR" sz="2000" b="1" dirty="0">
              <a:solidFill>
                <a:srgbClr val="F01040"/>
              </a:solidFill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  <a:cs typeface="맑은 고딕 Semilight" panose="020B0502040204020203" pitchFamily="50" charset="-127"/>
              </a:rPr>
              <a:t>거래 시간이 느림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3A8FF8A-9245-4987-A911-3371BE521D16}"/>
              </a:ext>
            </a:extLst>
          </p:cNvPr>
          <p:cNvSpPr/>
          <p:nvPr/>
        </p:nvSpPr>
        <p:spPr>
          <a:xfrm>
            <a:off x="4094622" y="4922860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9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5A656F57-9D71-4AAE-B7CD-BC7572A4743F}"/>
              </a:ext>
            </a:extLst>
          </p:cNvPr>
          <p:cNvSpPr/>
          <p:nvPr/>
        </p:nvSpPr>
        <p:spPr>
          <a:xfrm>
            <a:off x="546548" y="2212300"/>
            <a:ext cx="2878829" cy="25561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03-2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관련 연구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 기술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11BCA4-272B-477A-B6C5-C08D4AAE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E6A14-33AC-4407-AAB7-5CD0AB9520A0}"/>
              </a:ext>
            </a:extLst>
          </p:cNvPr>
          <p:cNvSpPr/>
          <p:nvPr/>
        </p:nvSpPr>
        <p:spPr>
          <a:xfrm>
            <a:off x="613073" y="4494323"/>
            <a:ext cx="2812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이더리움</a:t>
            </a:r>
            <a:r>
              <a:rPr lang="en-US" altLang="ko-KR" sz="2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(Ethereum)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53E9-3ABA-4588-94EB-1DB8D54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59E900C2-65D1-4D00-82D1-949715FC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7956" y="2499943"/>
            <a:ext cx="1216011" cy="198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AE15F0-1EE5-4AB0-94D5-84573B3A5D95}"/>
              </a:ext>
            </a:extLst>
          </p:cNvPr>
          <p:cNvSpPr/>
          <p:nvPr/>
        </p:nvSpPr>
        <p:spPr>
          <a:xfrm>
            <a:off x="3656472" y="1774847"/>
            <a:ext cx="7925928" cy="319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>
                <a:latin typeface="Noto Sans KR"/>
              </a:rPr>
              <a:t>누구든지 모두 참여할 수 있는 공개된 네트워크</a:t>
            </a:r>
            <a:endParaRPr lang="en-US" altLang="ko-KR" sz="2000" b="1" dirty="0">
              <a:latin typeface="Noto Sans KR"/>
            </a:endParaRPr>
          </a:p>
          <a:p>
            <a:pPr algn="ctr"/>
            <a:endParaRPr lang="en-US" altLang="ko-KR" sz="2000" b="1" dirty="0">
              <a:latin typeface="Noto Sans KR"/>
            </a:endParaRPr>
          </a:p>
          <a:p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서비스 이용 시 허가 불필요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거래 생성 시간에 </a:t>
            </a:r>
            <a:r>
              <a:rPr lang="en-US" altLang="ko-KR" sz="2000" dirty="0"/>
              <a:t>12</a:t>
            </a:r>
            <a:r>
              <a:rPr lang="ko-KR" altLang="en-US" sz="2000" dirty="0"/>
              <a:t>초 소요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7</a:t>
            </a:r>
            <a:r>
              <a:rPr lang="ko-KR" altLang="en-US" sz="2000" dirty="0"/>
              <a:t>가지의 프로그래밍 언어를 합친 자체 프로그래밍 언어 지원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기능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27576B0-1EA7-420E-B437-E15F41805249}"/>
              </a:ext>
            </a:extLst>
          </p:cNvPr>
          <p:cNvSpPr/>
          <p:nvPr/>
        </p:nvSpPr>
        <p:spPr>
          <a:xfrm>
            <a:off x="3404752" y="4895212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E67CE-09A3-4755-A2C6-A81E43F9AA99}"/>
              </a:ext>
            </a:extLst>
          </p:cNvPr>
          <p:cNvSpPr txBox="1"/>
          <p:nvPr/>
        </p:nvSpPr>
        <p:spPr>
          <a:xfrm>
            <a:off x="3981560" y="4684823"/>
            <a:ext cx="834367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cs typeface="맑은 고딕 Semilight" panose="020B0502040204020203" pitchFamily="50" charset="-127"/>
              </a:rPr>
              <a:t>상품 거래 시 </a:t>
            </a:r>
            <a:r>
              <a:rPr lang="ko-KR" altLang="en-US" sz="2000" b="1" dirty="0">
                <a:solidFill>
                  <a:srgbClr val="1D62F0"/>
                </a:solidFill>
                <a:latin typeface="+mn-ea"/>
                <a:cs typeface="맑은 고딕 Semilight" panose="020B0502040204020203" pitchFamily="50" charset="-127"/>
              </a:rPr>
              <a:t>신속성과 정확성 보장</a:t>
            </a:r>
            <a:endParaRPr lang="en-US" altLang="ko-KR" sz="2000" b="1" dirty="0">
              <a:solidFill>
                <a:srgbClr val="1D62F0"/>
              </a:solidFill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cs typeface="맑은 고딕 Semilight" panose="020B0502040204020203" pitchFamily="50" charset="-127"/>
              </a:rPr>
              <a:t>프로그래밍 언어와 스마트 </a:t>
            </a:r>
            <a:r>
              <a:rPr lang="ko-KR" altLang="en-US" sz="2000" dirty="0" err="1">
                <a:latin typeface="+mn-ea"/>
                <a:cs typeface="맑은 고딕 Semilight" panose="020B0502040204020203" pitchFamily="50" charset="-127"/>
              </a:rPr>
              <a:t>컨트랙트를</a:t>
            </a:r>
            <a:r>
              <a:rPr lang="ko-KR" altLang="en-US" sz="2000" dirty="0">
                <a:latin typeface="+mn-ea"/>
                <a:cs typeface="맑은 고딕 Semilight" panose="020B0502040204020203" pitchFamily="50" charset="-127"/>
              </a:rPr>
              <a:t> 통한 </a:t>
            </a:r>
            <a:r>
              <a:rPr lang="ko-KR" altLang="en-US" sz="2000" b="1" dirty="0">
                <a:solidFill>
                  <a:srgbClr val="1D62F0"/>
                </a:solidFill>
                <a:latin typeface="+mn-ea"/>
                <a:cs typeface="맑은 고딕 Semilight" panose="020B0502040204020203" pitchFamily="50" charset="-127"/>
              </a:rPr>
              <a:t>다양한 서비스로의 확장</a:t>
            </a:r>
            <a:endParaRPr lang="en-US" altLang="ko-KR" sz="2000" b="1" dirty="0">
              <a:solidFill>
                <a:srgbClr val="1D62F0"/>
              </a:solidFill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2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886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제안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A10219-C042-4FAC-A693-ACA357AD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C04A1-4995-4D8A-AF45-E12EAF06761A}"/>
              </a:ext>
            </a:extLst>
          </p:cNvPr>
          <p:cNvSpPr txBox="1"/>
          <p:nvPr/>
        </p:nvSpPr>
        <p:spPr>
          <a:xfrm>
            <a:off x="1637703" y="1964239"/>
            <a:ext cx="911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블록체인을 활용한 오픈마켓 플랫폼</a:t>
            </a:r>
            <a:endParaRPr lang="ko-KR" altLang="en-US" sz="3600" b="1" dirty="0">
              <a:solidFill>
                <a:srgbClr val="1D62F0"/>
              </a:solidFill>
              <a:latin typeface="굴림" panose="020B0600000101010101" pitchFamily="50" charset="-127"/>
              <a:ea typeface="굴림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47AFF-AF38-4949-A1A6-82BEBDE7209B}"/>
              </a:ext>
            </a:extLst>
          </p:cNvPr>
          <p:cNvSpPr txBox="1"/>
          <p:nvPr/>
        </p:nvSpPr>
        <p:spPr>
          <a:xfrm>
            <a:off x="466725" y="3065028"/>
            <a:ext cx="11458575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/>
              <a:t>판매자는 플랫폼에 상품을 등록한다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/>
              <a:t>구매자는 등록된 상품을 구매한다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/>
              <a:t>모든 거래내역을 바탕으로 거래량이 높은 순서로 상품이 정렬된다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/>
              <a:t>소비자는 이것을 바탕으로 상품을 구매하고</a:t>
            </a:r>
            <a:r>
              <a:rPr lang="en-US" altLang="ko-KR" sz="2000" dirty="0"/>
              <a:t>, </a:t>
            </a:r>
            <a:r>
              <a:rPr lang="ko-KR" altLang="en-US" sz="2000" dirty="0"/>
              <a:t>판매자는 정당한 경쟁을 통해 오픈마켓을 이용한다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D11508-3939-43A1-A580-ECF0F86432B5}"/>
              </a:ext>
            </a:extLst>
          </p:cNvPr>
          <p:cNvCxnSpPr>
            <a:cxnSpLocks/>
          </p:cNvCxnSpPr>
          <p:nvPr/>
        </p:nvCxnSpPr>
        <p:spPr>
          <a:xfrm>
            <a:off x="266378" y="3748683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B783D5-4615-46C7-945D-1511C5A5B576}"/>
              </a:ext>
            </a:extLst>
          </p:cNvPr>
          <p:cNvCxnSpPr>
            <a:cxnSpLocks/>
          </p:cNvCxnSpPr>
          <p:nvPr/>
        </p:nvCxnSpPr>
        <p:spPr>
          <a:xfrm>
            <a:off x="266378" y="4386101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1BA9A5-F245-4405-B7EB-EC2640394B8D}"/>
              </a:ext>
            </a:extLst>
          </p:cNvPr>
          <p:cNvCxnSpPr>
            <a:cxnSpLocks/>
          </p:cNvCxnSpPr>
          <p:nvPr/>
        </p:nvCxnSpPr>
        <p:spPr>
          <a:xfrm>
            <a:off x="266378" y="4967883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BD468B-C3CC-4F03-BBC5-752C2B6D2D5A}"/>
              </a:ext>
            </a:extLst>
          </p:cNvPr>
          <p:cNvCxnSpPr>
            <a:cxnSpLocks/>
          </p:cNvCxnSpPr>
          <p:nvPr/>
        </p:nvCxnSpPr>
        <p:spPr>
          <a:xfrm>
            <a:off x="266378" y="560605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0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886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제안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A10219-C042-4FAC-A693-ACA357AD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A9686C-6BB4-404A-80B2-6DDC4CB3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5" y="1923067"/>
            <a:ext cx="8731570" cy="422872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4CA40A-824A-4F7C-888A-84B65CC71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21341"/>
              </p:ext>
            </p:extLst>
          </p:nvPr>
        </p:nvGraphicFramePr>
        <p:xfrm>
          <a:off x="6393510" y="1737520"/>
          <a:ext cx="56175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48">
                  <a:extLst>
                    <a:ext uri="{9D8B030D-6E8A-4147-A177-3AD203B41FA5}">
                      <a16:colId xmlns:a16="http://schemas.microsoft.com/office/drawing/2014/main" val="3298875250"/>
                    </a:ext>
                  </a:extLst>
                </a:gridCol>
                <a:gridCol w="4264368">
                  <a:extLst>
                    <a:ext uri="{9D8B030D-6E8A-4147-A177-3AD203B41FA5}">
                      <a16:colId xmlns:a16="http://schemas.microsoft.com/office/drawing/2014/main" val="2896771532"/>
                    </a:ext>
                  </a:extLst>
                </a:gridCol>
              </a:tblGrid>
              <a:tr h="147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하드웨어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Intel® Core™ i3-5005U / 4GB RAM / 300GB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08758"/>
                  </a:ext>
                </a:extLst>
              </a:tr>
              <a:tr h="30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소프트웨어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Linux Ubuntu 18.04, </a:t>
                      </a:r>
                      <a:r>
                        <a:rPr lang="en-US" altLang="ko-KR" sz="1400" dirty="0" err="1"/>
                        <a:t>Geth</a:t>
                      </a:r>
                      <a:r>
                        <a:rPr lang="en-US" altLang="ko-KR" sz="1400" dirty="0"/>
                        <a:t> v1.8.9-stable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90944"/>
                  </a:ext>
                </a:extLst>
              </a:tr>
              <a:tr h="288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프로그램언어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HTML /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 / Web3 / Solidity / 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606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BFF329-28BF-4F10-9478-74D5F90D100A}"/>
              </a:ext>
            </a:extLst>
          </p:cNvPr>
          <p:cNvSpPr txBox="1"/>
          <p:nvPr/>
        </p:nvSpPr>
        <p:spPr>
          <a:xfrm>
            <a:off x="6393509" y="1379952"/>
            <a:ext cx="122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구현환경</a:t>
            </a:r>
          </a:p>
        </p:txBody>
      </p:sp>
    </p:spTree>
    <p:extLst>
      <p:ext uri="{BB962C8B-B14F-4D97-AF65-F5344CB8AC3E}">
        <p14:creationId xmlns:p14="http://schemas.microsoft.com/office/powerpoint/2010/main" val="395065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일정 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B787A89-85AD-43AD-AE07-3ED1813F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632A35-406A-4F79-956D-91CDCF1E1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4737"/>
              </p:ext>
            </p:extLst>
          </p:nvPr>
        </p:nvGraphicFramePr>
        <p:xfrm>
          <a:off x="1298573" y="1575072"/>
          <a:ext cx="9588502" cy="434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2">
                  <a:extLst>
                    <a:ext uri="{9D8B030D-6E8A-4147-A177-3AD203B41FA5}">
                      <a16:colId xmlns:a16="http://schemas.microsoft.com/office/drawing/2014/main" val="462316297"/>
                    </a:ext>
                  </a:extLst>
                </a:gridCol>
                <a:gridCol w="2332564">
                  <a:extLst>
                    <a:ext uri="{9D8B030D-6E8A-4147-A177-3AD203B41FA5}">
                      <a16:colId xmlns:a16="http://schemas.microsoft.com/office/drawing/2014/main" val="82344397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868163854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99908531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0274784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73666336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608225169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113548666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941417931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29587610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605128813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034736362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2467514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08670028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581171938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87882994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060541951"/>
                    </a:ext>
                  </a:extLst>
                </a:gridCol>
              </a:tblGrid>
              <a:tr h="434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개발내용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98022"/>
                  </a:ext>
                </a:extLst>
              </a:tr>
              <a:tr h="434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 지식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간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21809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 기술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91095"/>
                  </a:ext>
                </a:extLst>
              </a:tr>
              <a:tr h="43494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738251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83958"/>
                  </a:ext>
                </a:extLst>
              </a:tr>
              <a:tr h="43494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구현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및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검증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네트워크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93463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플랫폼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98189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모의 공격실험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44066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모의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29126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보수 및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8099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5E11AC-8FF2-4714-BA99-3AFBC90B3CB5}"/>
              </a:ext>
            </a:extLst>
          </p:cNvPr>
          <p:cNvCxnSpPr/>
          <p:nvPr/>
        </p:nvCxnSpPr>
        <p:spPr>
          <a:xfrm>
            <a:off x="4495800" y="220027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0EC6BD-0F68-4725-80AC-8FA875AF695B}"/>
              </a:ext>
            </a:extLst>
          </p:cNvPr>
          <p:cNvCxnSpPr>
            <a:cxnSpLocks/>
          </p:cNvCxnSpPr>
          <p:nvPr/>
        </p:nvCxnSpPr>
        <p:spPr>
          <a:xfrm>
            <a:off x="7305675" y="2200275"/>
            <a:ext cx="419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F01DA2-72E7-4B3E-AFB6-A799EEC33476}"/>
              </a:ext>
            </a:extLst>
          </p:cNvPr>
          <p:cNvCxnSpPr/>
          <p:nvPr/>
        </p:nvCxnSpPr>
        <p:spPr>
          <a:xfrm>
            <a:off x="4495800" y="267652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7ACFDB-19B8-44F1-A796-B18970749728}"/>
              </a:ext>
            </a:extLst>
          </p:cNvPr>
          <p:cNvCxnSpPr>
            <a:cxnSpLocks/>
          </p:cNvCxnSpPr>
          <p:nvPr/>
        </p:nvCxnSpPr>
        <p:spPr>
          <a:xfrm>
            <a:off x="7305675" y="267652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1A2604-4CC4-4709-8CAE-06CA7EB003C5}"/>
              </a:ext>
            </a:extLst>
          </p:cNvPr>
          <p:cNvCxnSpPr>
            <a:cxnSpLocks/>
          </p:cNvCxnSpPr>
          <p:nvPr/>
        </p:nvCxnSpPr>
        <p:spPr>
          <a:xfrm>
            <a:off x="5676900" y="3105150"/>
            <a:ext cx="800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517092-F877-46F3-9EB9-0978CA075872}"/>
              </a:ext>
            </a:extLst>
          </p:cNvPr>
          <p:cNvCxnSpPr>
            <a:cxnSpLocks/>
          </p:cNvCxnSpPr>
          <p:nvPr/>
        </p:nvCxnSpPr>
        <p:spPr>
          <a:xfrm>
            <a:off x="5692774" y="3524250"/>
            <a:ext cx="800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41EAC8-3656-40B3-B77E-CE49472C906F}"/>
              </a:ext>
            </a:extLst>
          </p:cNvPr>
          <p:cNvCxnSpPr>
            <a:cxnSpLocks/>
          </p:cNvCxnSpPr>
          <p:nvPr/>
        </p:nvCxnSpPr>
        <p:spPr>
          <a:xfrm>
            <a:off x="6092824" y="3971925"/>
            <a:ext cx="40005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401A1E-02BC-4234-BEA2-2FE71839860A}"/>
              </a:ext>
            </a:extLst>
          </p:cNvPr>
          <p:cNvCxnSpPr>
            <a:cxnSpLocks/>
          </p:cNvCxnSpPr>
          <p:nvPr/>
        </p:nvCxnSpPr>
        <p:spPr>
          <a:xfrm>
            <a:off x="7305675" y="3952875"/>
            <a:ext cx="419100" cy="9525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325CE-BA9F-4D9D-968F-B03AAB7957A0}"/>
              </a:ext>
            </a:extLst>
          </p:cNvPr>
          <p:cNvCxnSpPr>
            <a:cxnSpLocks/>
          </p:cNvCxnSpPr>
          <p:nvPr/>
        </p:nvCxnSpPr>
        <p:spPr>
          <a:xfrm>
            <a:off x="7305675" y="4422793"/>
            <a:ext cx="2376487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F1EADC-9B39-45FE-9D91-9B22E61FD2A5}"/>
              </a:ext>
            </a:extLst>
          </p:cNvPr>
          <p:cNvCxnSpPr>
            <a:cxnSpLocks/>
          </p:cNvCxnSpPr>
          <p:nvPr/>
        </p:nvCxnSpPr>
        <p:spPr>
          <a:xfrm>
            <a:off x="8872537" y="4841893"/>
            <a:ext cx="881063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661FA4-EBED-4688-AE3C-740A86314DE2}"/>
              </a:ext>
            </a:extLst>
          </p:cNvPr>
          <p:cNvCxnSpPr>
            <a:cxnSpLocks/>
          </p:cNvCxnSpPr>
          <p:nvPr/>
        </p:nvCxnSpPr>
        <p:spPr>
          <a:xfrm>
            <a:off x="9286875" y="5289568"/>
            <a:ext cx="790575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563B10-DAAE-424C-B1EB-3774673F537A}"/>
              </a:ext>
            </a:extLst>
          </p:cNvPr>
          <p:cNvCxnSpPr>
            <a:cxnSpLocks/>
          </p:cNvCxnSpPr>
          <p:nvPr/>
        </p:nvCxnSpPr>
        <p:spPr>
          <a:xfrm>
            <a:off x="9682162" y="5718193"/>
            <a:ext cx="790575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7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 문헌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B787A89-85AD-43AD-AE07-3ED1813F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2E552-A9A2-450E-B031-3375D1E1D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55711"/>
              </p:ext>
            </p:extLst>
          </p:nvPr>
        </p:nvGraphicFramePr>
        <p:xfrm>
          <a:off x="14287" y="1464272"/>
          <a:ext cx="12115800" cy="446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75">
                  <a:extLst>
                    <a:ext uri="{9D8B030D-6E8A-4147-A177-3AD203B41FA5}">
                      <a16:colId xmlns:a16="http://schemas.microsoft.com/office/drawing/2014/main" val="800827557"/>
                    </a:ext>
                  </a:extLst>
                </a:gridCol>
                <a:gridCol w="11010225">
                  <a:extLst>
                    <a:ext uri="{9D8B030D-6E8A-4147-A177-3AD203B41FA5}">
                      <a16:colId xmlns:a16="http://schemas.microsoft.com/office/drawing/2014/main" val="3547598147"/>
                    </a:ext>
                  </a:extLst>
                </a:gridCol>
              </a:tblGrid>
              <a:tr h="190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[1]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블록체인 방식의 전자투표 시스템 구현 및 성능 개선 방안 연구</a:t>
                      </a:r>
                    </a:p>
                    <a:p>
                      <a:pPr algn="l" latinLnBrk="1"/>
                      <a:r>
                        <a:rPr lang="pt-BR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 Study on Performance Improvement and Implementation of </a:t>
                      </a:r>
                    </a:p>
                    <a:p>
                      <a:pPr algn="l" latinLnBrk="1"/>
                      <a:r>
                        <a:rPr lang="pt-BR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Electronic Voting System using Blockchain </a:t>
                      </a: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아주대학교 정보통신대학원 정보보호공학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유헌우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2016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hlinkClick r:id="rId2"/>
                        </a:rPr>
                        <a:t>http://www.riss.kr/link?id=T14010220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61031"/>
                  </a:ext>
                </a:extLst>
              </a:tr>
              <a:tr h="150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[2]</a:t>
                      </a:r>
                    </a:p>
                    <a:p>
                      <a:pPr algn="ctr" latinLnBrk="1"/>
                      <a:endParaRPr lang="en-US" altLang="ko-KR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44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[3]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블록체인 기반 스마트 계약을 활용한 전자상거래 </a:t>
                      </a:r>
                      <a:r>
                        <a:rPr lang="ko-KR" altLang="en-US" sz="1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에스크로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대체 플랫폼 구축</a:t>
                      </a:r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 study on establishment of an alternative e-business escrow platform using</a:t>
                      </a:r>
                    </a:p>
                    <a:p>
                      <a:pPr algn="l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block chain based smart contract</a:t>
                      </a:r>
                      <a:endParaRPr lang="ko-KR" altLang="en-US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동국대학교 국제정보보호대학원 정보보호학과 장승일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2018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hlinkClick r:id="rId3"/>
                        </a:rPr>
                        <a:t>http://www.riss.kr/link?id=T14877174</a:t>
                      </a:r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블록체인 기반 신분증명 시스템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한국외국어대학교 정보통신공학과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김영상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이재혁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2018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97816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D4E475-B466-495E-9AD4-7CE39EE216B0}"/>
              </a:ext>
            </a:extLst>
          </p:cNvPr>
          <p:cNvCxnSpPr>
            <a:cxnSpLocks/>
          </p:cNvCxnSpPr>
          <p:nvPr/>
        </p:nvCxnSpPr>
        <p:spPr>
          <a:xfrm>
            <a:off x="219074" y="3124200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96FF90-79BD-4FA8-92B6-4ED32F4D586E}"/>
              </a:ext>
            </a:extLst>
          </p:cNvPr>
          <p:cNvCxnSpPr>
            <a:cxnSpLocks/>
          </p:cNvCxnSpPr>
          <p:nvPr/>
        </p:nvCxnSpPr>
        <p:spPr>
          <a:xfrm>
            <a:off x="219073" y="5095875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EC1D63-1B87-4940-B60D-24E1F43281DE}"/>
              </a:ext>
            </a:extLst>
          </p:cNvPr>
          <p:cNvSpPr txBox="1"/>
          <p:nvPr/>
        </p:nvSpPr>
        <p:spPr>
          <a:xfrm>
            <a:off x="1295399" y="2707546"/>
            <a:ext cx="97440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4800" b="1" dirty="0">
              <a:solidFill>
                <a:srgbClr val="1D62F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DFB603-BF14-4868-95C6-E928F100E1BD}"/>
              </a:ext>
            </a:extLst>
          </p:cNvPr>
          <p:cNvCxnSpPr>
            <a:cxnSpLocks/>
          </p:cNvCxnSpPr>
          <p:nvPr/>
        </p:nvCxnSpPr>
        <p:spPr>
          <a:xfrm>
            <a:off x="1295399" y="2256681"/>
            <a:ext cx="9534526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27CB46-C9D1-4961-AA74-A12E6EBE4F54}"/>
              </a:ext>
            </a:extLst>
          </p:cNvPr>
          <p:cNvCxnSpPr>
            <a:cxnSpLocks/>
          </p:cNvCxnSpPr>
          <p:nvPr/>
        </p:nvCxnSpPr>
        <p:spPr>
          <a:xfrm>
            <a:off x="1181100" y="3941782"/>
            <a:ext cx="964882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13DE25-4732-4E24-8A5C-729409BE9BD9}"/>
              </a:ext>
            </a:extLst>
          </p:cNvPr>
          <p:cNvCxnSpPr>
            <a:cxnSpLocks/>
          </p:cNvCxnSpPr>
          <p:nvPr/>
        </p:nvCxnSpPr>
        <p:spPr>
          <a:xfrm>
            <a:off x="1295399" y="2304306"/>
            <a:ext cx="953452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525F4-B749-4002-A878-CA483512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2AFDB-7474-4FDA-9EFC-8C810047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95003" y="578336"/>
            <a:ext cx="313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5002" y="1139899"/>
            <a:ext cx="279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CONTENTS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D3D0D-4B7A-44C7-8677-F7AAAAA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08ABB-3AA4-4D2C-88E3-FF7C8513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813DB0-C672-4C93-B73A-B44F1463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41253"/>
              </p:ext>
            </p:extLst>
          </p:nvPr>
        </p:nvGraphicFramePr>
        <p:xfrm>
          <a:off x="695002" y="1970896"/>
          <a:ext cx="941274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088">
                  <a:extLst>
                    <a:ext uri="{9D8B030D-6E8A-4147-A177-3AD203B41FA5}">
                      <a16:colId xmlns:a16="http://schemas.microsoft.com/office/drawing/2014/main" val="800827557"/>
                    </a:ext>
                  </a:extLst>
                </a:gridCol>
                <a:gridCol w="5038660">
                  <a:extLst>
                    <a:ext uri="{9D8B030D-6E8A-4147-A177-3AD203B41FA5}">
                      <a16:colId xmlns:a16="http://schemas.microsoft.com/office/drawing/2014/main" val="3547598147"/>
                    </a:ext>
                  </a:extLst>
                </a:gridCol>
              </a:tblGrid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01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 배경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61031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02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97816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03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 연구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70207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04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주제 제안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14951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05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 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31079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06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참고 문헌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3117"/>
                  </a:ext>
                </a:extLst>
              </a:tr>
            </a:tbl>
          </a:graphicData>
        </a:graphic>
      </p:graphicFrame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5F5A47-CAC6-4488-94CC-1BABD47D8A8A}"/>
              </a:ext>
            </a:extLst>
          </p:cNvPr>
          <p:cNvCxnSpPr>
            <a:cxnSpLocks/>
          </p:cNvCxnSpPr>
          <p:nvPr/>
        </p:nvCxnSpPr>
        <p:spPr>
          <a:xfrm>
            <a:off x="825910" y="2563589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7568F2-CC84-4106-B6F5-B51B36896223}"/>
              </a:ext>
            </a:extLst>
          </p:cNvPr>
          <p:cNvCxnSpPr>
            <a:cxnSpLocks/>
          </p:cNvCxnSpPr>
          <p:nvPr/>
        </p:nvCxnSpPr>
        <p:spPr>
          <a:xfrm>
            <a:off x="825910" y="3197770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7DDE4BF-1784-416F-B163-1FFB92F67C1E}"/>
              </a:ext>
            </a:extLst>
          </p:cNvPr>
          <p:cNvCxnSpPr>
            <a:cxnSpLocks/>
          </p:cNvCxnSpPr>
          <p:nvPr/>
        </p:nvCxnSpPr>
        <p:spPr>
          <a:xfrm>
            <a:off x="825910" y="3876195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6988CDF-FA7F-4E2B-B097-F10EBDC29112}"/>
              </a:ext>
            </a:extLst>
          </p:cNvPr>
          <p:cNvCxnSpPr>
            <a:cxnSpLocks/>
          </p:cNvCxnSpPr>
          <p:nvPr/>
        </p:nvCxnSpPr>
        <p:spPr>
          <a:xfrm>
            <a:off x="825910" y="4490711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9E14F6A-0C46-4120-87AB-636EA0F58B71}"/>
              </a:ext>
            </a:extLst>
          </p:cNvPr>
          <p:cNvCxnSpPr>
            <a:cxnSpLocks/>
          </p:cNvCxnSpPr>
          <p:nvPr/>
        </p:nvCxnSpPr>
        <p:spPr>
          <a:xfrm>
            <a:off x="825910" y="5169137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85EAA3-C6BA-43A1-A415-3D8D64489CDD}"/>
              </a:ext>
            </a:extLst>
          </p:cNvPr>
          <p:cNvCxnSpPr>
            <a:cxnSpLocks/>
          </p:cNvCxnSpPr>
          <p:nvPr/>
        </p:nvCxnSpPr>
        <p:spPr>
          <a:xfrm>
            <a:off x="825910" y="5818578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¤íë§ì¼ì ëí ì´ë¯¸ì§ ê²ìê²°ê³¼">
            <a:extLst>
              <a:ext uri="{FF2B5EF4-FFF2-40B4-BE49-F238E27FC236}">
                <a16:creationId xmlns:a16="http://schemas.microsoft.com/office/drawing/2014/main" id="{78C61B64-5764-4663-9771-6F22D6DD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1852566"/>
            <a:ext cx="4522951" cy="26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03A5F-20F2-4EAF-9825-E58FC9FD5481}"/>
              </a:ext>
            </a:extLst>
          </p:cNvPr>
          <p:cNvSpPr/>
          <p:nvPr/>
        </p:nvSpPr>
        <p:spPr>
          <a:xfrm>
            <a:off x="4884579" y="2663303"/>
            <a:ext cx="66787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오픈마켓</a:t>
            </a:r>
            <a:r>
              <a:rPr lang="en-US" altLang="ko-KR" sz="2400" b="1" dirty="0">
                <a:solidFill>
                  <a:srgbClr val="333333"/>
                </a:solidFill>
                <a:latin typeface="Apple SD Gothic Neo"/>
              </a:rPr>
              <a:t>(Open Market)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온라인상에 개인이나 소규모 업체가 직접 상품을 등록하여</a:t>
            </a:r>
            <a:endParaRPr lang="en-US" altLang="ko-KR" sz="2000" dirty="0">
              <a:solidFill>
                <a:srgbClr val="333333"/>
              </a:solidFill>
              <a:latin typeface="Apple SD Gothic Neo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구매자에게 판매할 수 있도록 하는 전자상거래 사이트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77CD6-800D-441C-85B0-083FF50EC017}"/>
              </a:ext>
            </a:extLst>
          </p:cNvPr>
          <p:cNvSpPr txBox="1"/>
          <p:nvPr/>
        </p:nvSpPr>
        <p:spPr>
          <a:xfrm>
            <a:off x="781049" y="5192194"/>
            <a:ext cx="1062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중간유통 과정이 생략된 </a:t>
            </a:r>
            <a:r>
              <a:rPr lang="en-US" altLang="ko-KR" sz="2800" b="1" dirty="0"/>
              <a:t>C2C(Customer to Customer) </a:t>
            </a:r>
            <a:r>
              <a:rPr lang="ko-KR" altLang="en-US" sz="2800" b="1" dirty="0"/>
              <a:t>거래 구조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D0E5615-983F-4D70-82C0-ACD1E53A3966}"/>
              </a:ext>
            </a:extLst>
          </p:cNvPr>
          <p:cNvSpPr/>
          <p:nvPr/>
        </p:nvSpPr>
        <p:spPr>
          <a:xfrm rot="5400000">
            <a:off x="5764252" y="4509474"/>
            <a:ext cx="430131" cy="48337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¤íë§ì¼ì ëí ì´ë¯¸ì§ ê²ìê²°ê³¼">
            <a:extLst>
              <a:ext uri="{FF2B5EF4-FFF2-40B4-BE49-F238E27FC236}">
                <a16:creationId xmlns:a16="http://schemas.microsoft.com/office/drawing/2014/main" id="{78C61B64-5764-4663-9771-6F22D6DD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1852566"/>
            <a:ext cx="4522951" cy="26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03A5F-20F2-4EAF-9825-E58FC9FD5481}"/>
              </a:ext>
            </a:extLst>
          </p:cNvPr>
          <p:cNvSpPr/>
          <p:nvPr/>
        </p:nvSpPr>
        <p:spPr>
          <a:xfrm>
            <a:off x="4884579" y="2663303"/>
            <a:ext cx="66787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오픈마켓</a:t>
            </a:r>
            <a:r>
              <a:rPr lang="en-US" altLang="ko-KR" sz="2400" b="1" dirty="0">
                <a:solidFill>
                  <a:srgbClr val="333333"/>
                </a:solidFill>
                <a:latin typeface="Apple SD Gothic Neo"/>
              </a:rPr>
              <a:t>(Open Market)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온라인상에 개인이나 소규모 업체가 직접 상품을 등록하여</a:t>
            </a:r>
            <a:endParaRPr lang="en-US" altLang="ko-KR" sz="2000" dirty="0">
              <a:solidFill>
                <a:srgbClr val="333333"/>
              </a:solidFill>
              <a:latin typeface="Apple SD Gothic Neo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구매자에게 판매할 수 있도록 하는 전자상거래 사이트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F3463-4644-4A93-B62D-DA4E741186A3}"/>
              </a:ext>
            </a:extLst>
          </p:cNvPr>
          <p:cNvSpPr/>
          <p:nvPr/>
        </p:nvSpPr>
        <p:spPr>
          <a:xfrm>
            <a:off x="775434" y="4982182"/>
            <a:ext cx="58946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편리한 이용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                      </a:t>
            </a:r>
            <a:r>
              <a:rPr lang="ko-KR" altLang="en-US" sz="2400" dirty="0"/>
              <a:t>저렴한 가격</a:t>
            </a:r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B5BBDDDC-1AEE-4280-8F60-58FF25C7D03E}"/>
              </a:ext>
            </a:extLst>
          </p:cNvPr>
          <p:cNvSpPr/>
          <p:nvPr/>
        </p:nvSpPr>
        <p:spPr>
          <a:xfrm>
            <a:off x="2765978" y="5003421"/>
            <a:ext cx="819150" cy="662446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570E9-10B3-40F7-BFA6-69A78AFEEFC6}"/>
              </a:ext>
            </a:extLst>
          </p:cNvPr>
          <p:cNvSpPr txBox="1"/>
          <p:nvPr/>
        </p:nvSpPr>
        <p:spPr>
          <a:xfrm>
            <a:off x="6280289" y="5134589"/>
            <a:ext cx="496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온라인 쇼핑 </a:t>
            </a:r>
            <a:r>
              <a:rPr lang="en-US" altLang="ko-KR" sz="2000" b="1" dirty="0"/>
              <a:t>97% </a:t>
            </a:r>
            <a:r>
              <a:rPr lang="ko-KR" altLang="en-US" sz="2000" b="1" dirty="0"/>
              <a:t>중 이용비율 </a:t>
            </a:r>
            <a:r>
              <a:rPr lang="en-US" altLang="ko-KR" sz="2000" b="1" dirty="0"/>
              <a:t>77%</a:t>
            </a:r>
            <a:r>
              <a:rPr lang="ko-KR" altLang="en-US" sz="2000" b="1" dirty="0"/>
              <a:t>로</a:t>
            </a:r>
            <a:r>
              <a:rPr lang="en-US" altLang="ko-KR" sz="2000" b="1" dirty="0"/>
              <a:t> 1</a:t>
            </a:r>
            <a:r>
              <a:rPr lang="ko-KR" altLang="en-US" sz="2000" b="1" dirty="0"/>
              <a:t>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9127DC-1C0E-467E-BE0B-2FC57CCD152D}"/>
              </a:ext>
            </a:extLst>
          </p:cNvPr>
          <p:cNvSpPr/>
          <p:nvPr/>
        </p:nvSpPr>
        <p:spPr>
          <a:xfrm>
            <a:off x="0" y="1761105"/>
            <a:ext cx="12192000" cy="4306187"/>
          </a:xfrm>
          <a:prstGeom prst="rect">
            <a:avLst/>
          </a:prstGeom>
          <a:solidFill>
            <a:schemeClr val="accent5">
              <a:lumMod val="40000"/>
              <a:lumOff val="6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16E074-E94F-4CDD-8A30-3EEB7C13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35" y="2504396"/>
            <a:ext cx="4392178" cy="23411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33ED4-7F62-4CDB-A3E7-A8BA99480F2C}"/>
              </a:ext>
            </a:extLst>
          </p:cNvPr>
          <p:cNvSpPr/>
          <p:nvPr/>
        </p:nvSpPr>
        <p:spPr>
          <a:xfrm>
            <a:off x="628650" y="3335716"/>
            <a:ext cx="5894655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333333"/>
                </a:solidFill>
                <a:latin typeface="Apple SD Gothic Neo"/>
              </a:rPr>
              <a:t>편리한 이용</a:t>
            </a:r>
            <a:r>
              <a:rPr lang="en-US" altLang="ko-KR" sz="2800" b="1" dirty="0">
                <a:solidFill>
                  <a:srgbClr val="333333"/>
                </a:solidFill>
                <a:latin typeface="Apple SD Gothic Neo"/>
              </a:rPr>
              <a:t>                      </a:t>
            </a:r>
            <a:r>
              <a:rPr lang="ko-KR" altLang="en-US" sz="2800" b="1" dirty="0"/>
              <a:t>저렴한 가격</a:t>
            </a: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CB60CE9-84AE-4382-BEEC-157ED35D705B}"/>
              </a:ext>
            </a:extLst>
          </p:cNvPr>
          <p:cNvSpPr/>
          <p:nvPr/>
        </p:nvSpPr>
        <p:spPr>
          <a:xfrm>
            <a:off x="3038100" y="3376415"/>
            <a:ext cx="819150" cy="662446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6FE6B-2C05-4829-9503-5F610ECC564F}"/>
              </a:ext>
            </a:extLst>
          </p:cNvPr>
          <p:cNvSpPr txBox="1"/>
          <p:nvPr/>
        </p:nvSpPr>
        <p:spPr>
          <a:xfrm>
            <a:off x="2218897" y="5217804"/>
            <a:ext cx="77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D62F0"/>
                </a:solidFill>
              </a:rPr>
              <a:t>온라인 쇼핑 </a:t>
            </a:r>
            <a:r>
              <a:rPr lang="en-US" altLang="ko-KR" sz="2400" b="1" dirty="0">
                <a:solidFill>
                  <a:srgbClr val="1D62F0"/>
                </a:solidFill>
              </a:rPr>
              <a:t>97% </a:t>
            </a:r>
            <a:r>
              <a:rPr lang="ko-KR" altLang="en-US" sz="2400" b="1" dirty="0">
                <a:solidFill>
                  <a:srgbClr val="1D62F0"/>
                </a:solidFill>
              </a:rPr>
              <a:t>중</a:t>
            </a:r>
            <a:r>
              <a:rPr lang="en-US" altLang="ko-KR" sz="2400" b="1" dirty="0">
                <a:solidFill>
                  <a:srgbClr val="1D62F0"/>
                </a:solidFill>
              </a:rPr>
              <a:t>, </a:t>
            </a:r>
            <a:r>
              <a:rPr lang="ko-KR" altLang="en-US" sz="2400" b="1" dirty="0">
                <a:solidFill>
                  <a:srgbClr val="1D62F0"/>
                </a:solidFill>
              </a:rPr>
              <a:t>오픈마켓</a:t>
            </a:r>
            <a:r>
              <a:rPr lang="ko-KR" altLang="en-US" sz="2000" b="1" dirty="0">
                <a:solidFill>
                  <a:srgbClr val="1D62F0"/>
                </a:solidFill>
              </a:rPr>
              <a:t> </a:t>
            </a:r>
            <a:r>
              <a:rPr lang="ko-KR" altLang="en-US" sz="2400" b="1" dirty="0">
                <a:solidFill>
                  <a:srgbClr val="1D62F0"/>
                </a:solidFill>
              </a:rPr>
              <a:t>이용비율</a:t>
            </a:r>
            <a:r>
              <a:rPr lang="ko-KR" altLang="en-US" sz="2000" b="1" dirty="0">
                <a:solidFill>
                  <a:srgbClr val="1D62F0"/>
                </a:solidFill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</a:rPr>
              <a:t>77%</a:t>
            </a:r>
            <a:r>
              <a:rPr lang="ko-KR" altLang="en-US" sz="2800" b="1" dirty="0">
                <a:solidFill>
                  <a:srgbClr val="1D62F0"/>
                </a:solidFill>
              </a:rPr>
              <a:t>로</a:t>
            </a:r>
            <a:r>
              <a:rPr lang="en-US" altLang="ko-KR" sz="2800" b="1" dirty="0">
                <a:solidFill>
                  <a:srgbClr val="1D62F0"/>
                </a:solidFill>
              </a:rPr>
              <a:t> 1</a:t>
            </a:r>
            <a:r>
              <a:rPr lang="ko-KR" altLang="en-US" sz="2800" b="1" dirty="0">
                <a:solidFill>
                  <a:srgbClr val="1D62F0"/>
                </a:solidFill>
              </a:rPr>
              <a:t>위</a:t>
            </a:r>
            <a:endParaRPr lang="ko-KR" altLang="en-US" sz="2000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7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6DB5F-9DEF-438F-8693-4D0EB955E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19644" r="2477" b="50018"/>
          <a:stretch/>
        </p:blipFill>
        <p:spPr>
          <a:xfrm>
            <a:off x="646604" y="1501086"/>
            <a:ext cx="5238751" cy="2963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751963-FE3A-4D23-B704-5B49B7E7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t="19583" r="4321" b="50278"/>
          <a:stretch/>
        </p:blipFill>
        <p:spPr>
          <a:xfrm>
            <a:off x="6306647" y="1501124"/>
            <a:ext cx="5161455" cy="29630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A96220-8C62-4861-B3DB-4F3F53989BA6}"/>
              </a:ext>
            </a:extLst>
          </p:cNvPr>
          <p:cNvSpPr/>
          <p:nvPr/>
        </p:nvSpPr>
        <p:spPr>
          <a:xfrm>
            <a:off x="0" y="4840315"/>
            <a:ext cx="12192000" cy="1516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B8EFD-8686-492B-AE95-1DB1F8C776EE}"/>
              </a:ext>
            </a:extLst>
          </p:cNvPr>
          <p:cNvSpPr txBox="1"/>
          <p:nvPr/>
        </p:nvSpPr>
        <p:spPr>
          <a:xfrm>
            <a:off x="2818304" y="5105526"/>
            <a:ext cx="386824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상품 검색 시 상위 랭크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베스트셀러</a:t>
            </a:r>
            <a:r>
              <a:rPr lang="en-US" altLang="ko-KR" sz="2000" dirty="0"/>
              <a:t>, </a:t>
            </a:r>
            <a:r>
              <a:rPr lang="ko-KR" altLang="en-US" sz="2000" dirty="0"/>
              <a:t>추천상품 등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3A4AD-968C-442F-B6F7-8A4ABFFA496D}"/>
              </a:ext>
            </a:extLst>
          </p:cNvPr>
          <p:cNvSpPr txBox="1"/>
          <p:nvPr/>
        </p:nvSpPr>
        <p:spPr>
          <a:xfrm>
            <a:off x="989503" y="5289261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광고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2F60B1-DED7-4EA2-BFDB-25111D5E70D3}"/>
              </a:ext>
            </a:extLst>
          </p:cNvPr>
          <p:cNvSpPr/>
          <p:nvPr/>
        </p:nvSpPr>
        <p:spPr>
          <a:xfrm>
            <a:off x="6638976" y="5450273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AD93D-63D8-4BD2-9901-B0B19CA89586}"/>
              </a:ext>
            </a:extLst>
          </p:cNvPr>
          <p:cNvSpPr txBox="1"/>
          <p:nvPr/>
        </p:nvSpPr>
        <p:spPr>
          <a:xfrm>
            <a:off x="7600950" y="5162272"/>
            <a:ext cx="3752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광고비 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중개수수료</a:t>
            </a:r>
            <a:endParaRPr lang="en-US" altLang="ko-KR" sz="2800" b="1" dirty="0"/>
          </a:p>
          <a:p>
            <a:r>
              <a:rPr lang="en-US" altLang="ko-KR" sz="2800" b="1" dirty="0"/>
              <a:t>+ </a:t>
            </a:r>
            <a:r>
              <a:rPr lang="ko-KR" altLang="en-US" sz="2800" b="1" dirty="0"/>
              <a:t>일방적인 비용정산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8B79F3-6772-40F2-B89A-7BC9F2220B45}"/>
              </a:ext>
            </a:extLst>
          </p:cNvPr>
          <p:cNvSpPr/>
          <p:nvPr/>
        </p:nvSpPr>
        <p:spPr>
          <a:xfrm>
            <a:off x="2628900" y="5043550"/>
            <a:ext cx="3677747" cy="1076199"/>
          </a:xfrm>
          <a:prstGeom prst="rect">
            <a:avLst/>
          </a:prstGeom>
          <a:noFill/>
          <a:ln w="28575">
            <a:solidFill>
              <a:srgbClr val="1D62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DFFF47-7438-41A8-BA84-02ED6DEF3C39}"/>
              </a:ext>
            </a:extLst>
          </p:cNvPr>
          <p:cNvCxnSpPr/>
          <p:nvPr/>
        </p:nvCxnSpPr>
        <p:spPr>
          <a:xfrm>
            <a:off x="2266950" y="5581650"/>
            <a:ext cx="361950" cy="0"/>
          </a:xfrm>
          <a:prstGeom prst="line">
            <a:avLst/>
          </a:prstGeom>
          <a:ln w="38100">
            <a:solidFill>
              <a:srgbClr val="1D62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AEF7D-B035-4235-A6CE-1F0EE9A21D22}"/>
              </a:ext>
            </a:extLst>
          </p:cNvPr>
          <p:cNvSpPr/>
          <p:nvPr/>
        </p:nvSpPr>
        <p:spPr>
          <a:xfrm>
            <a:off x="1027655" y="5060230"/>
            <a:ext cx="1239296" cy="1076199"/>
          </a:xfrm>
          <a:prstGeom prst="rect">
            <a:avLst/>
          </a:prstGeom>
          <a:noFill/>
          <a:ln w="28575">
            <a:solidFill>
              <a:srgbClr val="1D62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4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6DB5F-9DEF-438F-8693-4D0EB955E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19644" r="2477" b="50018"/>
          <a:stretch/>
        </p:blipFill>
        <p:spPr>
          <a:xfrm>
            <a:off x="646604" y="1501086"/>
            <a:ext cx="5238751" cy="2963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751963-FE3A-4D23-B704-5B49B7E7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t="19583" r="4321" b="50278"/>
          <a:stretch/>
        </p:blipFill>
        <p:spPr>
          <a:xfrm>
            <a:off x="6306647" y="1501124"/>
            <a:ext cx="5161455" cy="29630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A96220-8C62-4861-B3DB-4F3F53989BA6}"/>
              </a:ext>
            </a:extLst>
          </p:cNvPr>
          <p:cNvSpPr/>
          <p:nvPr/>
        </p:nvSpPr>
        <p:spPr>
          <a:xfrm>
            <a:off x="0" y="4840315"/>
            <a:ext cx="12192000" cy="1516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B8EFD-8686-492B-AE95-1DB1F8C776EE}"/>
              </a:ext>
            </a:extLst>
          </p:cNvPr>
          <p:cNvSpPr txBox="1"/>
          <p:nvPr/>
        </p:nvSpPr>
        <p:spPr>
          <a:xfrm>
            <a:off x="2818304" y="5105526"/>
            <a:ext cx="386824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상품 검색 시 상위 랭크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베스트셀러</a:t>
            </a:r>
            <a:r>
              <a:rPr lang="en-US" altLang="ko-KR" sz="2000" dirty="0"/>
              <a:t>, </a:t>
            </a:r>
            <a:r>
              <a:rPr lang="ko-KR" altLang="en-US" sz="2000" dirty="0"/>
              <a:t>추천상품 등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3A4AD-968C-442F-B6F7-8A4ABFFA496D}"/>
              </a:ext>
            </a:extLst>
          </p:cNvPr>
          <p:cNvSpPr txBox="1"/>
          <p:nvPr/>
        </p:nvSpPr>
        <p:spPr>
          <a:xfrm>
            <a:off x="989503" y="5289261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광고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2F60B1-DED7-4EA2-BFDB-25111D5E70D3}"/>
              </a:ext>
            </a:extLst>
          </p:cNvPr>
          <p:cNvSpPr/>
          <p:nvPr/>
        </p:nvSpPr>
        <p:spPr>
          <a:xfrm>
            <a:off x="6638976" y="5450273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AD93D-63D8-4BD2-9901-B0B19CA89586}"/>
              </a:ext>
            </a:extLst>
          </p:cNvPr>
          <p:cNvSpPr txBox="1"/>
          <p:nvPr/>
        </p:nvSpPr>
        <p:spPr>
          <a:xfrm>
            <a:off x="7600950" y="5352772"/>
            <a:ext cx="375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광고비 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중개수수료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8B79F3-6772-40F2-B89A-7BC9F2220B45}"/>
              </a:ext>
            </a:extLst>
          </p:cNvPr>
          <p:cNvSpPr/>
          <p:nvPr/>
        </p:nvSpPr>
        <p:spPr>
          <a:xfrm>
            <a:off x="2628900" y="5043550"/>
            <a:ext cx="3677747" cy="1076199"/>
          </a:xfrm>
          <a:prstGeom prst="rect">
            <a:avLst/>
          </a:prstGeom>
          <a:noFill/>
          <a:ln w="28575">
            <a:solidFill>
              <a:srgbClr val="1D62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DFFF47-7438-41A8-BA84-02ED6DEF3C39}"/>
              </a:ext>
            </a:extLst>
          </p:cNvPr>
          <p:cNvCxnSpPr/>
          <p:nvPr/>
        </p:nvCxnSpPr>
        <p:spPr>
          <a:xfrm>
            <a:off x="2266950" y="5581650"/>
            <a:ext cx="361950" cy="0"/>
          </a:xfrm>
          <a:prstGeom prst="line">
            <a:avLst/>
          </a:prstGeom>
          <a:ln w="38100">
            <a:solidFill>
              <a:srgbClr val="1D62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AEF7D-B035-4235-A6CE-1F0EE9A21D22}"/>
              </a:ext>
            </a:extLst>
          </p:cNvPr>
          <p:cNvSpPr/>
          <p:nvPr/>
        </p:nvSpPr>
        <p:spPr>
          <a:xfrm>
            <a:off x="1027655" y="5060230"/>
            <a:ext cx="1239296" cy="1076199"/>
          </a:xfrm>
          <a:prstGeom prst="rect">
            <a:avLst/>
          </a:prstGeom>
          <a:noFill/>
          <a:ln w="28575">
            <a:solidFill>
              <a:srgbClr val="1D62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1A81A8-4362-46AB-B6F2-082B8DEA793F}"/>
              </a:ext>
            </a:extLst>
          </p:cNvPr>
          <p:cNvSpPr/>
          <p:nvPr/>
        </p:nvSpPr>
        <p:spPr>
          <a:xfrm>
            <a:off x="0" y="1376851"/>
            <a:ext cx="12192000" cy="4979497"/>
          </a:xfrm>
          <a:prstGeom prst="rect">
            <a:avLst/>
          </a:prstGeom>
          <a:solidFill>
            <a:schemeClr val="accent5">
              <a:lumMod val="40000"/>
              <a:lumOff val="6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651C3A-CBD6-443E-858C-243D8610BEB9}"/>
              </a:ext>
            </a:extLst>
          </p:cNvPr>
          <p:cNvSpPr/>
          <p:nvPr/>
        </p:nvSpPr>
        <p:spPr>
          <a:xfrm>
            <a:off x="646604" y="3544055"/>
            <a:ext cx="589465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원래 오픈마켓 취지와 벗어남</a:t>
            </a:r>
            <a:endParaRPr lang="en-US" altLang="ko-KR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3A000C-D914-442A-81BD-D00D4592D0F0}"/>
              </a:ext>
            </a:extLst>
          </p:cNvPr>
          <p:cNvSpPr/>
          <p:nvPr/>
        </p:nvSpPr>
        <p:spPr>
          <a:xfrm>
            <a:off x="7051019" y="2746362"/>
            <a:ext cx="412324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소상공인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영세업자 피해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6AAE8-8C75-43BA-BAA8-D5268C5265AC}"/>
              </a:ext>
            </a:extLst>
          </p:cNvPr>
          <p:cNvSpPr/>
          <p:nvPr/>
        </p:nvSpPr>
        <p:spPr>
          <a:xfrm>
            <a:off x="7034988" y="4369713"/>
            <a:ext cx="4155305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상품 자체의 신뢰성 하락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FB33512-AB5A-4E82-8FAF-1F10E0972119}"/>
              </a:ext>
            </a:extLst>
          </p:cNvPr>
          <p:cNvSpPr/>
          <p:nvPr/>
        </p:nvSpPr>
        <p:spPr>
          <a:xfrm rot="19726893">
            <a:off x="5823384" y="3276872"/>
            <a:ext cx="1018531" cy="2630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A8F83D3-32B7-41B3-8A84-BC9865B49B3F}"/>
              </a:ext>
            </a:extLst>
          </p:cNvPr>
          <p:cNvSpPr/>
          <p:nvPr/>
        </p:nvSpPr>
        <p:spPr>
          <a:xfrm rot="1909568">
            <a:off x="5797381" y="4378357"/>
            <a:ext cx="1018531" cy="2630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3305C-F618-49C2-A9FF-9B756094B38D}"/>
              </a:ext>
            </a:extLst>
          </p:cNvPr>
          <p:cNvSpPr txBox="1"/>
          <p:nvPr/>
        </p:nvSpPr>
        <p:spPr>
          <a:xfrm>
            <a:off x="5691693" y="3199998"/>
            <a:ext cx="12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판매자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3F9AC-2898-43D4-A33F-0402CA59EB77}"/>
              </a:ext>
            </a:extLst>
          </p:cNvPr>
          <p:cNvSpPr txBox="1"/>
          <p:nvPr/>
        </p:nvSpPr>
        <p:spPr>
          <a:xfrm>
            <a:off x="5691693" y="4199890"/>
            <a:ext cx="12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소비자</a:t>
            </a:r>
          </a:p>
        </p:txBody>
      </p:sp>
    </p:spTree>
    <p:extLst>
      <p:ext uri="{BB962C8B-B14F-4D97-AF65-F5344CB8AC3E}">
        <p14:creationId xmlns:p14="http://schemas.microsoft.com/office/powerpoint/2010/main" val="31670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AC8179-7390-4F5A-9199-857F6600036C}"/>
              </a:ext>
            </a:extLst>
          </p:cNvPr>
          <p:cNvSpPr/>
          <p:nvPr/>
        </p:nvSpPr>
        <p:spPr>
          <a:xfrm>
            <a:off x="0" y="4678582"/>
            <a:ext cx="12192000" cy="1677766"/>
          </a:xfrm>
          <a:prstGeom prst="rect">
            <a:avLst/>
          </a:prstGeom>
          <a:solidFill>
            <a:schemeClr val="accent5">
              <a:lumMod val="20000"/>
              <a:lumOff val="8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목적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4A210F-3804-43B5-A5C6-16B581A1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641560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FCBB29-654C-46AB-AD5B-33D6C62CF1F4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7894D-D063-4D8F-92FC-7001E26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DF7AC-3B62-497B-99AF-EF967A728042}"/>
              </a:ext>
            </a:extLst>
          </p:cNvPr>
          <p:cNvSpPr txBox="1"/>
          <p:nvPr/>
        </p:nvSpPr>
        <p:spPr>
          <a:xfrm>
            <a:off x="1071561" y="4684620"/>
            <a:ext cx="10048876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01</a:t>
            </a:r>
            <a:r>
              <a:rPr lang="en-US" altLang="ko-KR" sz="2800" dirty="0"/>
              <a:t> </a:t>
            </a:r>
            <a:r>
              <a:rPr lang="ko-KR" altLang="en-US" sz="2800" dirty="0"/>
              <a:t>순수 판매량과 구매자 평가를 바탕으로 한 상품 나열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02</a:t>
            </a:r>
            <a:r>
              <a:rPr lang="en-US" altLang="ko-KR" sz="2800" dirty="0"/>
              <a:t> </a:t>
            </a:r>
            <a:r>
              <a:rPr lang="ko-KR" altLang="en-US" sz="2800" dirty="0"/>
              <a:t>소비자는 신뢰를 바탕으로 판매자와 상품 직거래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C4BD-354F-4DDF-844F-DAF3A3FE76BB}"/>
              </a:ext>
            </a:extLst>
          </p:cNvPr>
          <p:cNvSpPr txBox="1"/>
          <p:nvPr/>
        </p:nvSpPr>
        <p:spPr>
          <a:xfrm>
            <a:off x="4974006" y="1357506"/>
            <a:ext cx="79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새로운 오픈마켓 플랫폼 제안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957FA1E-5476-4EF4-9C6F-DE327C4A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8" b="7141"/>
          <a:stretch/>
        </p:blipFill>
        <p:spPr>
          <a:xfrm>
            <a:off x="6095999" y="2059692"/>
            <a:ext cx="5718917" cy="2366879"/>
          </a:xfrm>
          <a:prstGeom prst="rect">
            <a:avLst/>
          </a:prstGeom>
        </p:spPr>
      </p:pic>
      <p:pic>
        <p:nvPicPr>
          <p:cNvPr id="1026" name="Picture 2" descr="ê¸°ì¡´ ì¤íë§ì¼ êµ¬ì¡°ì ëí ì´ë¯¸ì§ ê²ìê²°ê³¼">
            <a:extLst>
              <a:ext uri="{FF2B5EF4-FFF2-40B4-BE49-F238E27FC236}">
                <a16:creationId xmlns:a16="http://schemas.microsoft.com/office/drawing/2014/main" id="{F73722E8-9151-4A55-9C8D-CDB6936D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61960"/>
            <a:ext cx="4572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065D8E2-3FFE-4A1F-B6E0-DA66B5F8178F}"/>
              </a:ext>
            </a:extLst>
          </p:cNvPr>
          <p:cNvSpPr/>
          <p:nvPr/>
        </p:nvSpPr>
        <p:spPr>
          <a:xfrm>
            <a:off x="5410251" y="3009747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71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03-1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관련 연구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5FA30C8-A070-4AF9-AF0E-516AAB0AA551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98C73F1-15BE-4979-8A12-FE8EAE6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C62228-3367-4442-A620-4B3FBDA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C1B65B1B-A972-4DB6-8AA8-0C3E86BA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0" y="3163278"/>
            <a:ext cx="7315162" cy="26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D1B3C8-78B0-44C3-B61E-7E23259BF298}"/>
              </a:ext>
            </a:extLst>
          </p:cNvPr>
          <p:cNvSpPr/>
          <p:nvPr/>
        </p:nvSpPr>
        <p:spPr>
          <a:xfrm>
            <a:off x="266378" y="1502598"/>
            <a:ext cx="12060396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블록체인</a:t>
            </a:r>
            <a:r>
              <a:rPr lang="en-US" altLang="ko-KR" sz="2400" b="1" dirty="0">
                <a:solidFill>
                  <a:srgbClr val="333333"/>
                </a:solidFill>
                <a:latin typeface="Apple SD Gothic Neo"/>
              </a:rPr>
              <a:t>(Block Chain): </a:t>
            </a:r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분산 거래장부</a:t>
            </a:r>
            <a:endParaRPr lang="en-US" altLang="ko-KR" sz="2400" b="1" dirty="0">
              <a:solidFill>
                <a:srgbClr val="333333"/>
              </a:solidFill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네트워크에 참여하는 모든 사용자가 모든 데이터를 분산하여 저장하고 있는 데이터구조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거래내역은 블록형태로 저장되어 순차적으로 사슬</a:t>
            </a:r>
            <a:r>
              <a:rPr lang="en-US" altLang="ko-KR" sz="2000" dirty="0"/>
              <a:t>(</a:t>
            </a:r>
            <a:r>
              <a:rPr lang="ko-KR" altLang="en-US" sz="2000" dirty="0"/>
              <a:t>체인</a:t>
            </a:r>
            <a:r>
              <a:rPr lang="en-US" altLang="ko-KR" sz="2000" dirty="0"/>
              <a:t>)</a:t>
            </a:r>
            <a:r>
              <a:rPr lang="ko-KR" altLang="en-US" sz="2000" dirty="0"/>
              <a:t>을 형성</a:t>
            </a:r>
            <a:endParaRPr lang="en-US" altLang="ko-KR" sz="20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0E4BC6B-3E84-4A94-9BA3-E20FF7F54297}"/>
              </a:ext>
            </a:extLst>
          </p:cNvPr>
          <p:cNvSpPr/>
          <p:nvPr/>
        </p:nvSpPr>
        <p:spPr>
          <a:xfrm>
            <a:off x="7783071" y="4094185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E01AA-C98A-494A-997E-92F2C7793837}"/>
              </a:ext>
            </a:extLst>
          </p:cNvPr>
          <p:cNvSpPr txBox="1"/>
          <p:nvPr/>
        </p:nvSpPr>
        <p:spPr>
          <a:xfrm>
            <a:off x="8505824" y="4029912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거래내역 조작불가</a:t>
            </a:r>
          </a:p>
        </p:txBody>
      </p:sp>
    </p:spTree>
    <p:extLst>
      <p:ext uri="{BB962C8B-B14F-4D97-AF65-F5344CB8AC3E}">
        <p14:creationId xmlns:p14="http://schemas.microsoft.com/office/powerpoint/2010/main" val="49795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03-1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관련 연구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경쟁 연구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5FA30C8-A070-4AF9-AF0E-516AAB0AA551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98C73F1-15BE-4979-8A12-FE8EAE6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C62228-3367-4442-A620-4B3FBDA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121EA8B-6AF6-43DF-9C68-74A2100621CE}"/>
              </a:ext>
            </a:extLst>
          </p:cNvPr>
          <p:cNvSpPr/>
          <p:nvPr/>
        </p:nvSpPr>
        <p:spPr>
          <a:xfrm>
            <a:off x="988320" y="2150940"/>
            <a:ext cx="2878829" cy="25561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 descr="íì´í¼ë ì  ë¡ê³ ì ëí ì´ë¯¸ì§ ê²ìê²°ê³¼">
            <a:extLst>
              <a:ext uri="{FF2B5EF4-FFF2-40B4-BE49-F238E27FC236}">
                <a16:creationId xmlns:a16="http://schemas.microsoft.com/office/drawing/2014/main" id="{43EDCAB2-0216-472D-949C-697C44D3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71" y="2460647"/>
            <a:ext cx="2980199" cy="19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8FA0F0-B0B5-4F4D-8332-83668B9C9BEB}"/>
              </a:ext>
            </a:extLst>
          </p:cNvPr>
          <p:cNvSpPr/>
          <p:nvPr/>
        </p:nvSpPr>
        <p:spPr>
          <a:xfrm>
            <a:off x="1051223" y="4494323"/>
            <a:ext cx="2812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하이퍼레저</a:t>
            </a:r>
            <a:endParaRPr lang="en-US" altLang="ko-KR" sz="2800" b="1" dirty="0">
              <a:solidFill>
                <a:srgbClr val="1D62F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(Hyperledger)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5A0B89-319B-40C8-90B5-1B2A65F2B6C4}"/>
              </a:ext>
            </a:extLst>
          </p:cNvPr>
          <p:cNvSpPr/>
          <p:nvPr/>
        </p:nvSpPr>
        <p:spPr>
          <a:xfrm>
            <a:off x="4094622" y="2108222"/>
            <a:ext cx="745920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>
                <a:latin typeface="Noto Sans KR"/>
              </a:rPr>
              <a:t>가입이 통제되고 회원 관리가 가능한 권한형 블록체인</a:t>
            </a:r>
            <a:endParaRPr lang="en-US" altLang="ko-KR" sz="2000" b="1" dirty="0">
              <a:latin typeface="Noto Sans KR"/>
            </a:endParaRPr>
          </a:p>
          <a:p>
            <a:pPr algn="ctr"/>
            <a:endParaRPr lang="en-US" altLang="ko-KR" sz="2000" b="1" dirty="0">
              <a:latin typeface="Noto Sans KR"/>
            </a:endParaRPr>
          </a:p>
          <a:p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멤버십 서비스를 통해 허가된 노드만 참여 가능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자체화폐가 없는 블록체인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카카오뱅크</a:t>
            </a:r>
            <a:r>
              <a:rPr lang="en-US" altLang="ko-KR" sz="2000" dirty="0"/>
              <a:t>(</a:t>
            </a:r>
            <a:r>
              <a:rPr lang="ko-KR" altLang="en-US" sz="2000" dirty="0"/>
              <a:t>본인인증</a:t>
            </a:r>
            <a:r>
              <a:rPr lang="en-US" altLang="ko-KR" sz="2000" dirty="0"/>
              <a:t>), Terra(</a:t>
            </a:r>
            <a:r>
              <a:rPr lang="ko-KR" altLang="en-US" sz="2000" dirty="0"/>
              <a:t>전자결제</a:t>
            </a:r>
            <a:r>
              <a:rPr lang="en-US" altLang="ko-KR" sz="2000" dirty="0"/>
              <a:t>), R3CEV(</a:t>
            </a:r>
            <a:r>
              <a:rPr lang="ko-KR" altLang="en-US" sz="2000" dirty="0"/>
              <a:t>금융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C89845-67C8-4665-862E-5006F7FC48F2}"/>
              </a:ext>
            </a:extLst>
          </p:cNvPr>
          <p:cNvSpPr/>
          <p:nvPr/>
        </p:nvSpPr>
        <p:spPr>
          <a:xfrm>
            <a:off x="4094622" y="4922860"/>
            <a:ext cx="370329" cy="26666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6350DF-101E-488C-89B2-309626E863BB}"/>
              </a:ext>
            </a:extLst>
          </p:cNvPr>
          <p:cNvSpPr txBox="1"/>
          <p:nvPr/>
        </p:nvSpPr>
        <p:spPr>
          <a:xfrm>
            <a:off x="4696046" y="4753911"/>
            <a:ext cx="71818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C2C </a:t>
            </a:r>
            <a:r>
              <a:rPr lang="ko-KR" altLang="en-US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보다는 </a:t>
            </a:r>
            <a:r>
              <a:rPr lang="en-US" altLang="ko-KR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B2B(Business to Business, </a:t>
            </a:r>
            <a:r>
              <a:rPr lang="ko-KR" altLang="en-US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기업간거래</a:t>
            </a:r>
            <a:r>
              <a:rPr lang="en-US" altLang="ko-KR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)</a:t>
            </a:r>
            <a:r>
              <a:rPr lang="ko-KR" altLang="en-US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에</a:t>
            </a:r>
            <a:r>
              <a:rPr lang="en-US" altLang="ko-KR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2000" b="1" dirty="0">
                <a:solidFill>
                  <a:srgbClr val="F01040"/>
                </a:solidFill>
                <a:latin typeface="+mn-ea"/>
                <a:cs typeface="맑은 고딕 Semilight" panose="020B0502040204020203" pitchFamily="50" charset="-127"/>
              </a:rPr>
              <a:t>적합</a:t>
            </a:r>
            <a:endParaRPr lang="en-US" altLang="ko-KR" sz="2000" b="1" dirty="0">
              <a:solidFill>
                <a:srgbClr val="F01040"/>
              </a:solidFill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80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697</Words>
  <Application>Microsoft Office PowerPoint</Application>
  <PresentationFormat>와이드스크린</PresentationFormat>
  <Paragraphs>195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Apple SD Gothic Neo</vt:lpstr>
      <vt:lpstr>Noto Sans KR</vt:lpstr>
      <vt:lpstr>굴림</vt:lpstr>
      <vt:lpstr>맑은 고딕</vt:lpstr>
      <vt:lpstr>맑은 고딕 Semilight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정현</dc:creator>
  <cp:lastModifiedBy>유 정현</cp:lastModifiedBy>
  <cp:revision>410</cp:revision>
  <dcterms:created xsi:type="dcterms:W3CDTF">2019-03-12T10:04:35Z</dcterms:created>
  <dcterms:modified xsi:type="dcterms:W3CDTF">2019-05-14T09:24:37Z</dcterms:modified>
</cp:coreProperties>
</file>