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314" r:id="rId3"/>
    <p:sldId id="315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ECDDE-339B-4F15-B8FE-587AA3F59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398F5-8E9B-4E87-9910-781D3E455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14A90-8867-453E-9BEC-877F88A3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F97B-82DA-4289-A2EC-03A4758C555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3BB7E-1E34-499B-B2EB-A7571F00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09915-3538-498D-ADC3-ECB2747A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8122-5D9B-40B8-A458-31E7786A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4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6E19-DAEE-476E-8C0D-82E85F44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CB094-84DF-4CDA-922A-891BF7D2E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5D086-CB2E-4F34-BAA4-8CE49ED4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F97B-82DA-4289-A2EC-03A4758C555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04C49-289A-4BD2-A4E8-381B31D1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C1EEE-FCF0-4F98-9120-64A16B2A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8122-5D9B-40B8-A458-31E7786A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1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06B02-258B-4742-9AF6-871CF4504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F46CD-FB5E-4ABE-A11E-0EAB0EAF2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C6821-F441-456E-9221-F590C296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F97B-82DA-4289-A2EC-03A4758C555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3FD95-9FD4-40F0-81B5-23B96A58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17AB7-52B3-44F7-9C05-04F842380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8122-5D9B-40B8-A458-31E7786A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29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871769" y="1001295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"/>
          </p:nvPr>
        </p:nvSpPr>
        <p:spPr>
          <a:xfrm>
            <a:off x="871769" y="1822200"/>
            <a:ext cx="102720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t="228" b="219"/>
          <a:stretch/>
        </p:blipFill>
        <p:spPr>
          <a:xfrm>
            <a:off x="10039468" y="-2183033"/>
            <a:ext cx="4005233" cy="4005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9588834" y="-1229504"/>
            <a:ext cx="2558567" cy="2570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2B55DF-E3E5-4016-802D-F5667C2D08C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16" y="194566"/>
            <a:ext cx="2024313" cy="6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95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01B6-11A2-4520-A1C1-9F93DD62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B6C3D-D706-459A-9F85-90577AFF5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3E122-16D4-4090-B3BD-E67C4D2A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F97B-82DA-4289-A2EC-03A4758C555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001CB-2B85-42B5-AAB9-E4A5B482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B9713-D62B-4F78-B5DE-7355B0D3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8122-5D9B-40B8-A458-31E7786A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4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790C-282F-4A8D-B31E-AE9143FCD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1E3AC-E747-4127-ABE2-727887A75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0DEAA-986E-4A30-8281-CE7FC03B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F97B-82DA-4289-A2EC-03A4758C555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EE221-3662-4D13-94E0-47F5AA57B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D77AB-0681-47D2-8F4B-ACD49E82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8122-5D9B-40B8-A458-31E7786A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1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3D36-5FAC-477D-B697-F09E9D92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4FBC0-1C11-4E93-9BC1-24112BFFB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DC9B1-0DDC-4638-8C0B-2BC340C9B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08E12-33BF-4D40-85D5-8E2C723A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F97B-82DA-4289-A2EC-03A4758C555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C38EB-D7B6-4D72-B750-9AA0A6E6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54417-3A51-4540-94AF-F5E10B16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8122-5D9B-40B8-A458-31E7786A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5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ADAF-0744-48CF-A018-0B62BCC3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88171-0F90-4A7B-A3DF-763613215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2DD02-A2E7-4BC4-9912-8DD85D45C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EA1A6B-0A27-431C-A0F3-45CD87211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7E1D8-ABE2-4153-89E2-A78C6E8B4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D9E62D-3C1A-4CB8-B097-E8F51E28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F97B-82DA-4289-A2EC-03A4758C555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34B6DC-7A3A-4434-9B4B-55B310E5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F1D5A-5AF6-4A0A-A759-33303AF32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8122-5D9B-40B8-A458-31E7786A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2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D127F-50F0-4E2A-8C81-FA7D9CC9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18DF0-D28E-4DB2-B24E-D856F03C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F97B-82DA-4289-A2EC-03A4758C555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23033-DB65-4AC8-8371-6AA5D2D6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A3EB4-2AFB-472A-B699-E9657B2D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8122-5D9B-40B8-A458-31E7786A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2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AF7769-737C-4FAF-85B5-1D073BB7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F97B-82DA-4289-A2EC-03A4758C555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5266F5-6C96-4A90-9EE6-B3F3E9A8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F2FC7-A546-4D7A-884C-2C15690B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8122-5D9B-40B8-A458-31E7786A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0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B124-37D1-402A-8D68-4DDF84F4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2542-EAF4-400D-8591-0CDE7BC6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C0DA6-C94E-4278-9716-82EE8C2DE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79620-E774-472E-AFE3-39537A9E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F97B-82DA-4289-A2EC-03A4758C555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E2A44-B336-487C-8290-3C0C623D3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C11B6-BD34-4875-ACAD-6EA264C7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8122-5D9B-40B8-A458-31E7786A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0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37A9C-8A72-46A2-A3BA-B90744633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63C10D-1E19-4BF0-B4BC-990D201DD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3F054-5B98-47F5-B038-B71EA0CFB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267C0-CAE0-4568-B29B-D6BF09F82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F97B-82DA-4289-A2EC-03A4758C555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59698-07AA-4C6C-96E5-4FD1C1B5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FB75B-96B3-475D-8AF5-A1A5B8D3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8122-5D9B-40B8-A458-31E7786A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9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DDB54-2457-41FB-BB97-E150FF91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E5817-B425-423D-ACCE-AD17130D3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5D795-2A72-4A50-A721-3AF3F929A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9F97B-82DA-4289-A2EC-03A4758C555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B70D6-B6BE-4BAF-9AE4-2CC856DF7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FF3E1-01D0-4242-816A-2EA0303A8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78122-5D9B-40B8-A458-31E7786A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3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285627B-3E58-4AFA-822D-448F48614127}"/>
              </a:ext>
            </a:extLst>
          </p:cNvPr>
          <p:cNvSpPr txBox="1">
            <a:spLocks/>
          </p:cNvSpPr>
          <p:nvPr/>
        </p:nvSpPr>
        <p:spPr>
          <a:xfrm>
            <a:off x="838200" y="605067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100" b="1" dirty="0">
                <a:latin typeface="Arial" panose="020B0604020202020204" pitchFamily="34" charset="0"/>
                <a:cs typeface="Arial" panose="020B0604020202020204" pitchFamily="34" charset="0"/>
              </a:rPr>
              <a:t>MILESTONES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Ongoing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Google Shape;1064;p39">
            <a:extLst>
              <a:ext uri="{FF2B5EF4-FFF2-40B4-BE49-F238E27FC236}">
                <a16:creationId xmlns:a16="http://schemas.microsoft.com/office/drawing/2014/main" id="{D2E08C1B-00E3-4BB1-994B-66D9EEA5B9A5}"/>
              </a:ext>
            </a:extLst>
          </p:cNvPr>
          <p:cNvGraphicFramePr/>
          <p:nvPr/>
        </p:nvGraphicFramePr>
        <p:xfrm>
          <a:off x="2392348" y="2073958"/>
          <a:ext cx="7407304" cy="39253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91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6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440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lt1"/>
                          </a:solidFill>
                          <a:latin typeface="+mj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Milestone No.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95BB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+mj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Task</a:t>
                      </a:r>
                      <a:endParaRPr sz="1800" b="1" dirty="0">
                        <a:solidFill>
                          <a:schemeClr val="lt1"/>
                        </a:solidFill>
                        <a:latin typeface="+mj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95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5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6AB5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Equipment &amp; Raw Material Procurement</a:t>
                      </a:r>
                      <a:endParaRPr lang="en-US" sz="18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6AB5">
                        <a:alpha val="1254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892848"/>
                  </a:ext>
                </a:extLst>
              </a:tr>
              <a:tr h="3045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6AB5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Device Development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6AB5">
                        <a:alpha val="1254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041742"/>
                  </a:ext>
                </a:extLst>
              </a:tr>
              <a:tr h="6041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6AB5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Interface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6AB5">
                        <a:alpha val="1254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1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6AB5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&amp; Optimization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6AB5">
                        <a:alpha val="1254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959565"/>
                  </a:ext>
                </a:extLst>
              </a:tr>
              <a:tr h="6041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6AB5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Fabrication of Enclosure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6AB5">
                        <a:alpha val="1254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520274"/>
                  </a:ext>
                </a:extLst>
              </a:tr>
              <a:tr h="6041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6AB5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 &amp; Fabrication of PCB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6AB5">
                        <a:alpha val="1254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380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968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7F1F-8AB9-3AAE-2C8C-B956D90C3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342" y="1030145"/>
            <a:ext cx="11329522" cy="763600"/>
          </a:xfrm>
        </p:spPr>
        <p:txBody>
          <a:bodyPr/>
          <a:lstStyle/>
          <a:p>
            <a:r>
              <a:rPr lang="en-US" dirty="0"/>
              <a:t>Real-time Pressure </a:t>
            </a:r>
            <a:r>
              <a:rPr lang="en-US" sz="2800" dirty="0">
                <a:latin typeface="+mj-lt"/>
              </a:rPr>
              <a:t>Monitoring</a:t>
            </a:r>
            <a:r>
              <a:rPr lang="en-US" dirty="0"/>
              <a:t> Device for Compliant Balloon Catheter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87FE51FB-3A4D-19DF-F945-E40CBBC0BBC6}"/>
              </a:ext>
            </a:extLst>
          </p:cNvPr>
          <p:cNvGraphicFramePr>
            <a:graphicFrameLocks/>
          </p:cNvGraphicFramePr>
          <p:nvPr/>
        </p:nvGraphicFramePr>
        <p:xfrm>
          <a:off x="838201" y="2248412"/>
          <a:ext cx="10515597" cy="3579443"/>
        </p:xfrm>
        <a:graphic>
          <a:graphicData uri="http://schemas.openxmlformats.org/drawingml/2006/table">
            <a:tbl>
              <a:tblPr firstRow="1" bandRow="1" bandCol="1">
                <a:tableStyleId>{2D5ABB26-0587-4C30-8999-92F81FD0307C}</a:tableStyleId>
              </a:tblPr>
              <a:tblGrid>
                <a:gridCol w="1020580">
                  <a:extLst>
                    <a:ext uri="{9D8B030D-6E8A-4147-A177-3AD203B41FA5}">
                      <a16:colId xmlns:a16="http://schemas.microsoft.com/office/drawing/2014/main" val="3920009459"/>
                    </a:ext>
                  </a:extLst>
                </a:gridCol>
                <a:gridCol w="5989818">
                  <a:extLst>
                    <a:ext uri="{9D8B030D-6E8A-4147-A177-3AD203B41FA5}">
                      <a16:colId xmlns:a16="http://schemas.microsoft.com/office/drawing/2014/main" val="95613730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024996617"/>
                    </a:ext>
                  </a:extLst>
                </a:gridCol>
              </a:tblGrid>
              <a:tr h="497850">
                <a:tc>
                  <a:txBody>
                    <a:bodyPr/>
                    <a:lstStyle/>
                    <a:p>
                      <a:r>
                        <a:rPr lang="en-US" b="1" dirty="0"/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972655"/>
                  </a:ext>
                </a:extLst>
              </a:tr>
              <a:tr h="44970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of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29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Procurement of Raw Materials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5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Development of Design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04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of Design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Pending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175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Development of Design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Pending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852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Testing of Design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63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Comparative Analysis of both Designs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Pending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49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Pending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614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349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358AB-8938-C577-DA3C-87851B96E478}"/>
              </a:ext>
            </a:extLst>
          </p:cNvPr>
          <p:cNvSpPr txBox="1">
            <a:spLocks/>
          </p:cNvSpPr>
          <p:nvPr/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algn="ctr"/>
            <a:r>
              <a:rPr lang="en-US" kern="0" dirty="0"/>
              <a:t>DEVICE DESIGN 1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AD1AD8F-7BE3-80FA-B8AB-FEAE2B1C71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671" b="45573"/>
          <a:stretch/>
        </p:blipFill>
        <p:spPr>
          <a:xfrm>
            <a:off x="1783829" y="1654279"/>
            <a:ext cx="8980577" cy="1889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43E77399-3C68-DC56-C466-94BD5C51C2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044"/>
          <a:stretch/>
        </p:blipFill>
        <p:spPr>
          <a:xfrm>
            <a:off x="1783828" y="3543300"/>
            <a:ext cx="8980577" cy="26502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BC05E7-08FD-64C9-97A6-F02C1B3B5737}"/>
              </a:ext>
            </a:extLst>
          </p:cNvPr>
          <p:cNvSpPr txBox="1"/>
          <p:nvPr/>
        </p:nvSpPr>
        <p:spPr>
          <a:xfrm>
            <a:off x="3805084" y="3907194"/>
            <a:ext cx="22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C3300"/>
                </a:solidFill>
              </a:rPr>
              <a:t>Electrical wire/signals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B8D80-6E55-9276-0235-695E2052F2CC}"/>
              </a:ext>
            </a:extLst>
          </p:cNvPr>
          <p:cNvSpPr txBox="1"/>
          <p:nvPr/>
        </p:nvSpPr>
        <p:spPr>
          <a:xfrm>
            <a:off x="280543" y="3458201"/>
            <a:ext cx="3092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Disposable Circuit used for IBP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C8D344-67A5-1128-61D7-52DFDDBF3349}"/>
              </a:ext>
            </a:extLst>
          </p:cNvPr>
          <p:cNvSpPr txBox="1"/>
          <p:nvPr/>
        </p:nvSpPr>
        <p:spPr>
          <a:xfrm>
            <a:off x="7217601" y="1350666"/>
            <a:ext cx="173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Reusable Device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AE6C2D-C5CB-0117-5456-1CD17ABDC34A}"/>
              </a:ext>
            </a:extLst>
          </p:cNvPr>
          <p:cNvSpPr/>
          <p:nvPr/>
        </p:nvSpPr>
        <p:spPr>
          <a:xfrm>
            <a:off x="1337200" y="3537258"/>
            <a:ext cx="9342005" cy="30752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6C5E1C-1E1A-4E20-071C-CC305E15E1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164" t="27952" r="21686" b="53993"/>
          <a:stretch/>
        </p:blipFill>
        <p:spPr>
          <a:xfrm rot="5400000">
            <a:off x="5159005" y="4981488"/>
            <a:ext cx="692150" cy="660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F800F52-8625-FA4D-279B-9CD33AE0AC64}"/>
              </a:ext>
            </a:extLst>
          </p:cNvPr>
          <p:cNvSpPr txBox="1"/>
          <p:nvPr/>
        </p:nvSpPr>
        <p:spPr>
          <a:xfrm>
            <a:off x="4160980" y="5682854"/>
            <a:ext cx="3259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Disposable Pressure Relief Valve</a:t>
            </a:r>
          </a:p>
        </p:txBody>
      </p:sp>
      <p:pic>
        <p:nvPicPr>
          <p:cNvPr id="15" name="Picture 2" descr="Teltek Red Water Temperature Gauge '06 Newer Peterbilt">
            <a:extLst>
              <a:ext uri="{FF2B5EF4-FFF2-40B4-BE49-F238E27FC236}">
                <a16:creationId xmlns:a16="http://schemas.microsoft.com/office/drawing/2014/main" id="{57DA7A9E-DA01-BD5C-096D-C6E783F7A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31" b="98281" l="4219" r="94141">
                        <a14:foregroundMark x1="8203" y1="32422" x2="16328" y2="38125"/>
                        <a14:foregroundMark x1="14688" y1="23906" x2="14688" y2="23906"/>
                        <a14:foregroundMark x1="29688" y1="22734" x2="29688" y2="22734"/>
                        <a14:foregroundMark x1="63750" y1="21953" x2="32578" y2="28438"/>
                        <a14:foregroundMark x1="32969" y1="8125" x2="18750" y2="12969"/>
                        <a14:foregroundMark x1="40234" y1="9766" x2="49141" y2="8984"/>
                        <a14:foregroundMark x1="5391" y1="36484" x2="11484" y2="68125"/>
                        <a14:foregroundMark x1="29297" y1="71797" x2="73281" y2="77578"/>
                        <a14:foregroundMark x1="73281" y1="77578" x2="73516" y2="77031"/>
                        <a14:foregroundMark x1="51563" y1="6484" x2="88438" y2="28516"/>
                        <a14:foregroundMark x1="88438" y1="28516" x2="88906" y2="29609"/>
                        <a14:foregroundMark x1="92969" y1="41406" x2="94141" y2="60391"/>
                        <a14:foregroundMark x1="77109" y1="85547" x2="58047" y2="91250"/>
                        <a14:foregroundMark x1="5000" y1="64844" x2="12266" y2="75391"/>
                        <a14:foregroundMark x1="4219" y1="53516" x2="6172" y2="59609"/>
                        <a14:foregroundMark x1="15547" y1="83125" x2="58828" y2="98359"/>
                        <a14:foregroundMark x1="58828" y1="98359" x2="62969" y2="96484"/>
                        <a14:foregroundMark x1="45938" y1="3281" x2="54063" y2="2031"/>
                        <a14:backgroundMark x1="92500" y1="14219" x2="92500" y2="14219"/>
                        <a14:backgroundMark x1="11094" y1="6953" x2="11094" y2="6953"/>
                        <a14:backgroundMark x1="8672" y1="12188" x2="8672" y2="12188"/>
                        <a14:backgroundMark x1="5391" y1="90781" x2="7031" y2="90781"/>
                        <a14:backgroundMark x1="92500" y1="95234" x2="92500" y2="95234"/>
                        <a14:backgroundMark x1="90938" y1="91250" x2="92500" y2="86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593" y="2183716"/>
            <a:ext cx="1175177" cy="117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746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8B6F3-BD40-ABEB-A55B-9DF1B5113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j-lt"/>
              </a:rPr>
              <a:t>DEVICE DESIGN 1: CRITICAL COMPONENTS</a:t>
            </a:r>
          </a:p>
        </p:txBody>
      </p:sp>
      <p:pic>
        <p:nvPicPr>
          <p:cNvPr id="1028" name="Picture 4" descr="disposable blood pressure sensor Cheap Sell - OFF 77%">
            <a:extLst>
              <a:ext uri="{FF2B5EF4-FFF2-40B4-BE49-F238E27FC236}">
                <a16:creationId xmlns:a16="http://schemas.microsoft.com/office/drawing/2014/main" id="{87134C65-3895-0634-B874-F490C2138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985" y="1762144"/>
            <a:ext cx="5847443" cy="441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49E6FB-4380-C7CD-A058-24350307C3A6}"/>
              </a:ext>
            </a:extLst>
          </p:cNvPr>
          <p:cNvSpPr txBox="1"/>
          <p:nvPr/>
        </p:nvSpPr>
        <p:spPr>
          <a:xfrm>
            <a:off x="6763657" y="6176963"/>
            <a:ext cx="374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Disposable Blood Pressure Transducer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9B75E5-8FC9-F725-48B4-0E043FD2C7B4}"/>
              </a:ext>
            </a:extLst>
          </p:cNvPr>
          <p:cNvSpPr txBox="1"/>
          <p:nvPr/>
        </p:nvSpPr>
        <p:spPr>
          <a:xfrm>
            <a:off x="1088572" y="561930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Pressure Relief Valve 50-70kPa</a:t>
            </a:r>
            <a:br>
              <a:rPr lang="en-US" dirty="0"/>
            </a:br>
            <a:r>
              <a:rPr lang="en-US" dirty="0"/>
              <a:t>Pressure Relief Valve 70-120kPa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B0BED58-39D7-83AA-BCD2-13F95BF53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429" y="1782987"/>
            <a:ext cx="1667971" cy="329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BN01099 - PRESSURE RELIEF VALVE CP 22psi ±10% - BARB FOR TUBE ID 4mm / MLL  - Pressure Relief Valves">
            <a:extLst>
              <a:ext uri="{FF2B5EF4-FFF2-40B4-BE49-F238E27FC236}">
                <a16:creationId xmlns:a16="http://schemas.microsoft.com/office/drawing/2014/main" id="{A3A5D574-3CBD-1A13-F012-4E0E9708C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9" r="28921"/>
          <a:stretch/>
        </p:blipFill>
        <p:spPr bwMode="auto">
          <a:xfrm>
            <a:off x="1088572" y="1779358"/>
            <a:ext cx="1470970" cy="342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516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099C32-14CA-4E18-F785-5A8E005DEA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158"/>
          <a:stretch/>
        </p:blipFill>
        <p:spPr>
          <a:xfrm>
            <a:off x="1605711" y="3972560"/>
            <a:ext cx="8980577" cy="15479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5AEB6E-7A81-F325-10BD-EE436217FC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164" t="27952" r="21686" b="53993"/>
          <a:stretch/>
        </p:blipFill>
        <p:spPr>
          <a:xfrm rot="5400000">
            <a:off x="4980888" y="4308478"/>
            <a:ext cx="692150" cy="66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921C53-AE67-4C25-937A-05CA6585E751}"/>
              </a:ext>
            </a:extLst>
          </p:cNvPr>
          <p:cNvSpPr txBox="1"/>
          <p:nvPr/>
        </p:nvSpPr>
        <p:spPr>
          <a:xfrm>
            <a:off x="3982863" y="5009844"/>
            <a:ext cx="3259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Disposable Pressure Relief Valve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8C33B0-AD73-367C-536D-D8C11A23A87E}"/>
              </a:ext>
            </a:extLst>
          </p:cNvPr>
          <p:cNvCxnSpPr>
            <a:cxnSpLocks/>
          </p:cNvCxnSpPr>
          <p:nvPr/>
        </p:nvCxnSpPr>
        <p:spPr>
          <a:xfrm flipH="1" flipV="1">
            <a:off x="5034524" y="4764206"/>
            <a:ext cx="292439" cy="2996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Medical Pressure Gauge manufacturer, Buy good quality Medical Pressure Gauge  products from China">
            <a:extLst>
              <a:ext uri="{FF2B5EF4-FFF2-40B4-BE49-F238E27FC236}">
                <a16:creationId xmlns:a16="http://schemas.microsoft.com/office/drawing/2014/main" id="{D6815402-3E43-1F87-2073-FFDF83478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062" y="2803595"/>
            <a:ext cx="1143874" cy="114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2C6952B9-43D4-DB63-C303-F1D90E09712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/>
              <a:t>DEVICE DESIGN 2</a:t>
            </a:r>
          </a:p>
        </p:txBody>
      </p:sp>
    </p:spTree>
    <p:extLst>
      <p:ext uri="{BB962C8B-B14F-4D97-AF65-F5344CB8AC3E}">
        <p14:creationId xmlns:p14="http://schemas.microsoft.com/office/powerpoint/2010/main" val="139767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edical Pressure Gauge manufacturer, Buy good quality Medical Pressure Gauge  products from China">
            <a:extLst>
              <a:ext uri="{FF2B5EF4-FFF2-40B4-BE49-F238E27FC236}">
                <a16:creationId xmlns:a16="http://schemas.microsoft.com/office/drawing/2014/main" id="{821B255B-8FFF-0F04-7A44-6570524C0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1943202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919D88-D988-FFDC-34D7-11F0C5C87D0C}"/>
              </a:ext>
            </a:extLst>
          </p:cNvPr>
          <p:cNvSpPr txBox="1"/>
          <p:nvPr/>
        </p:nvSpPr>
        <p:spPr>
          <a:xfrm>
            <a:off x="1791664" y="6123543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Disposable Pressure Gauge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FA4D96-E0D7-A8CD-A191-0FDF0AFA4F2B}"/>
              </a:ext>
            </a:extLst>
          </p:cNvPr>
          <p:cNvSpPr txBox="1"/>
          <p:nvPr/>
        </p:nvSpPr>
        <p:spPr>
          <a:xfrm>
            <a:off x="7760666" y="5530632"/>
            <a:ext cx="381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Pressure Relief Valve 50-70kPa</a:t>
            </a:r>
            <a:br>
              <a:rPr lang="en-US" dirty="0"/>
            </a:br>
            <a:r>
              <a:rPr lang="en-US" dirty="0"/>
              <a:t>Pressure Relief Valve 70-120kPa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B99439D-4E21-3259-9726-2D68CBB87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523" y="1694317"/>
            <a:ext cx="1667971" cy="329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BN01099 - PRESSURE RELIEF VALVE CP 22psi ±10% - BARB FOR TUBE ID 4mm / MLL  - Pressure Relief Valves">
            <a:extLst>
              <a:ext uri="{FF2B5EF4-FFF2-40B4-BE49-F238E27FC236}">
                <a16:creationId xmlns:a16="http://schemas.microsoft.com/office/drawing/2014/main" id="{8786DBE8-DF5E-A480-6D87-157404497F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9" r="28921"/>
          <a:stretch/>
        </p:blipFill>
        <p:spPr bwMode="auto">
          <a:xfrm>
            <a:off x="7760666" y="1690688"/>
            <a:ext cx="1470970" cy="342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267C61F-216C-4BC3-3828-52BBB2E8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532"/>
          </a:xfrm>
        </p:spPr>
        <p:txBody>
          <a:bodyPr/>
          <a:lstStyle/>
          <a:p>
            <a:pPr algn="ctr"/>
            <a:r>
              <a:rPr lang="en-US" dirty="0">
                <a:latin typeface="+mj-lt"/>
              </a:rPr>
              <a:t>DEVICE DESIGN 2: CRITICAL COMPONENTS</a:t>
            </a:r>
          </a:p>
        </p:txBody>
      </p:sp>
    </p:spTree>
    <p:extLst>
      <p:ext uri="{BB962C8B-B14F-4D97-AF65-F5344CB8AC3E}">
        <p14:creationId xmlns:p14="http://schemas.microsoft.com/office/powerpoint/2010/main" val="431350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163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Sora</vt:lpstr>
      <vt:lpstr>Office Theme</vt:lpstr>
      <vt:lpstr>PowerPoint Presentation</vt:lpstr>
      <vt:lpstr>Real-time Pressure Monitoring Device for Compliant Balloon Catheter</vt:lpstr>
      <vt:lpstr>PowerPoint Presentation</vt:lpstr>
      <vt:lpstr>DEVICE DESIGN 1: CRITICAL COMPONENTS</vt:lpstr>
      <vt:lpstr>PowerPoint Presentation</vt:lpstr>
      <vt:lpstr>DEVICE DESIGN 2: CRITICAL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</cp:lastModifiedBy>
  <cp:revision>2</cp:revision>
  <dcterms:created xsi:type="dcterms:W3CDTF">2023-11-21T08:22:32Z</dcterms:created>
  <dcterms:modified xsi:type="dcterms:W3CDTF">2023-11-21T11:40:51Z</dcterms:modified>
</cp:coreProperties>
</file>