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7"/>
  </p:notesMasterIdLst>
  <p:handoutMasterIdLst>
    <p:handoutMasterId r:id="rId18"/>
  </p:handoutMasterIdLst>
  <p:sldIdLst>
    <p:sldId id="257" r:id="rId5"/>
    <p:sldId id="389" r:id="rId6"/>
    <p:sldId id="317" r:id="rId7"/>
    <p:sldId id="277" r:id="rId8"/>
    <p:sldId id="392" r:id="rId9"/>
    <p:sldId id="393" r:id="rId10"/>
    <p:sldId id="394" r:id="rId11"/>
    <p:sldId id="395" r:id="rId12"/>
    <p:sldId id="398" r:id="rId13"/>
    <p:sldId id="396" r:id="rId14"/>
    <p:sldId id="397" r:id="rId15"/>
    <p:sldId id="39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3725" autoAdjust="0"/>
  </p:normalViewPr>
  <p:slideViewPr>
    <p:cSldViewPr snapToGrid="0">
      <p:cViewPr varScale="1">
        <p:scale>
          <a:sx n="114" d="100"/>
          <a:sy n="114" d="100"/>
        </p:scale>
        <p:origin x="414" y="10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20/04/2022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20/04/2022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1905091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1472949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Spring Boot connect to Oracle DB</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Đỗ Hoàng Anh</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Topic </a:t>
            </a:r>
            <a:r>
              <a:rPr lang="en-US" dirty="0"/>
              <a:t>three</a:t>
            </a:r>
            <a:endParaRPr lang="en-US" sz="6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dirty="0"/>
              <a:t>Kết </a:t>
            </a:r>
            <a:r>
              <a:rPr lang="en-US" dirty="0" err="1"/>
              <a:t>nối</a:t>
            </a:r>
            <a:r>
              <a:rPr lang="en-US" dirty="0"/>
              <a:t> chương trình java với Oracle DB</a:t>
            </a:r>
            <a:endParaRPr lang="en-US" kern="1200" dirty="0">
              <a:latin typeface="+mn-lt"/>
              <a:ea typeface="+mn-ea"/>
              <a:cs typeface="+mn-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10</a:t>
            </a:fld>
            <a:endParaRPr lang="en-US"/>
          </a:p>
        </p:txBody>
      </p:sp>
    </p:spTree>
    <p:extLst>
      <p:ext uri="{BB962C8B-B14F-4D97-AF65-F5344CB8AC3E}">
        <p14:creationId xmlns:p14="http://schemas.microsoft.com/office/powerpoint/2010/main" val="4261207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t>Kết </a:t>
            </a:r>
            <a:r>
              <a:rPr lang="en-US" dirty="0" err="1"/>
              <a:t>nối</a:t>
            </a:r>
            <a:r>
              <a:rPr lang="en-US" dirty="0"/>
              <a:t> Java Project với Oracle DB</a:t>
            </a:r>
          </a:p>
        </p:txBody>
      </p:sp>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
        <p:nvSpPr>
          <p:cNvPr id="3" name="Content Placeholder 2">
            <a:extLst>
              <a:ext uri="{FF2B5EF4-FFF2-40B4-BE49-F238E27FC236}">
                <a16:creationId xmlns:a16="http://schemas.microsoft.com/office/drawing/2014/main" id="{10A73F0B-2436-47A1-8D66-9E6C3708BC72}"/>
              </a:ext>
            </a:extLst>
          </p:cNvPr>
          <p:cNvSpPr>
            <a:spLocks noGrp="1"/>
          </p:cNvSpPr>
          <p:nvPr>
            <p:ph idx="1"/>
          </p:nvPr>
        </p:nvSpPr>
        <p:spPr>
          <a:xfrm>
            <a:off x="549538" y="1881275"/>
            <a:ext cx="11090274" cy="4625937"/>
          </a:xfrm>
        </p:spPr>
        <p:txBody>
          <a:bodyPr/>
          <a:lstStyle/>
          <a:p>
            <a:pPr marL="457200" indent="-457200" algn="l" fontAlgn="base">
              <a:buAutoNum type="arabicPeriod"/>
            </a:pPr>
            <a:r>
              <a:rPr lang="en-US" b="1" dirty="0" err="1">
                <a:solidFill>
                  <a:schemeClr val="tx1"/>
                </a:solidFill>
              </a:rPr>
              <a:t>Sử</a:t>
            </a:r>
            <a:r>
              <a:rPr lang="en-US" b="1" dirty="0">
                <a:solidFill>
                  <a:schemeClr val="tx1"/>
                </a:solidFill>
              </a:rPr>
              <a:t> dụng dependency Oracle Driver</a:t>
            </a:r>
          </a:p>
          <a:p>
            <a:pPr marL="457200" indent="-457200" algn="l" fontAlgn="base">
              <a:buAutoNum type="arabicPeriod"/>
            </a:pPr>
            <a:r>
              <a:rPr lang="en-US" b="1" dirty="0" err="1">
                <a:solidFill>
                  <a:schemeClr val="tx1"/>
                </a:solidFill>
              </a:rPr>
              <a:t>Thêm</a:t>
            </a:r>
            <a:r>
              <a:rPr lang="en-US" b="1" dirty="0">
                <a:solidFill>
                  <a:schemeClr val="tx1"/>
                </a:solidFill>
              </a:rPr>
              <a:t> các </a:t>
            </a:r>
            <a:r>
              <a:rPr lang="en-US" b="1" dirty="0" err="1">
                <a:solidFill>
                  <a:schemeClr val="tx1"/>
                </a:solidFill>
              </a:rPr>
              <a:t>câu</a:t>
            </a:r>
            <a:r>
              <a:rPr lang="en-US" b="1" dirty="0">
                <a:solidFill>
                  <a:schemeClr val="tx1"/>
                </a:solidFill>
              </a:rPr>
              <a:t> </a:t>
            </a:r>
            <a:r>
              <a:rPr lang="en-US" b="1" dirty="0" err="1">
                <a:solidFill>
                  <a:schemeClr val="tx1"/>
                </a:solidFill>
              </a:rPr>
              <a:t>lệnh</a:t>
            </a:r>
            <a:r>
              <a:rPr lang="en-US" b="1" dirty="0">
                <a:solidFill>
                  <a:schemeClr val="tx1"/>
                </a:solidFill>
              </a:rPr>
              <a:t> kết </a:t>
            </a:r>
            <a:r>
              <a:rPr lang="en-US" b="1" dirty="0" err="1">
                <a:solidFill>
                  <a:schemeClr val="tx1"/>
                </a:solidFill>
              </a:rPr>
              <a:t>nối</a:t>
            </a:r>
            <a:r>
              <a:rPr lang="en-US" b="1" dirty="0">
                <a:solidFill>
                  <a:schemeClr val="tx1"/>
                </a:solidFill>
              </a:rPr>
              <a:t> vào file </a:t>
            </a:r>
            <a:r>
              <a:rPr lang="en-US" b="1" dirty="0" err="1">
                <a:solidFill>
                  <a:schemeClr val="tx1"/>
                </a:solidFill>
              </a:rPr>
              <a:t>application.properties</a:t>
            </a:r>
            <a:endParaRPr lang="en-US" b="1" dirty="0">
              <a:solidFill>
                <a:schemeClr val="tx1"/>
              </a:solidFill>
            </a:endParaRPr>
          </a:p>
          <a:p>
            <a:pPr marL="457200" indent="-457200" algn="l" fontAlgn="base">
              <a:buAutoNum type="arabicPeriod"/>
            </a:pPr>
            <a:r>
              <a:rPr lang="en-US" b="1" dirty="0">
                <a:solidFill>
                  <a:schemeClr val="tx1"/>
                </a:solidFill>
              </a:rPr>
              <a:t>Thử nghiệm</a:t>
            </a:r>
          </a:p>
        </p:txBody>
      </p:sp>
    </p:spTree>
    <p:extLst>
      <p:ext uri="{BB962C8B-B14F-4D97-AF65-F5344CB8AC3E}">
        <p14:creationId xmlns:p14="http://schemas.microsoft.com/office/powerpoint/2010/main" val="163748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
        <p:nvSpPr>
          <p:cNvPr id="3" name="Subtitle 2">
            <a:extLst>
              <a:ext uri="{FF2B5EF4-FFF2-40B4-BE49-F238E27FC236}">
                <a16:creationId xmlns:a16="http://schemas.microsoft.com/office/drawing/2014/main" id="{A771E55F-E786-4E0C-83F9-C93A0E455D7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Các </a:t>
            </a:r>
            <a:r>
              <a:rPr lang="en-US" dirty="0" err="1"/>
              <a:t>bước</a:t>
            </a:r>
            <a:r>
              <a:rPr lang="en-US" dirty="0"/>
              <a:t> </a:t>
            </a:r>
            <a:r>
              <a:rPr lang="en-US" dirty="0" err="1"/>
              <a:t>thực</a:t>
            </a:r>
            <a:r>
              <a:rPr lang="en-US" dirty="0"/>
              <a:t> </a:t>
            </a:r>
            <a:r>
              <a:rPr lang="en-US" dirty="0" err="1"/>
              <a:t>hiện</a:t>
            </a:r>
            <a:endParaRPr lang="en-US" dirty="0"/>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a:lstStyle/>
          <a:p>
            <a:r>
              <a:rPr lang="en-US" dirty="0"/>
              <a:t>1. Tìm hiểu </a:t>
            </a:r>
            <a:r>
              <a:rPr lang="en-US" dirty="0" err="1"/>
              <a:t>và</a:t>
            </a:r>
            <a:r>
              <a:rPr lang="en-US" dirty="0"/>
              <a:t> Tạo </a:t>
            </a:r>
            <a:r>
              <a:rPr lang="en-US" dirty="0" err="1"/>
              <a:t>một</a:t>
            </a:r>
            <a:r>
              <a:rPr lang="en-US" dirty="0"/>
              <a:t> Oracle DB</a:t>
            </a:r>
          </a:p>
          <a:p>
            <a:r>
              <a:rPr lang="en-US" dirty="0"/>
              <a:t>2. Tạo </a:t>
            </a:r>
            <a:r>
              <a:rPr lang="en-US" dirty="0" err="1"/>
              <a:t>một</a:t>
            </a:r>
            <a:r>
              <a:rPr lang="en-US" dirty="0"/>
              <a:t> project Java </a:t>
            </a:r>
            <a:r>
              <a:rPr lang="en-US" dirty="0" err="1"/>
              <a:t>sử</a:t>
            </a:r>
            <a:r>
              <a:rPr lang="en-US" dirty="0"/>
              <a:t> dụng Spring Boot </a:t>
            </a:r>
            <a:r>
              <a:rPr lang="en-US" dirty="0" err="1"/>
              <a:t>theo</a:t>
            </a:r>
            <a:r>
              <a:rPr lang="en-US" dirty="0"/>
              <a:t> kiến </a:t>
            </a:r>
            <a:r>
              <a:rPr lang="en-US" dirty="0" err="1"/>
              <a:t>trúc</a:t>
            </a:r>
            <a:r>
              <a:rPr lang="en-US" dirty="0"/>
              <a:t> </a:t>
            </a:r>
            <a:r>
              <a:rPr lang="en-US" dirty="0" err="1"/>
              <a:t>MicroServices</a:t>
            </a:r>
            <a:endParaRPr lang="en-US" dirty="0"/>
          </a:p>
          <a:p>
            <a:r>
              <a:rPr lang="en-US" dirty="0"/>
              <a:t>3. Kết </a:t>
            </a:r>
            <a:r>
              <a:rPr lang="en-US" dirty="0" err="1"/>
              <a:t>nối</a:t>
            </a:r>
            <a:r>
              <a:rPr lang="en-US" dirty="0"/>
              <a:t> </a:t>
            </a:r>
            <a:r>
              <a:rPr lang="en-US" dirty="0" err="1"/>
              <a:t>và</a:t>
            </a:r>
            <a:r>
              <a:rPr lang="en-US" dirty="0"/>
              <a:t> thử nghiệm</a:t>
            </a: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Topic one</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dirty="0"/>
              <a:t>Tìm hiểu </a:t>
            </a:r>
            <a:r>
              <a:rPr lang="en-US" dirty="0" err="1"/>
              <a:t>và</a:t>
            </a:r>
            <a:r>
              <a:rPr lang="en-US" dirty="0"/>
              <a:t> Tạo </a:t>
            </a:r>
            <a:r>
              <a:rPr lang="en-US" dirty="0" err="1"/>
              <a:t>một</a:t>
            </a:r>
            <a:r>
              <a:rPr lang="en-US" kern="1200" dirty="0">
                <a:latin typeface="+mn-lt"/>
                <a:ea typeface="+mn-ea"/>
                <a:cs typeface="+mn-cs"/>
              </a:rPr>
              <a:t> Oracle Database</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3</a:t>
            </a:fld>
            <a:endParaRPr lang="en-US"/>
          </a:p>
        </p:txBody>
      </p:sp>
    </p:spTree>
    <p:extLst>
      <p:ext uri="{BB962C8B-B14F-4D97-AF65-F5344CB8AC3E}">
        <p14:creationId xmlns:p14="http://schemas.microsoft.com/office/powerpoint/2010/main" val="560021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t>Oracle Database</a:t>
            </a:r>
          </a:p>
        </p:txBody>
      </p:sp>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pic>
        <p:nvPicPr>
          <p:cNvPr id="9" name="Content Placeholder 8">
            <a:extLst>
              <a:ext uri="{FF2B5EF4-FFF2-40B4-BE49-F238E27FC236}">
                <a16:creationId xmlns:a16="http://schemas.microsoft.com/office/drawing/2014/main" id="{6CAA5446-7007-4CDB-93EF-593C7C93478B}"/>
              </a:ext>
            </a:extLst>
          </p:cNvPr>
          <p:cNvPicPr>
            <a:picLocks noGrp="1" noChangeAspect="1"/>
          </p:cNvPicPr>
          <p:nvPr>
            <p:ph idx="1"/>
          </p:nvPr>
        </p:nvPicPr>
        <p:blipFill>
          <a:blip r:embed="rId2"/>
          <a:stretch>
            <a:fillRect/>
          </a:stretch>
        </p:blipFill>
        <p:spPr>
          <a:xfrm>
            <a:off x="549537" y="2547275"/>
            <a:ext cx="6392167" cy="2591162"/>
          </a:xfrm>
        </p:spPr>
      </p:pic>
      <p:sp>
        <p:nvSpPr>
          <p:cNvPr id="10" name="TextBox 9">
            <a:extLst>
              <a:ext uri="{FF2B5EF4-FFF2-40B4-BE49-F238E27FC236}">
                <a16:creationId xmlns:a16="http://schemas.microsoft.com/office/drawing/2014/main" id="{05266107-F595-46A6-B36D-8CAF4C5F3BEA}"/>
              </a:ext>
            </a:extLst>
          </p:cNvPr>
          <p:cNvSpPr txBox="1"/>
          <p:nvPr/>
        </p:nvSpPr>
        <p:spPr>
          <a:xfrm>
            <a:off x="550200" y="1881275"/>
            <a:ext cx="11091599" cy="666000"/>
          </a:xfrm>
          <a:prstGeom prst="rect">
            <a:avLst/>
          </a:prstGeom>
          <a:noFill/>
        </p:spPr>
        <p:txBody>
          <a:bodyPr wrap="square" rtlCol="0">
            <a:spAutoFit/>
          </a:bodyPr>
          <a:lstStyle/>
          <a:p>
            <a:r>
              <a:rPr lang="vi-VN" b="0" i="0" dirty="0">
                <a:effectLst/>
              </a:rPr>
              <a:t>Oracle Database là một nơi để quản lý dữ liệu, nhằm </a:t>
            </a:r>
            <a:r>
              <a:rPr lang="vi-VN" b="1" i="0" dirty="0">
                <a:effectLst/>
              </a:rPr>
              <a:t>phục vụ cho nhiều người cùng truy cập khai thác</a:t>
            </a:r>
            <a:r>
              <a:rPr lang="en-US" b="1" i="0" dirty="0">
                <a:effectLst/>
                <a:latin typeface="Tahoma" panose="020B0604030504040204" pitchFamily="34" charset="0"/>
              </a:rPr>
              <a:t>. </a:t>
            </a:r>
            <a:r>
              <a:rPr lang="en-US" dirty="0"/>
              <a:t>Kiến </a:t>
            </a:r>
            <a:r>
              <a:rPr lang="en-US" dirty="0" err="1"/>
              <a:t>trúc</a:t>
            </a:r>
            <a:r>
              <a:rPr lang="en-US" dirty="0"/>
              <a:t> của Oracle </a:t>
            </a:r>
            <a:r>
              <a:rPr lang="vi-VN" b="0" i="0" dirty="0">
                <a:effectLst/>
                <a:latin typeface="Tahoma" panose="020B0604030504040204" pitchFamily="34" charset="0"/>
              </a:rPr>
              <a:t>Database</a:t>
            </a:r>
            <a:r>
              <a:rPr lang="en-US" dirty="0"/>
              <a:t> bao </a:t>
            </a:r>
            <a:r>
              <a:rPr lang="en-US" dirty="0" err="1"/>
              <a:t>gồm</a:t>
            </a:r>
            <a:r>
              <a:rPr lang="en-US" dirty="0"/>
              <a:t> 3 thành phần</a:t>
            </a:r>
          </a:p>
        </p:txBody>
      </p:sp>
    </p:spTree>
    <p:extLst>
      <p:ext uri="{BB962C8B-B14F-4D97-AF65-F5344CB8AC3E}">
        <p14:creationId xmlns:p14="http://schemas.microsoft.com/office/powerpoint/2010/main" val="3740286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t>Oracle Database</a:t>
            </a:r>
          </a:p>
        </p:txBody>
      </p:sp>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
        <p:nvSpPr>
          <p:cNvPr id="3" name="Content Placeholder 2">
            <a:extLst>
              <a:ext uri="{FF2B5EF4-FFF2-40B4-BE49-F238E27FC236}">
                <a16:creationId xmlns:a16="http://schemas.microsoft.com/office/drawing/2014/main" id="{10A73F0B-2436-47A1-8D66-9E6C3708BC72}"/>
              </a:ext>
            </a:extLst>
          </p:cNvPr>
          <p:cNvSpPr>
            <a:spLocks noGrp="1"/>
          </p:cNvSpPr>
          <p:nvPr>
            <p:ph idx="1"/>
          </p:nvPr>
        </p:nvSpPr>
        <p:spPr>
          <a:xfrm>
            <a:off x="549538" y="1881275"/>
            <a:ext cx="11090274" cy="4625937"/>
          </a:xfrm>
        </p:spPr>
        <p:txBody>
          <a:bodyPr/>
          <a:lstStyle/>
          <a:p>
            <a:r>
              <a:rPr lang="vi-VN" b="1" i="0" dirty="0">
                <a:solidFill>
                  <a:schemeClr val="tx1"/>
                </a:solidFill>
                <a:effectLst/>
              </a:rPr>
              <a:t>Kiến trúc Process</a:t>
            </a:r>
            <a:r>
              <a:rPr lang="vi-VN" b="0" i="0" dirty="0">
                <a:solidFill>
                  <a:schemeClr val="tx1"/>
                </a:solidFill>
                <a:effectLst/>
              </a:rPr>
              <a:t> trong </a:t>
            </a:r>
            <a:r>
              <a:rPr lang="vi-VN" b="1" i="0" dirty="0">
                <a:solidFill>
                  <a:schemeClr val="tx1"/>
                </a:solidFill>
                <a:effectLst/>
              </a:rPr>
              <a:t>Oracle Database</a:t>
            </a:r>
            <a:r>
              <a:rPr lang="en-US" dirty="0">
                <a:solidFill>
                  <a:schemeClr val="tx1"/>
                </a:solidFill>
              </a:rPr>
              <a:t>: </a:t>
            </a:r>
            <a:r>
              <a:rPr lang="vi-VN" b="0" i="0" dirty="0">
                <a:solidFill>
                  <a:schemeClr val="tx1"/>
                </a:solidFill>
                <a:effectLst/>
              </a:rPr>
              <a:t>có nhiệm vụ</a:t>
            </a:r>
            <a:r>
              <a:rPr lang="vi-VN" b="1" i="0" dirty="0">
                <a:solidFill>
                  <a:schemeClr val="tx1"/>
                </a:solidFill>
                <a:effectLst/>
              </a:rPr>
              <a:t> xử lý các yêu cầu từ người dùng</a:t>
            </a:r>
            <a:r>
              <a:rPr lang="vi-VN" b="0" i="0" dirty="0">
                <a:solidFill>
                  <a:schemeClr val="tx1"/>
                </a:solidFill>
                <a:effectLst/>
              </a:rPr>
              <a:t> (cần lấy dữ liệu nọ, tạo dữ liệu kia, …). Ngoài ra, nó còn trách nhiệm </a:t>
            </a:r>
            <a:r>
              <a:rPr lang="vi-VN" b="1" i="0" dirty="0">
                <a:solidFill>
                  <a:schemeClr val="tx1"/>
                </a:solidFill>
                <a:effectLst/>
              </a:rPr>
              <a:t>xử lý các công việc nội bộ</a:t>
            </a:r>
            <a:r>
              <a:rPr lang="vi-VN" b="0" i="0" dirty="0">
                <a:solidFill>
                  <a:schemeClr val="tx1"/>
                </a:solidFill>
                <a:effectLst/>
              </a:rPr>
              <a:t> (dọn dẹp các dữ liệu tạm, gather statistics,…).</a:t>
            </a:r>
            <a:endParaRPr lang="en-US" b="0" i="0" dirty="0">
              <a:solidFill>
                <a:schemeClr val="tx1"/>
              </a:solidFill>
              <a:effectLst/>
            </a:endParaRPr>
          </a:p>
          <a:p>
            <a:r>
              <a:rPr lang="vi-VN" b="1" i="0" dirty="0">
                <a:solidFill>
                  <a:schemeClr val="tx1"/>
                </a:solidFill>
                <a:effectLst/>
              </a:rPr>
              <a:t>Kiến trúc Memory</a:t>
            </a:r>
            <a:r>
              <a:rPr lang="vi-VN" b="0" i="0" dirty="0">
                <a:solidFill>
                  <a:schemeClr val="tx1"/>
                </a:solidFill>
                <a:effectLst/>
              </a:rPr>
              <a:t> trong Oracle Database</a:t>
            </a:r>
            <a:r>
              <a:rPr lang="en-US" b="0" i="0" dirty="0">
                <a:solidFill>
                  <a:schemeClr val="tx1"/>
                </a:solidFill>
                <a:effectLst/>
              </a:rPr>
              <a:t>:</a:t>
            </a:r>
            <a:r>
              <a:rPr lang="vi-VN" b="0" i="0" dirty="0">
                <a:solidFill>
                  <a:schemeClr val="tx1"/>
                </a:solidFill>
                <a:effectLst/>
              </a:rPr>
              <a:t> Khi người dùng database (</a:t>
            </a:r>
            <a:r>
              <a:rPr lang="vi-VN" b="1" i="0" dirty="0">
                <a:solidFill>
                  <a:schemeClr val="tx1"/>
                </a:solidFill>
                <a:effectLst/>
              </a:rPr>
              <a:t>user</a:t>
            </a:r>
            <a:r>
              <a:rPr lang="vi-VN" b="0" i="0" dirty="0">
                <a:solidFill>
                  <a:schemeClr val="tx1"/>
                </a:solidFill>
                <a:effectLst/>
              </a:rPr>
              <a:t>) gửi request nào đó, dữ liệu sẽ được đẩy lên Memory để sẵn sàng phục vụ cho người dùng. Trong Memory có cả khu vực sử dụng chung và những khu vực riêng tư cho từng user.</a:t>
            </a:r>
            <a:endParaRPr lang="en-US" b="0" i="0" dirty="0">
              <a:solidFill>
                <a:schemeClr val="tx1"/>
              </a:solidFill>
              <a:effectLst/>
            </a:endParaRPr>
          </a:p>
          <a:p>
            <a:r>
              <a:rPr lang="en-US" b="1" dirty="0">
                <a:solidFill>
                  <a:schemeClr val="tx1"/>
                </a:solidFill>
              </a:rPr>
              <a:t>K</a:t>
            </a:r>
            <a:r>
              <a:rPr lang="vi-VN" b="1" i="0" dirty="0">
                <a:solidFill>
                  <a:schemeClr val="tx1"/>
                </a:solidFill>
                <a:effectLst/>
              </a:rPr>
              <a:t>iến trúc Storage</a:t>
            </a:r>
            <a:r>
              <a:rPr lang="vi-VN" b="0" i="0" dirty="0">
                <a:solidFill>
                  <a:schemeClr val="tx1"/>
                </a:solidFill>
                <a:effectLst/>
              </a:rPr>
              <a:t> (lưu trữ) trong Oracle Database</a:t>
            </a:r>
            <a:r>
              <a:rPr lang="en-US" b="0" i="0" dirty="0">
                <a:solidFill>
                  <a:schemeClr val="tx1"/>
                </a:solidFill>
                <a:effectLst/>
              </a:rPr>
              <a:t>: có chức năng </a:t>
            </a:r>
            <a:r>
              <a:rPr lang="en-US" b="0" i="0" dirty="0" err="1">
                <a:solidFill>
                  <a:schemeClr val="tx1"/>
                </a:solidFill>
                <a:effectLst/>
              </a:rPr>
              <a:t>lưu</a:t>
            </a:r>
            <a:r>
              <a:rPr lang="en-US" b="0" i="0" dirty="0">
                <a:solidFill>
                  <a:schemeClr val="tx1"/>
                </a:solidFill>
                <a:effectLst/>
              </a:rPr>
              <a:t> </a:t>
            </a:r>
            <a:r>
              <a:rPr lang="en-US" b="0" i="0" dirty="0" err="1">
                <a:solidFill>
                  <a:schemeClr val="tx1"/>
                </a:solidFill>
                <a:effectLst/>
              </a:rPr>
              <a:t>trữ</a:t>
            </a:r>
            <a:r>
              <a:rPr lang="vi-VN" b="0" i="0" dirty="0">
                <a:solidFill>
                  <a:schemeClr val="tx1"/>
                </a:solidFill>
                <a:effectLst/>
              </a:rPr>
              <a:t> dữ liệu ở dạng thô</a:t>
            </a:r>
            <a:r>
              <a:rPr lang="en-US" b="0" i="0" dirty="0">
                <a:solidFill>
                  <a:schemeClr val="tx1"/>
                </a:solidFill>
                <a:effectLst/>
              </a:rPr>
              <a:t>.</a:t>
            </a:r>
            <a:endParaRPr lang="en-US" dirty="0">
              <a:solidFill>
                <a:schemeClr val="tx1"/>
              </a:solidFill>
            </a:endParaRPr>
          </a:p>
        </p:txBody>
      </p:sp>
    </p:spTree>
    <p:extLst>
      <p:ext uri="{BB962C8B-B14F-4D97-AF65-F5344CB8AC3E}">
        <p14:creationId xmlns:p14="http://schemas.microsoft.com/office/powerpoint/2010/main" val="771257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t>Làm việc với Oracle Database</a:t>
            </a:r>
          </a:p>
        </p:txBody>
      </p:sp>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
        <p:nvSpPr>
          <p:cNvPr id="3" name="Content Placeholder 2">
            <a:extLst>
              <a:ext uri="{FF2B5EF4-FFF2-40B4-BE49-F238E27FC236}">
                <a16:creationId xmlns:a16="http://schemas.microsoft.com/office/drawing/2014/main" id="{10A73F0B-2436-47A1-8D66-9E6C3708BC72}"/>
              </a:ext>
            </a:extLst>
          </p:cNvPr>
          <p:cNvSpPr>
            <a:spLocks noGrp="1"/>
          </p:cNvSpPr>
          <p:nvPr>
            <p:ph idx="1"/>
          </p:nvPr>
        </p:nvSpPr>
        <p:spPr>
          <a:xfrm>
            <a:off x="549538" y="1881275"/>
            <a:ext cx="11090274" cy="4625937"/>
          </a:xfrm>
        </p:spPr>
        <p:txBody>
          <a:bodyPr/>
          <a:lstStyle/>
          <a:p>
            <a:pPr marL="0" indent="0" algn="l" fontAlgn="base">
              <a:buNone/>
            </a:pPr>
            <a:r>
              <a:rPr lang="en-US" dirty="0">
                <a:solidFill>
                  <a:schemeClr val="tx1"/>
                </a:solidFill>
              </a:rPr>
              <a:t>1. Đ</a:t>
            </a:r>
            <a:r>
              <a:rPr lang="vi-VN" b="0" i="0" dirty="0">
                <a:solidFill>
                  <a:schemeClr val="tx1"/>
                </a:solidFill>
                <a:effectLst/>
              </a:rPr>
              <a:t>ể làm việc với Oracle database, thì việc đầu tiên là bạn phải tạo ra 1 User process trên máy bạn, để tập hợp các yêu cầu của bạn và gửi yêu cầu đến Database Instance.</a:t>
            </a:r>
          </a:p>
          <a:p>
            <a:pPr algn="l" fontAlgn="base"/>
            <a:r>
              <a:rPr lang="vi-VN" b="0" i="0" dirty="0">
                <a:solidFill>
                  <a:schemeClr val="tx1"/>
                </a:solidFill>
                <a:effectLst/>
              </a:rPr>
              <a:t>   Yêu cầu được gửi từ User process sẽ đi đến 1 thành phần gọi là </a:t>
            </a:r>
            <a:r>
              <a:rPr lang="vi-VN" b="1" i="0" dirty="0">
                <a:solidFill>
                  <a:schemeClr val="tx1"/>
                </a:solidFill>
                <a:effectLst/>
              </a:rPr>
              <a:t>Listener</a:t>
            </a:r>
            <a:endParaRPr lang="vi-VN" b="0" i="0" dirty="0">
              <a:solidFill>
                <a:schemeClr val="tx1"/>
              </a:solidFill>
              <a:effectLst/>
            </a:endParaRPr>
          </a:p>
          <a:p>
            <a:r>
              <a:rPr lang="vi-VN" b="0" i="0" dirty="0">
                <a:solidFill>
                  <a:schemeClr val="tx1"/>
                </a:solidFill>
                <a:effectLst/>
              </a:rPr>
              <a:t>   Listener sẽ lắng nghe các yêu cầu từ User process và chuyển tiếp yêu cầu đó đến server process.</a:t>
            </a:r>
            <a:endParaRPr lang="en-US" b="0" i="0" dirty="0">
              <a:solidFill>
                <a:schemeClr val="tx1"/>
              </a:solidFill>
              <a:effectLst/>
            </a:endParaRPr>
          </a:p>
          <a:p>
            <a:pPr marL="0" indent="0">
              <a:buNone/>
            </a:pPr>
            <a:r>
              <a:rPr lang="en-US" dirty="0">
                <a:solidFill>
                  <a:schemeClr val="tx1"/>
                </a:solidFill>
              </a:rPr>
              <a:t>2. Sau </a:t>
            </a:r>
            <a:r>
              <a:rPr lang="en-US" dirty="0" err="1">
                <a:solidFill>
                  <a:schemeClr val="tx1"/>
                </a:solidFill>
              </a:rPr>
              <a:t>khi</a:t>
            </a:r>
            <a:r>
              <a:rPr lang="en-US" dirty="0">
                <a:solidFill>
                  <a:schemeClr val="tx1"/>
                </a:solidFill>
              </a:rPr>
              <a:t> đã có Listener, bạn đã có thể tạo </a:t>
            </a:r>
            <a:r>
              <a:rPr lang="en-US" dirty="0" err="1">
                <a:solidFill>
                  <a:schemeClr val="tx1"/>
                </a:solidFill>
              </a:rPr>
              <a:t>và</a:t>
            </a:r>
            <a:r>
              <a:rPr lang="en-US" dirty="0">
                <a:solidFill>
                  <a:schemeClr val="tx1"/>
                </a:solidFill>
              </a:rPr>
              <a:t> </a:t>
            </a:r>
            <a:r>
              <a:rPr lang="en-US" dirty="0" err="1">
                <a:solidFill>
                  <a:schemeClr val="tx1"/>
                </a:solidFill>
              </a:rPr>
              <a:t>sử</a:t>
            </a:r>
            <a:r>
              <a:rPr lang="en-US" dirty="0">
                <a:solidFill>
                  <a:schemeClr val="tx1"/>
                </a:solidFill>
              </a:rPr>
              <a:t> dụng </a:t>
            </a:r>
            <a:r>
              <a:rPr lang="en-US" dirty="0" err="1">
                <a:solidFill>
                  <a:schemeClr val="tx1"/>
                </a:solidFill>
              </a:rPr>
              <a:t>một</a:t>
            </a:r>
            <a:r>
              <a:rPr lang="en-US" dirty="0">
                <a:solidFill>
                  <a:schemeClr val="tx1"/>
                </a:solidFill>
              </a:rPr>
              <a:t> Oracle Database </a:t>
            </a:r>
            <a:r>
              <a:rPr lang="en-US" dirty="0" err="1">
                <a:solidFill>
                  <a:schemeClr val="tx1"/>
                </a:solidFill>
              </a:rPr>
              <a:t>dựa</a:t>
            </a:r>
            <a:r>
              <a:rPr lang="en-US" dirty="0">
                <a:solidFill>
                  <a:schemeClr val="tx1"/>
                </a:solidFill>
              </a:rPr>
              <a:t> vào công cụ </a:t>
            </a:r>
            <a:r>
              <a:rPr lang="en-US" b="1" dirty="0">
                <a:solidFill>
                  <a:schemeClr val="tx1"/>
                </a:solidFill>
              </a:rPr>
              <a:t>Oracle SQL Developer</a:t>
            </a:r>
          </a:p>
        </p:txBody>
      </p:sp>
    </p:spTree>
    <p:extLst>
      <p:ext uri="{BB962C8B-B14F-4D97-AF65-F5344CB8AC3E}">
        <p14:creationId xmlns:p14="http://schemas.microsoft.com/office/powerpoint/2010/main" val="3867302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
        <p:nvSpPr>
          <p:cNvPr id="8" name="Content Placeholder 7">
            <a:extLst>
              <a:ext uri="{FF2B5EF4-FFF2-40B4-BE49-F238E27FC236}">
                <a16:creationId xmlns:a16="http://schemas.microsoft.com/office/drawing/2014/main" id="{2BB1A4A4-6503-4497-A76A-F47323259880}"/>
              </a:ext>
            </a:extLst>
          </p:cNvPr>
          <p:cNvSpPr>
            <a:spLocks noGrp="1"/>
          </p:cNvSpPr>
          <p:nvPr>
            <p:ph idx="1"/>
          </p:nvPr>
        </p:nvSpPr>
        <p:spPr/>
        <p:txBody>
          <a:bodyPr/>
          <a:lstStyle/>
          <a:p>
            <a:endParaRPr lang="en-US"/>
          </a:p>
        </p:txBody>
      </p:sp>
      <p:sp>
        <p:nvSpPr>
          <p:cNvPr id="10" name="Title 9">
            <a:extLst>
              <a:ext uri="{FF2B5EF4-FFF2-40B4-BE49-F238E27FC236}">
                <a16:creationId xmlns:a16="http://schemas.microsoft.com/office/drawing/2014/main" id="{9C8A0272-FE47-4D80-A500-778F67EE643B}"/>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486782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Topic </a:t>
            </a:r>
            <a:r>
              <a:rPr lang="en-US" dirty="0"/>
              <a:t>two</a:t>
            </a:r>
            <a:endParaRPr lang="en-US" sz="6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dirty="0" err="1"/>
              <a:t>Xây</a:t>
            </a:r>
            <a:r>
              <a:rPr lang="en-US" dirty="0"/>
              <a:t> </a:t>
            </a:r>
            <a:r>
              <a:rPr lang="en-US" dirty="0" err="1"/>
              <a:t>dựng</a:t>
            </a:r>
            <a:r>
              <a:rPr lang="en-US" dirty="0"/>
              <a:t> chương trình java </a:t>
            </a:r>
            <a:r>
              <a:rPr lang="en-US" dirty="0" err="1"/>
              <a:t>theo</a:t>
            </a:r>
            <a:r>
              <a:rPr lang="en-US" dirty="0"/>
              <a:t> kiến trực </a:t>
            </a:r>
            <a:r>
              <a:rPr lang="en-US" dirty="0" err="1"/>
              <a:t>MicroServices</a:t>
            </a:r>
            <a:r>
              <a:rPr lang="en-US" dirty="0"/>
              <a:t> </a:t>
            </a:r>
            <a:r>
              <a:rPr lang="en-US" dirty="0" err="1"/>
              <a:t>sử</a:t>
            </a:r>
            <a:r>
              <a:rPr lang="en-US" dirty="0"/>
              <a:t> dụng Spring Boot</a:t>
            </a:r>
            <a:endParaRPr lang="en-US" kern="1200" dirty="0">
              <a:latin typeface="+mn-lt"/>
              <a:ea typeface="+mn-ea"/>
              <a:cs typeface="+mn-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8</a:t>
            </a:fld>
            <a:endParaRPr lang="en-US"/>
          </a:p>
        </p:txBody>
      </p:sp>
    </p:spTree>
    <p:extLst>
      <p:ext uri="{BB962C8B-B14F-4D97-AF65-F5344CB8AC3E}">
        <p14:creationId xmlns:p14="http://schemas.microsoft.com/office/powerpoint/2010/main" val="2620600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
        <p:nvSpPr>
          <p:cNvPr id="8" name="Content Placeholder 7">
            <a:extLst>
              <a:ext uri="{FF2B5EF4-FFF2-40B4-BE49-F238E27FC236}">
                <a16:creationId xmlns:a16="http://schemas.microsoft.com/office/drawing/2014/main" id="{2BB1A4A4-6503-4497-A76A-F47323259880}"/>
              </a:ext>
            </a:extLst>
          </p:cNvPr>
          <p:cNvSpPr>
            <a:spLocks noGrp="1"/>
          </p:cNvSpPr>
          <p:nvPr>
            <p:ph idx="1"/>
          </p:nvPr>
        </p:nvSpPr>
        <p:spPr/>
        <p:txBody>
          <a:bodyPr/>
          <a:lstStyle/>
          <a:p>
            <a:endParaRPr lang="en-US"/>
          </a:p>
        </p:txBody>
      </p:sp>
      <p:sp>
        <p:nvSpPr>
          <p:cNvPr id="10" name="Title 9">
            <a:extLst>
              <a:ext uri="{FF2B5EF4-FFF2-40B4-BE49-F238E27FC236}">
                <a16:creationId xmlns:a16="http://schemas.microsoft.com/office/drawing/2014/main" id="{9C8A0272-FE47-4D80-A500-778F67EE643B}"/>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120903502"/>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{D679D0AA-1BD0-49C3-A8CF-A8D61DF53095}tf33713516_win32</Template>
  <TotalTime>59</TotalTime>
  <Words>499</Words>
  <Application>Microsoft Office PowerPoint</Application>
  <PresentationFormat>Widescreen</PresentationFormat>
  <Paragraphs>65</Paragraphs>
  <Slides>12</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Gill Sans MT</vt:lpstr>
      <vt:lpstr>Tahoma</vt:lpstr>
      <vt:lpstr>Walbaum Display</vt:lpstr>
      <vt:lpstr>3DFloatVTI</vt:lpstr>
      <vt:lpstr>Spring Boot connect to Oracle DB</vt:lpstr>
      <vt:lpstr>Các bước thực hiện</vt:lpstr>
      <vt:lpstr>Topic one</vt:lpstr>
      <vt:lpstr>Oracle Database</vt:lpstr>
      <vt:lpstr>Oracle Database</vt:lpstr>
      <vt:lpstr>Làm việc với Oracle Database</vt:lpstr>
      <vt:lpstr>PowerPoint Presentation</vt:lpstr>
      <vt:lpstr>Topic two</vt:lpstr>
      <vt:lpstr>PowerPoint Presentation</vt:lpstr>
      <vt:lpstr>Topic three</vt:lpstr>
      <vt:lpstr>Kết nối Java Project với Oracle DB</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Boot connect to Oracle DB</dc:title>
  <dc:creator>Đỗ Hoàng Anh</dc:creator>
  <cp:lastModifiedBy>Đỗ Hoàng Anh</cp:lastModifiedBy>
  <cp:revision>1</cp:revision>
  <dcterms:created xsi:type="dcterms:W3CDTF">2022-04-19T20:32:24Z</dcterms:created>
  <dcterms:modified xsi:type="dcterms:W3CDTF">2022-04-19T21:32:16Z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