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ef73d325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ef73d325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fef73d32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fef73d32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ef73d325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ef73d32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fef73d325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fef73d325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ef73d32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ef73d32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fef73d32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fef73d32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ef73d32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ef73d325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ef73d325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fef73d325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ef73d325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ef73d325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ef73d3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ef73d3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fef73d32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fef73d32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ef73d32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ef73d32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ef73d325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ef73d325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ef73d325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ef73d325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ef73d325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ef73d325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ef73d32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ef73d32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ef73d325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ef73d325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link.springer.com/content/pdf/10.1007/s00500-017-2760-y.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80">
                <a:solidFill>
                  <a:srgbClr val="E69138"/>
                </a:solidFill>
              </a:rPr>
              <a:t>TSP using </a:t>
            </a:r>
            <a:endParaRPr sz="3580">
              <a:solidFill>
                <a:srgbClr val="E69138"/>
              </a:solidFill>
            </a:endParaRPr>
          </a:p>
          <a:p>
            <a:pPr indent="0" lvl="0" marL="0" rtl="0" algn="ctr">
              <a:spcBef>
                <a:spcPts val="0"/>
              </a:spcBef>
              <a:spcAft>
                <a:spcPts val="0"/>
              </a:spcAft>
              <a:buSzPts val="990"/>
              <a:buNone/>
            </a:pPr>
            <a:r>
              <a:rPr lang="en" sz="3580">
                <a:solidFill>
                  <a:srgbClr val="E69138"/>
                </a:solidFill>
              </a:rPr>
              <a:t>Ant Colony Optimization</a:t>
            </a:r>
            <a:endParaRPr sz="3580">
              <a:solidFill>
                <a:srgbClr val="E69138"/>
              </a:solidFill>
            </a:endParaRPr>
          </a:p>
          <a:p>
            <a:pPr indent="0" lvl="0" marL="0" rtl="0" algn="ctr">
              <a:spcBef>
                <a:spcPts val="0"/>
              </a:spcBef>
              <a:spcAft>
                <a:spcPts val="0"/>
              </a:spcAft>
              <a:buSzPts val="990"/>
              <a:buNone/>
            </a:pPr>
            <a:r>
              <a:rPr lang="en" sz="3580">
                <a:solidFill>
                  <a:srgbClr val="E69138"/>
                </a:solidFill>
              </a:rPr>
              <a:t>Black Hole Optimization</a:t>
            </a:r>
            <a:endParaRPr sz="3580">
              <a:solidFill>
                <a:srgbClr val="E69138"/>
              </a:solidFill>
            </a:endParaRPr>
          </a:p>
          <a:p>
            <a:pPr indent="0" lvl="0" marL="0" rtl="0" algn="ctr">
              <a:spcBef>
                <a:spcPts val="0"/>
              </a:spcBef>
              <a:spcAft>
                <a:spcPts val="0"/>
              </a:spcAft>
              <a:buSzPts val="990"/>
              <a:buNone/>
            </a:pPr>
            <a:r>
              <a:rPr lang="en" sz="3580">
                <a:solidFill>
                  <a:srgbClr val="E69138"/>
                </a:solidFill>
              </a:rPr>
              <a:t>Particle swarm optimization </a:t>
            </a:r>
            <a:endParaRPr sz="3580">
              <a:solidFill>
                <a:srgbClr val="E69138"/>
              </a:solidFill>
            </a:endParaRPr>
          </a:p>
        </p:txBody>
      </p:sp>
      <p:sp>
        <p:nvSpPr>
          <p:cNvPr id="55" name="Google Shape;55;p13"/>
          <p:cNvSpPr txBox="1"/>
          <p:nvPr>
            <p:ph idx="1" type="subTitle"/>
          </p:nvPr>
        </p:nvSpPr>
        <p:spPr>
          <a:xfrm>
            <a:off x="311700" y="3257200"/>
            <a:ext cx="8520600" cy="10842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solidFill>
                  <a:srgbClr val="FCE5CD"/>
                </a:solidFill>
              </a:rPr>
              <a:t>-By(Group 6)</a:t>
            </a:r>
            <a:endParaRPr>
              <a:solidFill>
                <a:srgbClr val="FCE5CD"/>
              </a:solidFill>
            </a:endParaRPr>
          </a:p>
          <a:p>
            <a:pPr indent="0" lvl="0" marL="0" rtl="0" algn="ctr">
              <a:spcBef>
                <a:spcPts val="0"/>
              </a:spcBef>
              <a:spcAft>
                <a:spcPts val="0"/>
              </a:spcAft>
              <a:buNone/>
            </a:pPr>
            <a:r>
              <a:rPr lang="en">
                <a:solidFill>
                  <a:srgbClr val="FCE5CD"/>
                </a:solidFill>
              </a:rPr>
              <a:t>Himaniben Hareshkumar Patel (hhp46)</a:t>
            </a:r>
            <a:endParaRPr>
              <a:solidFill>
                <a:srgbClr val="FCE5CD"/>
              </a:solidFill>
            </a:endParaRPr>
          </a:p>
          <a:p>
            <a:pPr indent="0" lvl="0" marL="0" rtl="0" algn="ctr">
              <a:spcBef>
                <a:spcPts val="0"/>
              </a:spcBef>
              <a:spcAft>
                <a:spcPts val="0"/>
              </a:spcAft>
              <a:buNone/>
            </a:pPr>
            <a:r>
              <a:rPr lang="en">
                <a:solidFill>
                  <a:srgbClr val="FCE5CD"/>
                </a:solidFill>
              </a:rPr>
              <a:t>Karan Ashokkumar Pardasani (kp955)</a:t>
            </a:r>
            <a:endParaRPr>
              <a:solidFill>
                <a:srgbClr val="FCE5CD"/>
              </a:solidFill>
            </a:endParaRPr>
          </a:p>
          <a:p>
            <a:pPr indent="0" lvl="0" marL="0" rtl="0" algn="ctr">
              <a:spcBef>
                <a:spcPts val="0"/>
              </a:spcBef>
              <a:spcAft>
                <a:spcPts val="0"/>
              </a:spcAft>
              <a:buNone/>
            </a:pPr>
            <a:r>
              <a:rPr lang="en">
                <a:solidFill>
                  <a:srgbClr val="FCE5CD"/>
                </a:solidFill>
              </a:rPr>
              <a:t>Naishal Chiragbhai Patel (np781)</a:t>
            </a:r>
            <a:endParaRPr>
              <a:solidFill>
                <a:srgbClr val="FCE5C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Output (PSO)</a:t>
            </a:r>
            <a:endParaRPr>
              <a:solidFill>
                <a:srgbClr val="FF9900"/>
              </a:solidFill>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04100" y="2208300"/>
            <a:ext cx="8746001" cy="2698425"/>
          </a:xfrm>
          <a:prstGeom prst="rect">
            <a:avLst/>
          </a:prstGeom>
          <a:noFill/>
          <a:ln>
            <a:noFill/>
          </a:ln>
        </p:spPr>
      </p:pic>
      <p:pic>
        <p:nvPicPr>
          <p:cNvPr id="119" name="Google Shape;119;p22"/>
          <p:cNvPicPr preferRelativeResize="0"/>
          <p:nvPr/>
        </p:nvPicPr>
        <p:blipFill>
          <a:blip r:embed="rId4">
            <a:alphaModFix/>
          </a:blip>
          <a:stretch>
            <a:fillRect/>
          </a:stretch>
        </p:blipFill>
        <p:spPr>
          <a:xfrm>
            <a:off x="3681500" y="253100"/>
            <a:ext cx="5268600" cy="376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342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Analysis</a:t>
            </a:r>
            <a:endParaRPr>
              <a:solidFill>
                <a:srgbClr val="FF9900"/>
              </a:solidFill>
            </a:endParaRPr>
          </a:p>
        </p:txBody>
      </p:sp>
      <p:sp>
        <p:nvSpPr>
          <p:cNvPr id="125" name="Google Shape;125;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i="1" lang="en">
                <a:solidFill>
                  <a:srgbClr val="F6B26B"/>
                </a:solidFill>
              </a:rPr>
              <a:t>Particle Swarm Optimisation:</a:t>
            </a:r>
            <a:endParaRPr i="1">
              <a:solidFill>
                <a:srgbClr val="F6B26B"/>
              </a:solidFill>
            </a:endParaRPr>
          </a:p>
          <a:p>
            <a:pPr indent="0" lvl="0" marL="0" rtl="0" algn="just">
              <a:spcBef>
                <a:spcPts val="1200"/>
              </a:spcBef>
              <a:spcAft>
                <a:spcPts val="0"/>
              </a:spcAft>
              <a:buNone/>
            </a:pPr>
            <a:r>
              <a:rPr lang="en"/>
              <a:t>From the plots, we can see that the global value found by the Ant Colony Optimisation improves as we increase the number of particles. Also, the search space for the algorithm is (n-1)!/2, hence for n=48, it is around 10</a:t>
            </a:r>
            <a:r>
              <a:rPr baseline="30000" lang="en"/>
              <a:t>62</a:t>
            </a:r>
            <a:r>
              <a:rPr lang="en"/>
              <a:t>. So, this algorithm searches around 10</a:t>
            </a:r>
            <a:r>
              <a:rPr baseline="30000" lang="en"/>
              <a:t>4</a:t>
            </a:r>
            <a:r>
              <a:rPr lang="en"/>
              <a:t> solutions and it has been able to find a pretty good solution. The minimum answer we were able to find using Black Hole Optimisation is 107500 which gives the worst output among the algorithms. One of the reasons for this might be that it processes little solution, so if we increase the time i.e. increase the number of iterations, we might get a better solution.</a:t>
            </a:r>
            <a:endParaRPr/>
          </a:p>
          <a:p>
            <a:pPr indent="0" lvl="0" marL="0" rtl="0" algn="just">
              <a:spcBef>
                <a:spcPts val="120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5431375" y="268654"/>
            <a:ext cx="2665600" cy="1698196"/>
          </a:xfrm>
          <a:prstGeom prst="rect">
            <a:avLst/>
          </a:prstGeom>
          <a:noFill/>
          <a:ln>
            <a:noFill/>
          </a:ln>
        </p:spPr>
      </p:pic>
      <p:sp>
        <p:nvSpPr>
          <p:cNvPr id="127" name="Google Shape;127;p23"/>
          <p:cNvSpPr txBox="1"/>
          <p:nvPr/>
        </p:nvSpPr>
        <p:spPr>
          <a:xfrm>
            <a:off x="5493225" y="1877700"/>
            <a:ext cx="254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Number of solutions covered vs Number of Particles</a:t>
            </a:r>
            <a:endParaRPr>
              <a:solidFill>
                <a:schemeClr val="dk1"/>
              </a:solidFill>
            </a:endParaRPr>
          </a:p>
        </p:txBody>
      </p:sp>
      <p:pic>
        <p:nvPicPr>
          <p:cNvPr id="128" name="Google Shape;128;p23"/>
          <p:cNvPicPr preferRelativeResize="0"/>
          <p:nvPr/>
        </p:nvPicPr>
        <p:blipFill>
          <a:blip r:embed="rId4">
            <a:alphaModFix/>
          </a:blip>
          <a:stretch>
            <a:fillRect/>
          </a:stretch>
        </p:blipFill>
        <p:spPr>
          <a:xfrm>
            <a:off x="5431387" y="2761025"/>
            <a:ext cx="2665576" cy="1654025"/>
          </a:xfrm>
          <a:prstGeom prst="rect">
            <a:avLst/>
          </a:prstGeom>
          <a:noFill/>
          <a:ln>
            <a:noFill/>
          </a:ln>
        </p:spPr>
      </p:pic>
      <p:sp>
        <p:nvSpPr>
          <p:cNvPr id="129" name="Google Shape;129;p23"/>
          <p:cNvSpPr txBox="1"/>
          <p:nvPr/>
        </p:nvSpPr>
        <p:spPr>
          <a:xfrm>
            <a:off x="5645625" y="4392300"/>
            <a:ext cx="254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Solutions solved using PSO vs Number of Particles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5600" y="383850"/>
            <a:ext cx="4256400" cy="43416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1018"/>
              <a:buNone/>
            </a:pPr>
            <a:r>
              <a:rPr i="1" lang="en" sz="1465">
                <a:solidFill>
                  <a:srgbClr val="F6B26B"/>
                </a:solidFill>
              </a:rPr>
              <a:t>Ant Colony Optimization:</a:t>
            </a:r>
            <a:endParaRPr i="1" sz="1465">
              <a:solidFill>
                <a:srgbClr val="F6B26B"/>
              </a:solidFill>
            </a:endParaRPr>
          </a:p>
          <a:p>
            <a:pPr indent="0" lvl="0" marL="0" rtl="0" algn="just">
              <a:lnSpc>
                <a:spcPct val="95000"/>
              </a:lnSpc>
              <a:spcBef>
                <a:spcPts val="1200"/>
              </a:spcBef>
              <a:spcAft>
                <a:spcPts val="0"/>
              </a:spcAft>
              <a:buSzPts val="1018"/>
              <a:buNone/>
            </a:pPr>
            <a:r>
              <a:rPr lang="en" sz="1465"/>
              <a:t>The first graph represents the cost of the route for travelling Salesman Problem using the Ant Colony Optimisation. From the scatter plot, we can see that as we increase the number of ants we get more optimal values.</a:t>
            </a:r>
            <a:endParaRPr sz="1465"/>
          </a:p>
          <a:p>
            <a:pPr indent="0" lvl="0" marL="0" rtl="0" algn="just">
              <a:lnSpc>
                <a:spcPct val="95000"/>
              </a:lnSpc>
              <a:spcBef>
                <a:spcPts val="1200"/>
              </a:spcBef>
              <a:spcAft>
                <a:spcPts val="1200"/>
              </a:spcAft>
              <a:buSzPts val="1018"/>
              <a:buNone/>
            </a:pPr>
            <a:r>
              <a:rPr lang="en" sz="1465"/>
              <a:t>From the second plot, we can infer that the average of algorithm is around 42500 and also the 25th percentile of the output is at 41000 and the 75th percentile is at 43000. These percentile is pretty close and so this algorithm seems more stable. Also, the minimum answer which is around 39000 is very close to the actual answer 33543.</a:t>
            </a:r>
            <a:endParaRPr sz="1465"/>
          </a:p>
        </p:txBody>
      </p:sp>
      <p:pic>
        <p:nvPicPr>
          <p:cNvPr id="135" name="Google Shape;135;p24"/>
          <p:cNvPicPr preferRelativeResize="0"/>
          <p:nvPr/>
        </p:nvPicPr>
        <p:blipFill>
          <a:blip r:embed="rId3">
            <a:alphaModFix/>
          </a:blip>
          <a:stretch>
            <a:fillRect/>
          </a:stretch>
        </p:blipFill>
        <p:spPr>
          <a:xfrm>
            <a:off x="5640050" y="135200"/>
            <a:ext cx="3283301" cy="2099625"/>
          </a:xfrm>
          <a:prstGeom prst="rect">
            <a:avLst/>
          </a:prstGeom>
          <a:noFill/>
          <a:ln>
            <a:noFill/>
          </a:ln>
        </p:spPr>
      </p:pic>
      <p:pic>
        <p:nvPicPr>
          <p:cNvPr id="136" name="Google Shape;136;p24"/>
          <p:cNvPicPr preferRelativeResize="0"/>
          <p:nvPr/>
        </p:nvPicPr>
        <p:blipFill>
          <a:blip r:embed="rId4">
            <a:alphaModFix/>
          </a:blip>
          <a:stretch>
            <a:fillRect/>
          </a:stretch>
        </p:blipFill>
        <p:spPr>
          <a:xfrm>
            <a:off x="5680875" y="2681000"/>
            <a:ext cx="3129325" cy="1982925"/>
          </a:xfrm>
          <a:prstGeom prst="rect">
            <a:avLst/>
          </a:prstGeom>
          <a:noFill/>
          <a:ln>
            <a:noFill/>
          </a:ln>
        </p:spPr>
      </p:pic>
      <p:sp>
        <p:nvSpPr>
          <p:cNvPr id="137" name="Google Shape;137;p24"/>
          <p:cNvSpPr txBox="1"/>
          <p:nvPr/>
        </p:nvSpPr>
        <p:spPr>
          <a:xfrm>
            <a:off x="5623450" y="2167725"/>
            <a:ext cx="284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Solutions solved using ACO vs Number of Ants</a:t>
            </a:r>
            <a:endParaRPr>
              <a:solidFill>
                <a:schemeClr val="dk1"/>
              </a:solidFill>
            </a:endParaRPr>
          </a:p>
        </p:txBody>
      </p:sp>
      <p:sp>
        <p:nvSpPr>
          <p:cNvPr id="138" name="Google Shape;138;p24"/>
          <p:cNvSpPr txBox="1"/>
          <p:nvPr/>
        </p:nvSpPr>
        <p:spPr>
          <a:xfrm>
            <a:off x="5697950" y="4708475"/>
            <a:ext cx="2669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Number of solutions covered vs Number of Stars.</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235500" y="216425"/>
            <a:ext cx="5547900" cy="2828700"/>
          </a:xfrm>
          <a:prstGeom prst="rect">
            <a:avLst/>
          </a:prstGeom>
        </p:spPr>
        <p:txBody>
          <a:bodyPr anchorCtr="0" anchor="t" bIns="91425" lIns="91425" spcFirstLastPara="1" rIns="91425" wrap="square" tIns="91425">
            <a:normAutofit fontScale="62500"/>
          </a:bodyPr>
          <a:lstStyle/>
          <a:p>
            <a:pPr indent="0" lvl="0" marL="0" rtl="0" algn="just">
              <a:spcBef>
                <a:spcPts val="0"/>
              </a:spcBef>
              <a:spcAft>
                <a:spcPts val="0"/>
              </a:spcAft>
              <a:buNone/>
            </a:pPr>
            <a:r>
              <a:rPr i="1" lang="en">
                <a:solidFill>
                  <a:srgbClr val="F6B26B"/>
                </a:solidFill>
              </a:rPr>
              <a:t>Black Hole Optimization:</a:t>
            </a:r>
            <a:endParaRPr i="1">
              <a:solidFill>
                <a:srgbClr val="F6B26B"/>
              </a:solidFill>
            </a:endParaRPr>
          </a:p>
          <a:p>
            <a:pPr indent="0" lvl="0" marL="0" rtl="0" algn="just">
              <a:spcBef>
                <a:spcPts val="1200"/>
              </a:spcBef>
              <a:spcAft>
                <a:spcPts val="0"/>
              </a:spcAft>
              <a:buNone/>
            </a:pPr>
            <a:r>
              <a:rPr lang="en"/>
              <a:t>From the first plot, we can see that the global value found by the BlackHole Optimisation improves as we increase the number of stars. Also, the searchspace for the algorithm is (n−1)!/2, hence for n= 48, it is around 1062. So, this algorithm searches around 105 solutions and it has been able to find a pretty good solution. The minimum answer we were able to find using Black Hole Optimisation is 37500 which is an improvement on the Ant Colony Optimisation algorithm.</a:t>
            </a:r>
            <a:endParaRPr/>
          </a:p>
          <a:p>
            <a:pPr indent="0" lvl="0" marL="0" rtl="0" algn="just">
              <a:spcBef>
                <a:spcPts val="1200"/>
              </a:spcBef>
              <a:spcAft>
                <a:spcPts val="1200"/>
              </a:spcAft>
              <a:buNone/>
            </a:pPr>
            <a:r>
              <a:rPr lang="en"/>
              <a:t>From the second plot, we can infer that the average of algorithm is around 49000 and also the 25th percentile of the output is at 44000 and the 75th percentile is at 50000. These percentile are very far and so this algorithm seems less stable. Also, the minimum answer which is around 37500 is very close to the actual answer 33543.</a:t>
            </a:r>
            <a:endParaRPr/>
          </a:p>
        </p:txBody>
      </p:sp>
      <p:pic>
        <p:nvPicPr>
          <p:cNvPr id="144" name="Google Shape;144;p25"/>
          <p:cNvPicPr preferRelativeResize="0"/>
          <p:nvPr/>
        </p:nvPicPr>
        <p:blipFill>
          <a:blip r:embed="rId3">
            <a:alphaModFix/>
          </a:blip>
          <a:stretch>
            <a:fillRect/>
          </a:stretch>
        </p:blipFill>
        <p:spPr>
          <a:xfrm>
            <a:off x="5945300" y="155625"/>
            <a:ext cx="3029251" cy="1992125"/>
          </a:xfrm>
          <a:prstGeom prst="rect">
            <a:avLst/>
          </a:prstGeom>
          <a:noFill/>
          <a:ln>
            <a:noFill/>
          </a:ln>
        </p:spPr>
      </p:pic>
      <p:pic>
        <p:nvPicPr>
          <p:cNvPr id="145" name="Google Shape;145;p25"/>
          <p:cNvPicPr preferRelativeResize="0"/>
          <p:nvPr/>
        </p:nvPicPr>
        <p:blipFill>
          <a:blip r:embed="rId4">
            <a:alphaModFix/>
          </a:blip>
          <a:stretch>
            <a:fillRect/>
          </a:stretch>
        </p:blipFill>
        <p:spPr>
          <a:xfrm>
            <a:off x="5935200" y="2661659"/>
            <a:ext cx="3049475" cy="1928541"/>
          </a:xfrm>
          <a:prstGeom prst="rect">
            <a:avLst/>
          </a:prstGeom>
          <a:noFill/>
          <a:ln>
            <a:noFill/>
          </a:ln>
        </p:spPr>
      </p:pic>
      <p:pic>
        <p:nvPicPr>
          <p:cNvPr id="146" name="Google Shape;146;p25"/>
          <p:cNvPicPr preferRelativeResize="0"/>
          <p:nvPr/>
        </p:nvPicPr>
        <p:blipFill>
          <a:blip r:embed="rId5">
            <a:alphaModFix/>
          </a:blip>
          <a:stretch>
            <a:fillRect/>
          </a:stretch>
        </p:blipFill>
        <p:spPr>
          <a:xfrm>
            <a:off x="408300" y="3096413"/>
            <a:ext cx="2757430" cy="1742274"/>
          </a:xfrm>
          <a:prstGeom prst="rect">
            <a:avLst/>
          </a:prstGeom>
          <a:noFill/>
          <a:ln>
            <a:noFill/>
          </a:ln>
        </p:spPr>
      </p:pic>
      <p:sp>
        <p:nvSpPr>
          <p:cNvPr id="147" name="Google Shape;147;p25"/>
          <p:cNvSpPr txBox="1"/>
          <p:nvPr/>
        </p:nvSpPr>
        <p:spPr>
          <a:xfrm>
            <a:off x="5877075" y="2125075"/>
            <a:ext cx="3097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Solutions solved using ACO vs Number of Stars</a:t>
            </a:r>
            <a:endParaRPr sz="1100">
              <a:solidFill>
                <a:schemeClr val="dk1"/>
              </a:solidFill>
            </a:endParaRPr>
          </a:p>
        </p:txBody>
      </p:sp>
      <p:sp>
        <p:nvSpPr>
          <p:cNvPr id="148" name="Google Shape;148;p25"/>
          <p:cNvSpPr txBox="1"/>
          <p:nvPr/>
        </p:nvSpPr>
        <p:spPr>
          <a:xfrm>
            <a:off x="3232825" y="4159775"/>
            <a:ext cx="191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Number of solutions covered vs Number of Stars.</a:t>
            </a:r>
            <a:endParaRPr sz="1200">
              <a:solidFill>
                <a:schemeClr val="dk1"/>
              </a:solidFill>
            </a:endParaRPr>
          </a:p>
        </p:txBody>
      </p:sp>
      <p:sp>
        <p:nvSpPr>
          <p:cNvPr id="149" name="Google Shape;149;p25"/>
          <p:cNvSpPr txBox="1"/>
          <p:nvPr/>
        </p:nvSpPr>
        <p:spPr>
          <a:xfrm>
            <a:off x="5987950" y="4665825"/>
            <a:ext cx="29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Boxplot for Solutions using BHO</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Time Complexity and Space Complexity</a:t>
            </a:r>
            <a:endParaRPr>
              <a:solidFill>
                <a:srgbClr val="FF9900"/>
              </a:solidFill>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6B26B"/>
                </a:solidFill>
              </a:rPr>
              <a:t>For Ant Colony Optimisation,</a:t>
            </a:r>
            <a:endParaRPr>
              <a:solidFill>
                <a:srgbClr val="F6B26B"/>
              </a:solidFill>
            </a:endParaRPr>
          </a:p>
          <a:p>
            <a:pPr indent="0" lvl="0" marL="0" rtl="0" algn="l">
              <a:spcBef>
                <a:spcPts val="1200"/>
              </a:spcBef>
              <a:spcAft>
                <a:spcPts val="0"/>
              </a:spcAft>
              <a:buNone/>
            </a:pPr>
            <a:r>
              <a:rPr lang="en"/>
              <a:t>The time complexity is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Where </a:t>
            </a:r>
            <a:r>
              <a:rPr b="1" lang="en"/>
              <a:t>alpha</a:t>
            </a:r>
            <a:r>
              <a:rPr lang="en"/>
              <a:t> is control of influence for proficiency and </a:t>
            </a:r>
            <a:r>
              <a:rPr b="1" lang="en"/>
              <a:t>beta</a:t>
            </a:r>
            <a:r>
              <a:rPr lang="en"/>
              <a:t> is control of attractiveness. </a:t>
            </a:r>
            <a:endParaRPr/>
          </a:p>
        </p:txBody>
      </p:sp>
      <p:pic>
        <p:nvPicPr>
          <p:cNvPr id="156" name="Google Shape;156;p26"/>
          <p:cNvPicPr preferRelativeResize="0"/>
          <p:nvPr/>
        </p:nvPicPr>
        <p:blipFill>
          <a:blip r:embed="rId3">
            <a:alphaModFix/>
          </a:blip>
          <a:stretch>
            <a:fillRect/>
          </a:stretch>
        </p:blipFill>
        <p:spPr>
          <a:xfrm>
            <a:off x="2662238" y="2200275"/>
            <a:ext cx="3819525" cy="74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For Black Hole Optimisation,</a:t>
            </a:r>
            <a:endParaRPr>
              <a:solidFill>
                <a:srgbClr val="FF9900"/>
              </a:solidFill>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Time Complexity:</a:t>
            </a:r>
            <a:endParaRPr b="1">
              <a:solidFill>
                <a:schemeClr val="dk1"/>
              </a:solidFill>
            </a:endParaRPr>
          </a:p>
          <a:p>
            <a:pPr indent="0" lvl="0" marL="0" rtl="0" algn="l">
              <a:spcBef>
                <a:spcPts val="1200"/>
              </a:spcBef>
              <a:spcAft>
                <a:spcPts val="0"/>
              </a:spcAft>
              <a:buNone/>
            </a:pPr>
            <a:r>
              <a:rPr lang="en"/>
              <a:t>T</a:t>
            </a:r>
            <a:r>
              <a:rPr lang="en"/>
              <a:t>he time complexity is O(n*m*iterations), where n is the number of stars, m is the number of cities and iterations is the number of iterations.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chemeClr val="dk1"/>
                </a:solidFill>
              </a:rPr>
              <a:t>Space Complexity:</a:t>
            </a:r>
            <a:endParaRPr b="1">
              <a:solidFill>
                <a:schemeClr val="dk1"/>
              </a:solidFill>
            </a:endParaRPr>
          </a:p>
          <a:p>
            <a:pPr indent="0" lvl="0" marL="0" rtl="0" algn="l">
              <a:spcBef>
                <a:spcPts val="1200"/>
              </a:spcBef>
              <a:spcAft>
                <a:spcPts val="1200"/>
              </a:spcAft>
              <a:buNone/>
            </a:pPr>
            <a:r>
              <a:rPr lang="en"/>
              <a:t>T</a:t>
            </a:r>
            <a:r>
              <a:rPr lang="en"/>
              <a:t>he space complexity of the algorithm is O(n*m).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For Particle Swarm Optimisation</a:t>
            </a:r>
            <a:endParaRPr>
              <a:solidFill>
                <a:srgbClr val="FF9900"/>
              </a:solidFill>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Time Complexity:</a:t>
            </a:r>
            <a:endParaRPr b="1">
              <a:solidFill>
                <a:schemeClr val="dk1"/>
              </a:solidFill>
            </a:endParaRPr>
          </a:p>
          <a:p>
            <a:pPr indent="0" lvl="0" marL="0" rtl="0" algn="l">
              <a:spcBef>
                <a:spcPts val="1200"/>
              </a:spcBef>
              <a:spcAft>
                <a:spcPts val="0"/>
              </a:spcAft>
              <a:buNone/>
            </a:pPr>
            <a:r>
              <a:rPr lang="en"/>
              <a:t>The time complexity is O(n*m*iterations), where n is the number of particles, m is the number of cities and iterations is the number of iterations.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chemeClr val="dk1"/>
                </a:solidFill>
              </a:rPr>
              <a:t>Space Complexity:</a:t>
            </a:r>
            <a:endParaRPr b="1">
              <a:solidFill>
                <a:schemeClr val="dk1"/>
              </a:solidFill>
            </a:endParaRPr>
          </a:p>
          <a:p>
            <a:pPr indent="0" lvl="0" marL="0" rtl="0" algn="l">
              <a:spcBef>
                <a:spcPts val="1200"/>
              </a:spcBef>
              <a:spcAft>
                <a:spcPts val="0"/>
              </a:spcAft>
              <a:buNone/>
            </a:pPr>
            <a:r>
              <a:rPr lang="en"/>
              <a:t>The space complexity of the algorithm is O(n*m).</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References</a:t>
            </a:r>
            <a:endParaRPr>
              <a:solidFill>
                <a:srgbClr val="FF9900"/>
              </a:solidFill>
            </a:endParaRPr>
          </a:p>
        </p:txBody>
      </p:sp>
      <p:sp>
        <p:nvSpPr>
          <p:cNvPr id="174" name="Google Shape;174;p29"/>
          <p:cNvSpPr txBox="1"/>
          <p:nvPr>
            <p:ph idx="1" type="body"/>
          </p:nvPr>
        </p:nvSpPr>
        <p:spPr>
          <a:xfrm>
            <a:off x="311700" y="1152475"/>
            <a:ext cx="845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FCE5CD"/>
                </a:solidFill>
              </a:rPr>
              <a:t>[1] Dataset - https://people.sc.fsu.edu/ jburkardt/datasets/tsp/tsp.html</a:t>
            </a:r>
            <a:endParaRPr sz="1500">
              <a:solidFill>
                <a:srgbClr val="FCE5CD"/>
              </a:solidFill>
            </a:endParaRPr>
          </a:p>
          <a:p>
            <a:pPr indent="0" lvl="0" marL="0" rtl="0" algn="l">
              <a:spcBef>
                <a:spcPts val="1200"/>
              </a:spcBef>
              <a:spcAft>
                <a:spcPts val="0"/>
              </a:spcAft>
              <a:buNone/>
            </a:pPr>
            <a:r>
              <a:rPr lang="en" sz="1500">
                <a:solidFill>
                  <a:srgbClr val="FCE5CD"/>
                </a:solidFill>
              </a:rPr>
              <a:t>[2] Ant Colony Optimisation - Y. Zhou, "Runtime Analysis of an Ant Colony Optimization Algorithm for TSP Instances," in IEEE Transactions on Evolutionary Computation, vol. 13, no. 5, pp. 1083-1092, Oct. 2009, doi:10.1109/TEVC.2009.2016570.</a:t>
            </a:r>
            <a:endParaRPr sz="1500">
              <a:solidFill>
                <a:srgbClr val="FCE5CD"/>
              </a:solidFill>
            </a:endParaRPr>
          </a:p>
          <a:p>
            <a:pPr indent="0" lvl="0" marL="0" rtl="0" algn="l">
              <a:spcBef>
                <a:spcPts val="1200"/>
              </a:spcBef>
              <a:spcAft>
                <a:spcPts val="0"/>
              </a:spcAft>
              <a:buNone/>
            </a:pPr>
            <a:r>
              <a:rPr lang="en" sz="1500">
                <a:solidFill>
                  <a:srgbClr val="FCE5CD"/>
                </a:solidFill>
              </a:rPr>
              <a:t>[3] Black Hole Optimisation - </a:t>
            </a:r>
            <a:r>
              <a:rPr lang="en" sz="1500" u="sng">
                <a:solidFill>
                  <a:srgbClr val="FCE5CD"/>
                </a:solidFill>
                <a:hlinkClick r:id="rId3">
                  <a:extLst>
                    <a:ext uri="{A12FA001-AC4F-418D-AE19-62706E023703}">
                      <ahyp:hlinkClr val="tx"/>
                    </a:ext>
                  </a:extLst>
                </a:hlinkClick>
              </a:rPr>
              <a:t>https://link.springer.com/content/pdf/10.1007/s00500-017-2760-y.pdf</a:t>
            </a:r>
            <a:endParaRPr sz="1500">
              <a:solidFill>
                <a:srgbClr val="FCE5CD"/>
              </a:solidFill>
            </a:endParaRPr>
          </a:p>
          <a:p>
            <a:pPr indent="0" lvl="0" marL="0" rtl="0" algn="l">
              <a:spcBef>
                <a:spcPts val="1200"/>
              </a:spcBef>
              <a:spcAft>
                <a:spcPts val="1200"/>
              </a:spcAft>
              <a:buNone/>
            </a:pPr>
            <a:r>
              <a:rPr lang="en" sz="1500">
                <a:solidFill>
                  <a:srgbClr val="FCE5CD"/>
                </a:solidFill>
              </a:rPr>
              <a:t>[4] Particle Swarm Optimisation - https://ieeexplore.ieee.org/document/1259748</a:t>
            </a:r>
            <a:endParaRPr sz="1500">
              <a:solidFill>
                <a:srgbClr val="FCE5C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Resources</a:t>
            </a:r>
            <a:endParaRPr>
              <a:solidFill>
                <a:srgbClr val="FF9900"/>
              </a:solidFill>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3.8</a:t>
            </a:r>
            <a:endParaRPr/>
          </a:p>
          <a:p>
            <a:pPr indent="0" lvl="0" marL="0" rtl="0" algn="l">
              <a:spcBef>
                <a:spcPts val="1200"/>
              </a:spcBef>
              <a:spcAft>
                <a:spcPts val="0"/>
              </a:spcAft>
              <a:buNone/>
            </a:pPr>
            <a:r>
              <a:rPr lang="en"/>
              <a:t>PySimpleGui</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Goal</a:t>
            </a:r>
            <a:endParaRPr>
              <a:solidFill>
                <a:srgbClr val="FF99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Travelling Salesman Problem is  an NP-hard problem which means that currently there is no algorithm that solves this problem in a </a:t>
            </a:r>
            <a:r>
              <a:rPr lang="en"/>
              <a:t>polynomial</a:t>
            </a:r>
            <a:r>
              <a:rPr lang="en"/>
              <a:t> time.</a:t>
            </a:r>
            <a:endParaRPr/>
          </a:p>
          <a:p>
            <a:pPr indent="0" lvl="0" marL="0" rtl="0" algn="just">
              <a:spcBef>
                <a:spcPts val="1200"/>
              </a:spcBef>
              <a:spcAft>
                <a:spcPts val="0"/>
              </a:spcAft>
              <a:buNone/>
            </a:pPr>
            <a:r>
              <a:rPr lang="en"/>
              <a:t>We need to find the shortest possible tour that visits each city once and returns to the starting point given the list of cities and </a:t>
            </a:r>
            <a:r>
              <a:rPr lang="en"/>
              <a:t>the</a:t>
            </a:r>
            <a:r>
              <a:rPr lang="en"/>
              <a:t> distances </a:t>
            </a:r>
            <a:r>
              <a:rPr lang="en"/>
              <a:t>between each pair of cities to find the solution of this problem.</a:t>
            </a:r>
            <a:endParaRPr/>
          </a:p>
          <a:p>
            <a:pPr indent="0" lvl="0" marL="0" rtl="0" algn="just">
              <a:spcBef>
                <a:spcPts val="1200"/>
              </a:spcBef>
              <a:spcAft>
                <a:spcPts val="0"/>
              </a:spcAft>
              <a:buNone/>
            </a:pPr>
            <a:r>
              <a:rPr lang="en"/>
              <a:t>In this project, we implement a meta-heuristic approach to trying to solve this problem using 3 different techniques as follows:</a:t>
            </a:r>
            <a:endParaRPr/>
          </a:p>
          <a:p>
            <a:pPr indent="-342900" lvl="0" marL="457200" rtl="0" algn="just">
              <a:spcBef>
                <a:spcPts val="1200"/>
              </a:spcBef>
              <a:spcAft>
                <a:spcPts val="0"/>
              </a:spcAft>
              <a:buSzPts val="1800"/>
              <a:buChar char="●"/>
            </a:pPr>
            <a:r>
              <a:rPr lang="en"/>
              <a:t>Ant Colony Optimization</a:t>
            </a:r>
            <a:endParaRPr/>
          </a:p>
          <a:p>
            <a:pPr indent="-342900" lvl="0" marL="457200" rtl="0" algn="just">
              <a:spcBef>
                <a:spcPts val="0"/>
              </a:spcBef>
              <a:spcAft>
                <a:spcPts val="0"/>
              </a:spcAft>
              <a:buSzPts val="1800"/>
              <a:buChar char="●"/>
            </a:pPr>
            <a:r>
              <a:rPr lang="en"/>
              <a:t>Black Hole Optimization</a:t>
            </a:r>
            <a:endParaRPr/>
          </a:p>
          <a:p>
            <a:pPr indent="-342900" lvl="0" marL="457200" rtl="0" algn="just">
              <a:spcBef>
                <a:spcPts val="0"/>
              </a:spcBef>
              <a:spcAft>
                <a:spcPts val="0"/>
              </a:spcAft>
              <a:buSzPts val="1800"/>
              <a:buChar char="●"/>
            </a:pPr>
            <a:r>
              <a:rPr lang="en"/>
              <a:t>Particle swarm optimization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Ant Colony Optimization(ACO)</a:t>
            </a:r>
            <a:endParaRPr>
              <a:solidFill>
                <a:srgbClr val="FF99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Ant Colony Optimization is a Genetic Algorithm(GA), which uses probabilistic techniques to obtain approximate optimal solution of the given graph. </a:t>
            </a:r>
            <a:endParaRPr/>
          </a:p>
          <a:p>
            <a:pPr indent="0" lvl="0" marL="0" rtl="0" algn="just">
              <a:spcBef>
                <a:spcPts val="1200"/>
              </a:spcBef>
              <a:spcAft>
                <a:spcPts val="0"/>
              </a:spcAft>
              <a:buNone/>
            </a:pPr>
            <a:r>
              <a:rPr lang="en"/>
              <a:t>All possible solutions are represented by the parameter space which is traversed by artificial ants in order to obtain optimal solution. </a:t>
            </a:r>
            <a:endParaRPr/>
          </a:p>
          <a:p>
            <a:pPr indent="0" lvl="0" marL="0" rtl="0" algn="just">
              <a:spcBef>
                <a:spcPts val="1200"/>
              </a:spcBef>
              <a:spcAft>
                <a:spcPts val="1200"/>
              </a:spcAft>
              <a:buNone/>
            </a:pPr>
            <a:r>
              <a:rPr lang="en"/>
              <a:t>As real ants leave pheromones along their path to guide other ants towards resources; artificial ants also mimic that behaviour by recording their position (giving probabilistic score) to guide other ants for better solutions.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Black Hole Optimization(BHO)</a:t>
            </a:r>
            <a:endParaRPr>
              <a:solidFill>
                <a:srgbClr val="FF9900"/>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Black Hole Algorithm is a nature-inspired algorithm that mimics the blackhole </a:t>
            </a:r>
            <a:r>
              <a:rPr lang="en"/>
              <a:t>phenomenon</a:t>
            </a:r>
            <a:r>
              <a:rPr lang="en"/>
              <a:t> that occurs in the nature.</a:t>
            </a:r>
            <a:endParaRPr/>
          </a:p>
          <a:p>
            <a:pPr indent="0" lvl="0" marL="0" rtl="0" algn="l">
              <a:spcBef>
                <a:spcPts val="1200"/>
              </a:spcBef>
              <a:spcAft>
                <a:spcPts val="0"/>
              </a:spcAft>
              <a:buNone/>
            </a:pPr>
            <a:r>
              <a:rPr lang="en"/>
              <a:t>In Black Hole Optimisation, initially a population of possible solutions is generated randomly.</a:t>
            </a:r>
            <a:endParaRPr/>
          </a:p>
          <a:p>
            <a:pPr indent="0" lvl="0" marL="0" rtl="0" algn="l">
              <a:spcBef>
                <a:spcPts val="1200"/>
              </a:spcBef>
              <a:spcAft>
                <a:spcPts val="0"/>
              </a:spcAft>
              <a:buNone/>
            </a:pPr>
            <a:r>
              <a:rPr lang="en"/>
              <a:t>Then, fitness value of each possible solution is evaluated and the best candidate among the population is chosen to be the black hole and the rest form the normal stars.</a:t>
            </a:r>
            <a:endParaRPr/>
          </a:p>
          <a:p>
            <a:pPr indent="0" lvl="0" marL="0" rtl="0" algn="l">
              <a:spcBef>
                <a:spcPts val="1200"/>
              </a:spcBef>
              <a:spcAft>
                <a:spcPts val="1200"/>
              </a:spcAft>
              <a:buNone/>
            </a:pPr>
            <a:r>
              <a:rPr lang="en"/>
              <a:t>After black hole starts absorbing the stars around it, and all the stars starts move towards the black hole.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Particle Swarm Optimization(PSO)</a:t>
            </a:r>
            <a:endParaRPr>
              <a:solidFill>
                <a:srgbClr val="FF9900"/>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To calculate the Travelling Salesman Problem using Particle Swarm Optimisation, we use the concept of Swap Operator and Swap Sequence. The Particle Swarm Optimisation is mimics the social behaviour that is commonly depicted in organisms. These organisms travel through possible solutions and can store the best solution so far. All the organisms share solutions with each other to calculate the global best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User Interface</a:t>
            </a:r>
            <a:endParaRPr>
              <a:solidFill>
                <a:srgbClr val="FF9900"/>
              </a:solidFill>
            </a:endParaRPr>
          </a:p>
        </p:txBody>
      </p:sp>
      <p:sp>
        <p:nvSpPr>
          <p:cNvPr id="85" name="Google Shape;85;p18"/>
          <p:cNvSpPr txBox="1"/>
          <p:nvPr>
            <p:ph idx="1" type="body"/>
          </p:nvPr>
        </p:nvSpPr>
        <p:spPr>
          <a:xfrm>
            <a:off x="311700" y="1152475"/>
            <a:ext cx="413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interface the user can choose the algorithm he wants to use. There are three available algorithms:</a:t>
            </a:r>
            <a:endParaRPr/>
          </a:p>
          <a:p>
            <a:pPr indent="-342900" lvl="0" marL="457200" rtl="0" algn="l">
              <a:spcBef>
                <a:spcPts val="1200"/>
              </a:spcBef>
              <a:spcAft>
                <a:spcPts val="0"/>
              </a:spcAft>
              <a:buSzPts val="1800"/>
              <a:buAutoNum type="alphaLcPeriod"/>
            </a:pPr>
            <a:r>
              <a:rPr lang="en"/>
              <a:t>Ant Colony Optimisation</a:t>
            </a:r>
            <a:endParaRPr/>
          </a:p>
          <a:p>
            <a:pPr indent="-342900" lvl="0" marL="457200" rtl="0" algn="l">
              <a:spcBef>
                <a:spcPts val="0"/>
              </a:spcBef>
              <a:spcAft>
                <a:spcPts val="0"/>
              </a:spcAft>
              <a:buSzPts val="1800"/>
              <a:buAutoNum type="alphaLcPeriod"/>
            </a:pPr>
            <a:r>
              <a:rPr lang="en"/>
              <a:t>Black Hole Optimisation</a:t>
            </a:r>
            <a:endParaRPr/>
          </a:p>
          <a:p>
            <a:pPr indent="-342900" lvl="0" marL="457200" rtl="0" algn="l">
              <a:spcBef>
                <a:spcPts val="0"/>
              </a:spcBef>
              <a:spcAft>
                <a:spcPts val="0"/>
              </a:spcAft>
              <a:buSzPts val="1800"/>
              <a:buAutoNum type="alphaLcPeriod"/>
            </a:pPr>
            <a:r>
              <a:rPr lang="en"/>
              <a:t>Particle Swarm Optimisation</a:t>
            </a:r>
            <a:endParaRPr/>
          </a:p>
        </p:txBody>
      </p:sp>
      <p:pic>
        <p:nvPicPr>
          <p:cNvPr id="86" name="Google Shape;86;p18"/>
          <p:cNvPicPr preferRelativeResize="0"/>
          <p:nvPr/>
        </p:nvPicPr>
        <p:blipFill>
          <a:blip r:embed="rId3">
            <a:alphaModFix/>
          </a:blip>
          <a:stretch>
            <a:fillRect/>
          </a:stretch>
        </p:blipFill>
        <p:spPr>
          <a:xfrm>
            <a:off x="4882750" y="1152475"/>
            <a:ext cx="3714750" cy="18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344700"/>
            <a:ext cx="8520600" cy="108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can choose the parameters for the algorithms which </a:t>
            </a:r>
            <a:r>
              <a:rPr lang="en"/>
              <a:t>include</a:t>
            </a:r>
            <a:r>
              <a:rPr lang="en"/>
              <a:t> </a:t>
            </a:r>
            <a:r>
              <a:rPr lang="en"/>
              <a:t>number</a:t>
            </a:r>
            <a:r>
              <a:rPr lang="en"/>
              <a:t> of cities, number of ants, articles and stars, and the number of iterations required.</a:t>
            </a:r>
            <a:endParaRPr/>
          </a:p>
        </p:txBody>
      </p:sp>
      <p:pic>
        <p:nvPicPr>
          <p:cNvPr id="92" name="Google Shape;92;p19"/>
          <p:cNvPicPr preferRelativeResize="0"/>
          <p:nvPr/>
        </p:nvPicPr>
        <p:blipFill>
          <a:blip r:embed="rId3">
            <a:alphaModFix/>
          </a:blip>
          <a:stretch>
            <a:fillRect/>
          </a:stretch>
        </p:blipFill>
        <p:spPr>
          <a:xfrm>
            <a:off x="129775" y="1665300"/>
            <a:ext cx="2602164" cy="3248025"/>
          </a:xfrm>
          <a:prstGeom prst="rect">
            <a:avLst/>
          </a:prstGeom>
          <a:noFill/>
          <a:ln>
            <a:noFill/>
          </a:ln>
        </p:spPr>
      </p:pic>
      <p:pic>
        <p:nvPicPr>
          <p:cNvPr id="93" name="Google Shape;93;p19"/>
          <p:cNvPicPr preferRelativeResize="0"/>
          <p:nvPr/>
        </p:nvPicPr>
        <p:blipFill>
          <a:blip r:embed="rId4">
            <a:alphaModFix/>
          </a:blip>
          <a:stretch>
            <a:fillRect/>
          </a:stretch>
        </p:blipFill>
        <p:spPr>
          <a:xfrm>
            <a:off x="2762250" y="1693875"/>
            <a:ext cx="3162300" cy="3248025"/>
          </a:xfrm>
          <a:prstGeom prst="rect">
            <a:avLst/>
          </a:prstGeom>
          <a:noFill/>
          <a:ln>
            <a:noFill/>
          </a:ln>
        </p:spPr>
      </p:pic>
      <p:pic>
        <p:nvPicPr>
          <p:cNvPr id="94" name="Google Shape;94;p19"/>
          <p:cNvPicPr preferRelativeResize="0"/>
          <p:nvPr/>
        </p:nvPicPr>
        <p:blipFill>
          <a:blip r:embed="rId5">
            <a:alphaModFix/>
          </a:blip>
          <a:stretch>
            <a:fillRect/>
          </a:stretch>
        </p:blipFill>
        <p:spPr>
          <a:xfrm>
            <a:off x="5904538" y="1693863"/>
            <a:ext cx="3171825" cy="324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153075" y="234725"/>
            <a:ext cx="5433950" cy="3791226"/>
          </a:xfrm>
          <a:prstGeom prst="rect">
            <a:avLst/>
          </a:prstGeom>
          <a:noFill/>
          <a:ln>
            <a:noFill/>
          </a:ln>
        </p:spPr>
      </p:pic>
      <p:pic>
        <p:nvPicPr>
          <p:cNvPr id="102" name="Google Shape;102;p20"/>
          <p:cNvPicPr preferRelativeResize="0"/>
          <p:nvPr/>
        </p:nvPicPr>
        <p:blipFill>
          <a:blip r:embed="rId4">
            <a:alphaModFix/>
          </a:blip>
          <a:stretch>
            <a:fillRect/>
          </a:stretch>
        </p:blipFill>
        <p:spPr>
          <a:xfrm>
            <a:off x="3561000" y="679625"/>
            <a:ext cx="5499900" cy="4218950"/>
          </a:xfrm>
          <a:prstGeom prst="rect">
            <a:avLst/>
          </a:prstGeom>
          <a:noFill/>
          <a:ln>
            <a:noFill/>
          </a:ln>
        </p:spPr>
      </p:pic>
      <p:sp>
        <p:nvSpPr>
          <p:cNvPr id="103" name="Google Shape;103;p20"/>
          <p:cNvSpPr txBox="1"/>
          <p:nvPr/>
        </p:nvSpPr>
        <p:spPr>
          <a:xfrm>
            <a:off x="153075" y="4153050"/>
            <a:ext cx="3268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FF9900"/>
                </a:solidFill>
              </a:rPr>
              <a:t>Output (ACO)</a:t>
            </a:r>
            <a:endParaRPr sz="2600">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9900"/>
                </a:solidFill>
              </a:rPr>
              <a:t>Output (BHO)</a:t>
            </a:r>
            <a:endParaRPr>
              <a:solidFill>
                <a:srgbClr val="FF9900"/>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265325" y="1352050"/>
            <a:ext cx="8566975" cy="3689400"/>
          </a:xfrm>
          <a:prstGeom prst="rect">
            <a:avLst/>
          </a:prstGeom>
          <a:noFill/>
          <a:ln>
            <a:noFill/>
          </a:ln>
        </p:spPr>
      </p:pic>
      <p:pic>
        <p:nvPicPr>
          <p:cNvPr id="111" name="Google Shape;111;p21"/>
          <p:cNvPicPr preferRelativeResize="0"/>
          <p:nvPr/>
        </p:nvPicPr>
        <p:blipFill>
          <a:blip r:embed="rId4">
            <a:alphaModFix/>
          </a:blip>
          <a:stretch>
            <a:fillRect/>
          </a:stretch>
        </p:blipFill>
        <p:spPr>
          <a:xfrm>
            <a:off x="3600450" y="255125"/>
            <a:ext cx="5278199" cy="402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