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Lst>
  <p:notesMasterIdLst>
    <p:notesMasterId r:id="rId14"/>
  </p:notesMasterIdLst>
  <p:sldIdLst>
    <p:sldId id="256" r:id="rId2"/>
    <p:sldId id="257" r:id="rId3"/>
    <p:sldId id="259" r:id="rId4"/>
    <p:sldId id="264" r:id="rId5"/>
    <p:sldId id="258" r:id="rId6"/>
    <p:sldId id="273" r:id="rId7"/>
    <p:sldId id="260" r:id="rId8"/>
    <p:sldId id="261" r:id="rId9"/>
    <p:sldId id="262" r:id="rId10"/>
    <p:sldId id="272" r:id="rId11"/>
    <p:sldId id="271" r:id="rId12"/>
    <p:sldId id="265" r:id="rId13"/>
  </p:sldIdLst>
  <p:sldSz cx="9144000" cy="5143500" type="screen16x9"/>
  <p:notesSz cx="6858000" cy="9144000"/>
  <p:embeddedFontLst>
    <p:embeddedFont>
      <p:font typeface="Gill Sans MT" panose="020B0502020104020203" pitchFamily="34" charset="0"/>
      <p:regular r:id="rId15"/>
      <p:bold r:id="rId16"/>
      <p:italic r:id="rId17"/>
      <p:boldItalic r:id="rId18"/>
    </p:embeddedFont>
    <p:embeddedFont>
      <p:font typeface="Lato" panose="020F0502020204030203" pitchFamily="34" charset="0"/>
      <p:regular r:id="rId19"/>
      <p:bold r:id="rId20"/>
      <p:italic r:id="rId21"/>
      <p:boldItalic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C274A8-8B3C-4B33-814C-29B70E07F9DB}">
  <a:tblStyle styleId="{CBC274A8-8B3C-4B33-814C-29B70E07F9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diagrams/_rels/data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hyperlink" Target="https://www.kaggle.com/" TargetMode="Externa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7.png"/><Relationship Id="rId5" Type="http://schemas.openxmlformats.org/officeDocument/2006/relationships/hyperlink" Target="https://www.kaggle.com/" TargetMode="External"/><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BFF3F3-8FD5-4175-B712-4D10D05C3FAB}"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00649E3E-1C9A-4DDE-9111-29AEB1A8C483}">
      <dgm:prSet/>
      <dgm:spPr/>
      <dgm:t>
        <a:bodyPr/>
        <a:lstStyle/>
        <a:p>
          <a:r>
            <a:rPr lang="en-IN">
              <a:effectLst/>
              <a:latin typeface="+mj-lt"/>
              <a:ea typeface="Times New Roman" panose="02020603050405020304" pitchFamily="18" charset="0"/>
            </a:rPr>
            <a:t>Employee attrition is </a:t>
          </a:r>
          <a:r>
            <a:rPr lang="en-IN" b="1">
              <a:effectLst/>
              <a:latin typeface="+mj-lt"/>
              <a:ea typeface="Times New Roman" panose="02020603050405020304" pitchFamily="18" charset="0"/>
            </a:rPr>
            <a:t>used to describe the reduction of employees</a:t>
          </a:r>
          <a:r>
            <a:rPr lang="en-IN">
              <a:effectLst/>
              <a:latin typeface="+mj-lt"/>
              <a:ea typeface="Times New Roman" panose="02020603050405020304" pitchFamily="18" charset="0"/>
            </a:rPr>
            <a:t>. Employee attrition can take place for a multitude of reasons. The reasons may include employees retiring, finding other job opportunities, or leaving due to unhappiness within the company</a:t>
          </a:r>
          <a:endParaRPr lang="en-IN">
            <a:effectLst/>
            <a:latin typeface="+mj-lt"/>
            <a:ea typeface="Times New Roman" panose="02020603050405020304" pitchFamily="18" charset="0"/>
            <a:cs typeface="Times New Roman" panose="02020603050405020304" pitchFamily="18" charset="0"/>
          </a:endParaRPr>
        </a:p>
      </dgm:t>
    </dgm:pt>
    <dgm:pt modelId="{F61286C9-F508-4247-9D6F-2FA326E30F61}" type="parTrans" cxnId="{53D7AF5D-715D-47A6-9A0C-B4260D816A72}">
      <dgm:prSet/>
      <dgm:spPr/>
      <dgm:t>
        <a:bodyPr/>
        <a:lstStyle/>
        <a:p>
          <a:endParaRPr lang="en-US"/>
        </a:p>
      </dgm:t>
    </dgm:pt>
    <dgm:pt modelId="{19EFBB1A-0188-4FC8-9EE0-8654B6E47BDE}" type="sibTrans" cxnId="{53D7AF5D-715D-47A6-9A0C-B4260D816A72}">
      <dgm:prSet/>
      <dgm:spPr/>
      <dgm:t>
        <a:bodyPr/>
        <a:lstStyle/>
        <a:p>
          <a:endParaRPr lang="en-US"/>
        </a:p>
      </dgm:t>
    </dgm:pt>
    <dgm:pt modelId="{11DEE3C5-DD11-4A81-9A2F-69BC5E26DEDD}">
      <dgm:prSet/>
      <dgm:spPr/>
      <dgm:t>
        <a:bodyPr/>
        <a:lstStyle/>
        <a:p>
          <a:r>
            <a:rPr lang="en-IN">
              <a:effectLst/>
              <a:latin typeface="+mj-lt"/>
              <a:ea typeface="Times New Roman" panose="02020603050405020304" pitchFamily="18" charset="0"/>
              <a:cs typeface="Times New Roman" panose="02020603050405020304" pitchFamily="18" charset="0"/>
            </a:rPr>
            <a:t>Employee attrition is downsizing in any organization where employees resign. Employees are valuable assets of any organization. It is necessary to know whether the employees are dissatisfied or whether there are other reasons for leaving their respective jobs.</a:t>
          </a:r>
        </a:p>
      </dgm:t>
    </dgm:pt>
    <dgm:pt modelId="{1B270D77-E494-4121-B25D-D0363556C760}" type="parTrans" cxnId="{750A9D3C-C9AD-45EB-877D-E1D83335C720}">
      <dgm:prSet/>
      <dgm:spPr/>
      <dgm:t>
        <a:bodyPr/>
        <a:lstStyle/>
        <a:p>
          <a:endParaRPr lang="en-US"/>
        </a:p>
      </dgm:t>
    </dgm:pt>
    <dgm:pt modelId="{59896E11-B933-43D1-8ECA-03C3DF4DA112}" type="sibTrans" cxnId="{750A9D3C-C9AD-45EB-877D-E1D83335C720}">
      <dgm:prSet/>
      <dgm:spPr/>
      <dgm:t>
        <a:bodyPr/>
        <a:lstStyle/>
        <a:p>
          <a:endParaRPr lang="en-US"/>
        </a:p>
      </dgm:t>
    </dgm:pt>
    <dgm:pt modelId="{C047E630-4834-4C11-8B86-66034AF248EA}" type="pres">
      <dgm:prSet presAssocID="{67BFF3F3-8FD5-4175-B712-4D10D05C3FAB}" presName="hierChild1" presStyleCnt="0">
        <dgm:presLayoutVars>
          <dgm:chPref val="1"/>
          <dgm:dir/>
          <dgm:animOne val="branch"/>
          <dgm:animLvl val="lvl"/>
          <dgm:resizeHandles/>
        </dgm:presLayoutVars>
      </dgm:prSet>
      <dgm:spPr/>
    </dgm:pt>
    <dgm:pt modelId="{28253B70-C0A0-43B6-BD46-3FC23F3BE7A4}" type="pres">
      <dgm:prSet presAssocID="{11DEE3C5-DD11-4A81-9A2F-69BC5E26DEDD}" presName="hierRoot1" presStyleCnt="0"/>
      <dgm:spPr/>
    </dgm:pt>
    <dgm:pt modelId="{0851AD30-1219-4E78-96DC-84DC6E911B24}" type="pres">
      <dgm:prSet presAssocID="{11DEE3C5-DD11-4A81-9A2F-69BC5E26DEDD}" presName="composite" presStyleCnt="0"/>
      <dgm:spPr/>
    </dgm:pt>
    <dgm:pt modelId="{E571426B-F5DA-40C8-BBE3-E34C0451FC28}" type="pres">
      <dgm:prSet presAssocID="{11DEE3C5-DD11-4A81-9A2F-69BC5E26DEDD}" presName="background" presStyleLbl="node0" presStyleIdx="0" presStyleCnt="2"/>
      <dgm:spPr/>
    </dgm:pt>
    <dgm:pt modelId="{C125FF65-F9C9-4E18-8097-FE3144C21736}" type="pres">
      <dgm:prSet presAssocID="{11DEE3C5-DD11-4A81-9A2F-69BC5E26DEDD}" presName="text" presStyleLbl="fgAcc0" presStyleIdx="0" presStyleCnt="2">
        <dgm:presLayoutVars>
          <dgm:chPref val="3"/>
        </dgm:presLayoutVars>
      </dgm:prSet>
      <dgm:spPr/>
    </dgm:pt>
    <dgm:pt modelId="{69920209-354D-4EA2-93B8-34DDE8264F2A}" type="pres">
      <dgm:prSet presAssocID="{11DEE3C5-DD11-4A81-9A2F-69BC5E26DEDD}" presName="hierChild2" presStyleCnt="0"/>
      <dgm:spPr/>
    </dgm:pt>
    <dgm:pt modelId="{D5B63A1D-5811-45F6-9C98-7BCE0C6B6C47}" type="pres">
      <dgm:prSet presAssocID="{00649E3E-1C9A-4DDE-9111-29AEB1A8C483}" presName="hierRoot1" presStyleCnt="0"/>
      <dgm:spPr/>
    </dgm:pt>
    <dgm:pt modelId="{DE2C63D4-5C56-4C40-8EA5-E642A7F44261}" type="pres">
      <dgm:prSet presAssocID="{00649E3E-1C9A-4DDE-9111-29AEB1A8C483}" presName="composite" presStyleCnt="0"/>
      <dgm:spPr/>
    </dgm:pt>
    <dgm:pt modelId="{597D2533-20FF-43A7-AEFD-D287043204A0}" type="pres">
      <dgm:prSet presAssocID="{00649E3E-1C9A-4DDE-9111-29AEB1A8C483}" presName="background" presStyleLbl="node0" presStyleIdx="1" presStyleCnt="2"/>
      <dgm:spPr/>
    </dgm:pt>
    <dgm:pt modelId="{FD391043-F371-4FC1-AA30-0F07911D2433}" type="pres">
      <dgm:prSet presAssocID="{00649E3E-1C9A-4DDE-9111-29AEB1A8C483}" presName="text" presStyleLbl="fgAcc0" presStyleIdx="1" presStyleCnt="2">
        <dgm:presLayoutVars>
          <dgm:chPref val="3"/>
        </dgm:presLayoutVars>
      </dgm:prSet>
      <dgm:spPr/>
    </dgm:pt>
    <dgm:pt modelId="{640B7F48-165F-496B-9F6F-44541A43919E}" type="pres">
      <dgm:prSet presAssocID="{00649E3E-1C9A-4DDE-9111-29AEB1A8C483}" presName="hierChild2" presStyleCnt="0"/>
      <dgm:spPr/>
    </dgm:pt>
  </dgm:ptLst>
  <dgm:cxnLst>
    <dgm:cxn modelId="{750A9D3C-C9AD-45EB-877D-E1D83335C720}" srcId="{67BFF3F3-8FD5-4175-B712-4D10D05C3FAB}" destId="{11DEE3C5-DD11-4A81-9A2F-69BC5E26DEDD}" srcOrd="0" destOrd="0" parTransId="{1B270D77-E494-4121-B25D-D0363556C760}" sibTransId="{59896E11-B933-43D1-8ECA-03C3DF4DA112}"/>
    <dgm:cxn modelId="{53D7AF5D-715D-47A6-9A0C-B4260D816A72}" srcId="{67BFF3F3-8FD5-4175-B712-4D10D05C3FAB}" destId="{00649E3E-1C9A-4DDE-9111-29AEB1A8C483}" srcOrd="1" destOrd="0" parTransId="{F61286C9-F508-4247-9D6F-2FA326E30F61}" sibTransId="{19EFBB1A-0188-4FC8-9EE0-8654B6E47BDE}"/>
    <dgm:cxn modelId="{2828886F-085A-4917-B459-A23B5008A0DD}" type="presOf" srcId="{00649E3E-1C9A-4DDE-9111-29AEB1A8C483}" destId="{FD391043-F371-4FC1-AA30-0F07911D2433}" srcOrd="0" destOrd="0" presId="urn:microsoft.com/office/officeart/2005/8/layout/hierarchy1"/>
    <dgm:cxn modelId="{FDA34F53-F708-47B2-891E-07699ED0A931}" type="presOf" srcId="{11DEE3C5-DD11-4A81-9A2F-69BC5E26DEDD}" destId="{C125FF65-F9C9-4E18-8097-FE3144C21736}" srcOrd="0" destOrd="0" presId="urn:microsoft.com/office/officeart/2005/8/layout/hierarchy1"/>
    <dgm:cxn modelId="{8671FEB0-356D-4505-AE87-D4DBEB67C8A1}" type="presOf" srcId="{67BFF3F3-8FD5-4175-B712-4D10D05C3FAB}" destId="{C047E630-4834-4C11-8B86-66034AF248EA}" srcOrd="0" destOrd="0" presId="urn:microsoft.com/office/officeart/2005/8/layout/hierarchy1"/>
    <dgm:cxn modelId="{6865F8B9-C29A-4C9F-B8BF-0E1D7ED8AAFB}" type="presParOf" srcId="{C047E630-4834-4C11-8B86-66034AF248EA}" destId="{28253B70-C0A0-43B6-BD46-3FC23F3BE7A4}" srcOrd="0" destOrd="0" presId="urn:microsoft.com/office/officeart/2005/8/layout/hierarchy1"/>
    <dgm:cxn modelId="{FE26B79A-BF89-4E5C-B3FC-1858D601B4B9}" type="presParOf" srcId="{28253B70-C0A0-43B6-BD46-3FC23F3BE7A4}" destId="{0851AD30-1219-4E78-96DC-84DC6E911B24}" srcOrd="0" destOrd="0" presId="urn:microsoft.com/office/officeart/2005/8/layout/hierarchy1"/>
    <dgm:cxn modelId="{9BBCD2F1-5989-4B65-BECF-B694AD2F62A0}" type="presParOf" srcId="{0851AD30-1219-4E78-96DC-84DC6E911B24}" destId="{E571426B-F5DA-40C8-BBE3-E34C0451FC28}" srcOrd="0" destOrd="0" presId="urn:microsoft.com/office/officeart/2005/8/layout/hierarchy1"/>
    <dgm:cxn modelId="{E7984605-29B2-4B38-A112-28CA767C0C25}" type="presParOf" srcId="{0851AD30-1219-4E78-96DC-84DC6E911B24}" destId="{C125FF65-F9C9-4E18-8097-FE3144C21736}" srcOrd="1" destOrd="0" presId="urn:microsoft.com/office/officeart/2005/8/layout/hierarchy1"/>
    <dgm:cxn modelId="{8B53C6FD-DBDE-4AAE-A1C4-904A7834A65B}" type="presParOf" srcId="{28253B70-C0A0-43B6-BD46-3FC23F3BE7A4}" destId="{69920209-354D-4EA2-93B8-34DDE8264F2A}" srcOrd="1" destOrd="0" presId="urn:microsoft.com/office/officeart/2005/8/layout/hierarchy1"/>
    <dgm:cxn modelId="{6500204E-8270-48F7-87A3-6C1B4EC7578A}" type="presParOf" srcId="{C047E630-4834-4C11-8B86-66034AF248EA}" destId="{D5B63A1D-5811-45F6-9C98-7BCE0C6B6C47}" srcOrd="1" destOrd="0" presId="urn:microsoft.com/office/officeart/2005/8/layout/hierarchy1"/>
    <dgm:cxn modelId="{E7044F01-A88E-409A-99E7-468658593849}" type="presParOf" srcId="{D5B63A1D-5811-45F6-9C98-7BCE0C6B6C47}" destId="{DE2C63D4-5C56-4C40-8EA5-E642A7F44261}" srcOrd="0" destOrd="0" presId="urn:microsoft.com/office/officeart/2005/8/layout/hierarchy1"/>
    <dgm:cxn modelId="{5E399AB8-A921-4DA3-AD54-24EF4ECE11E9}" type="presParOf" srcId="{DE2C63D4-5C56-4C40-8EA5-E642A7F44261}" destId="{597D2533-20FF-43A7-AEFD-D287043204A0}" srcOrd="0" destOrd="0" presId="urn:microsoft.com/office/officeart/2005/8/layout/hierarchy1"/>
    <dgm:cxn modelId="{727322AC-5DC1-42C3-8062-61005805F8D4}" type="presParOf" srcId="{DE2C63D4-5C56-4C40-8EA5-E642A7F44261}" destId="{FD391043-F371-4FC1-AA30-0F07911D2433}" srcOrd="1" destOrd="0" presId="urn:microsoft.com/office/officeart/2005/8/layout/hierarchy1"/>
    <dgm:cxn modelId="{8AAC5D1E-0E77-4827-817A-D10F426A9C17}" type="presParOf" srcId="{D5B63A1D-5811-45F6-9C98-7BCE0C6B6C47}" destId="{640B7F48-165F-496B-9F6F-44541A43919E}"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CAD958-86E6-4DD0-A8C5-738D68FBC6D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4DA59D71-DCA4-4F0E-9004-0F4EB2C551CA}">
      <dgm:prSet/>
      <dgm:spPr/>
      <dgm:t>
        <a:bodyPr/>
        <a:lstStyle/>
        <a:p>
          <a:r>
            <a:rPr lang="en-IN" b="1" dirty="0">
              <a:solidFill>
                <a:srgbClr val="222222"/>
              </a:solidFill>
              <a:effectLst/>
              <a:latin typeface="+mj-lt"/>
              <a:ea typeface="Times New Roman" panose="02020603050405020304" pitchFamily="18" charset="0"/>
              <a:cs typeface="Times New Roman" panose="02020603050405020304" pitchFamily="18" charset="0"/>
            </a:rPr>
            <a:t>Managing workforce</a:t>
          </a:r>
          <a:endParaRPr lang="en-US" dirty="0">
            <a:latin typeface="+mj-lt"/>
          </a:endParaRPr>
        </a:p>
      </dgm:t>
    </dgm:pt>
    <dgm:pt modelId="{947D15F6-E7F9-454D-9848-0551560EF8A0}" type="parTrans" cxnId="{7CBEA53C-1184-4C99-BC1C-28C4507300F5}">
      <dgm:prSet/>
      <dgm:spPr/>
      <dgm:t>
        <a:bodyPr/>
        <a:lstStyle/>
        <a:p>
          <a:endParaRPr lang="en-US"/>
        </a:p>
      </dgm:t>
    </dgm:pt>
    <dgm:pt modelId="{8AA512C5-EE0A-4D8C-A47B-9F2E2D5237D4}" type="sibTrans" cxnId="{7CBEA53C-1184-4C99-BC1C-28C4507300F5}">
      <dgm:prSet/>
      <dgm:spPr/>
      <dgm:t>
        <a:bodyPr/>
        <a:lstStyle/>
        <a:p>
          <a:endParaRPr lang="en-US"/>
        </a:p>
      </dgm:t>
    </dgm:pt>
    <dgm:pt modelId="{40B0CB46-DC1D-4093-A51B-A191A10A1874}">
      <dgm:prSet/>
      <dgm:spPr/>
      <dgm:t>
        <a:bodyPr/>
        <a:lstStyle/>
        <a:p>
          <a:r>
            <a:rPr lang="en-IN" dirty="0">
              <a:solidFill>
                <a:srgbClr val="222222"/>
              </a:solidFill>
              <a:effectLst/>
              <a:latin typeface="+mn-lt"/>
              <a:ea typeface="Times New Roman" panose="02020603050405020304" pitchFamily="18" charset="0"/>
              <a:cs typeface="Times New Roman" panose="02020603050405020304" pitchFamily="18" charset="0"/>
            </a:rPr>
            <a:t>If the supervisors or HR came to know about some employees that they will be planning to leave the company then they could get in touch with those employees which can help them to stay back or they can manage the workforce by hiring the new alternative of those employees.</a:t>
          </a:r>
          <a:endParaRPr lang="en-US" dirty="0">
            <a:latin typeface="+mn-lt"/>
          </a:endParaRPr>
        </a:p>
      </dgm:t>
    </dgm:pt>
    <dgm:pt modelId="{C3316D2C-C4D3-4F0E-876F-F338DFE3C19B}" type="parTrans" cxnId="{7C26230E-0918-4ED0-BD95-324216495ED4}">
      <dgm:prSet/>
      <dgm:spPr/>
      <dgm:t>
        <a:bodyPr/>
        <a:lstStyle/>
        <a:p>
          <a:endParaRPr lang="en-US"/>
        </a:p>
      </dgm:t>
    </dgm:pt>
    <dgm:pt modelId="{0FC52575-7884-47CE-BB43-E3681A949776}" type="sibTrans" cxnId="{7C26230E-0918-4ED0-BD95-324216495ED4}">
      <dgm:prSet/>
      <dgm:spPr/>
      <dgm:t>
        <a:bodyPr/>
        <a:lstStyle/>
        <a:p>
          <a:endParaRPr lang="en-US"/>
        </a:p>
      </dgm:t>
    </dgm:pt>
    <dgm:pt modelId="{F4AD56C0-01B1-486B-97FF-C7F93B1464A0}">
      <dgm:prSet/>
      <dgm:spPr/>
      <dgm:t>
        <a:bodyPr/>
        <a:lstStyle/>
        <a:p>
          <a:endParaRPr lang="en-US" dirty="0"/>
        </a:p>
      </dgm:t>
    </dgm:pt>
    <dgm:pt modelId="{96E7D13E-3F5C-48CD-BA89-62C82BB7ECBB}" type="parTrans" cxnId="{3FBD60CA-8A39-42F3-AEC2-E8E4512AB04F}">
      <dgm:prSet/>
      <dgm:spPr/>
      <dgm:t>
        <a:bodyPr/>
        <a:lstStyle/>
        <a:p>
          <a:endParaRPr lang="en-US"/>
        </a:p>
      </dgm:t>
    </dgm:pt>
    <dgm:pt modelId="{B554EEE6-E9FD-4C6E-8ADF-0B33295AACFE}" type="sibTrans" cxnId="{3FBD60CA-8A39-42F3-AEC2-E8E4512AB04F}">
      <dgm:prSet/>
      <dgm:spPr/>
      <dgm:t>
        <a:bodyPr/>
        <a:lstStyle/>
        <a:p>
          <a:endParaRPr lang="en-US"/>
        </a:p>
      </dgm:t>
    </dgm:pt>
    <dgm:pt modelId="{EEC6C619-BEBF-4706-8F8A-CD26B42243DC}">
      <dgm:prSet/>
      <dgm:spPr/>
      <dgm:t>
        <a:bodyPr/>
        <a:lstStyle/>
        <a:p>
          <a:r>
            <a:rPr lang="en-IN" b="1"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Smooth pipeline</a:t>
          </a:r>
          <a:endParaRPr lang="en-US" dirty="0"/>
        </a:p>
      </dgm:t>
    </dgm:pt>
    <dgm:pt modelId="{47329CE9-8FB5-4AB4-9438-18F799F81D73}" type="parTrans" cxnId="{4E2869A0-FC3B-4494-B693-BCCD92C1425A}">
      <dgm:prSet/>
      <dgm:spPr/>
      <dgm:t>
        <a:bodyPr/>
        <a:lstStyle/>
        <a:p>
          <a:endParaRPr lang="en-US"/>
        </a:p>
      </dgm:t>
    </dgm:pt>
    <dgm:pt modelId="{CCED7C6C-7E08-4E23-8E17-5A2A5EA207B7}" type="sibTrans" cxnId="{4E2869A0-FC3B-4494-B693-BCCD92C1425A}">
      <dgm:prSet/>
      <dgm:spPr/>
      <dgm:t>
        <a:bodyPr/>
        <a:lstStyle/>
        <a:p>
          <a:endParaRPr lang="en-US"/>
        </a:p>
      </dgm:t>
    </dgm:pt>
    <dgm:pt modelId="{2E295831-E942-49AB-83EE-9338A7B31039}">
      <dgm:prSet/>
      <dgm:spPr/>
      <dgm:t>
        <a:bodyPr/>
        <a:lstStyle/>
        <a:p>
          <a:r>
            <a:rPr lang="en-IN" b="1"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Hiring Management</a:t>
          </a:r>
          <a:endParaRPr lang="en-US" dirty="0"/>
        </a:p>
      </dgm:t>
    </dgm:pt>
    <dgm:pt modelId="{329E1DA9-A715-4008-B064-4D1EAB5FE508}" type="parTrans" cxnId="{D98C2DDE-5361-4FDB-A28E-4B3754D03E81}">
      <dgm:prSet/>
      <dgm:spPr/>
      <dgm:t>
        <a:bodyPr/>
        <a:lstStyle/>
        <a:p>
          <a:endParaRPr lang="en-US"/>
        </a:p>
      </dgm:t>
    </dgm:pt>
    <dgm:pt modelId="{F1F7031B-F4D5-4291-8F05-330567396E9C}" type="sibTrans" cxnId="{D98C2DDE-5361-4FDB-A28E-4B3754D03E81}">
      <dgm:prSet/>
      <dgm:spPr/>
      <dgm:t>
        <a:bodyPr/>
        <a:lstStyle/>
        <a:p>
          <a:endParaRPr lang="en-US"/>
        </a:p>
      </dgm:t>
    </dgm:pt>
    <dgm:pt modelId="{96E0377C-44A3-4DDD-BABF-E3CB10E3541E}">
      <dgm:prSet/>
      <dgm:spPr/>
      <dgm:t>
        <a:bodyPr/>
        <a:lstStyle/>
        <a:p>
          <a:r>
            <a:rPr lang="en-IN" dirty="0">
              <a:solidFill>
                <a:srgbClr val="222222"/>
              </a:solidFill>
              <a:effectLst/>
              <a:latin typeface="+mn-lt"/>
              <a:ea typeface="Times New Roman" panose="02020603050405020304" pitchFamily="18" charset="0"/>
              <a:cs typeface="Times New Roman" panose="02020603050405020304" pitchFamily="18" charset="0"/>
            </a:rPr>
            <a:t>If all the employees in the current project are working continuously on a project then the pipeline of that project will be smooth but if suppose one efficient asset of the project(employee) suddenly leave that company then the workflow will be not so smooth</a:t>
          </a:r>
          <a:endParaRPr lang="en-US" dirty="0">
            <a:latin typeface="+mn-lt"/>
          </a:endParaRPr>
        </a:p>
      </dgm:t>
    </dgm:pt>
    <dgm:pt modelId="{CA520D3C-491A-404E-B82C-2C668490E013}" type="parTrans" cxnId="{CC603256-FE89-4028-AB8D-D54FBE9E977A}">
      <dgm:prSet/>
      <dgm:spPr/>
      <dgm:t>
        <a:bodyPr/>
        <a:lstStyle/>
        <a:p>
          <a:endParaRPr lang="en-US"/>
        </a:p>
      </dgm:t>
    </dgm:pt>
    <dgm:pt modelId="{20212DC7-701B-47A9-B999-788D7CABE8DA}" type="sibTrans" cxnId="{CC603256-FE89-4028-AB8D-D54FBE9E977A}">
      <dgm:prSet/>
      <dgm:spPr/>
      <dgm:t>
        <a:bodyPr/>
        <a:lstStyle/>
        <a:p>
          <a:endParaRPr lang="en-US"/>
        </a:p>
      </dgm:t>
    </dgm:pt>
    <dgm:pt modelId="{3EC91831-7CF6-4003-9A64-102B52D0B31F}">
      <dgm:prSet/>
      <dgm:spPr/>
      <dgm:t>
        <a:bodyPr/>
        <a:lstStyle/>
        <a:p>
          <a:endParaRPr lang="en-US" dirty="0"/>
        </a:p>
      </dgm:t>
    </dgm:pt>
    <dgm:pt modelId="{218F781F-F268-49E9-BDC3-F8A13EF6B3D8}" type="parTrans" cxnId="{239EF970-42DD-4945-B956-66C861E6154D}">
      <dgm:prSet/>
      <dgm:spPr/>
      <dgm:t>
        <a:bodyPr/>
        <a:lstStyle/>
        <a:p>
          <a:endParaRPr lang="en-US"/>
        </a:p>
      </dgm:t>
    </dgm:pt>
    <dgm:pt modelId="{B00EFA9C-AAC8-4CC1-9022-0F94A24030A9}" type="sibTrans" cxnId="{239EF970-42DD-4945-B956-66C861E6154D}">
      <dgm:prSet/>
      <dgm:spPr/>
      <dgm:t>
        <a:bodyPr/>
        <a:lstStyle/>
        <a:p>
          <a:endParaRPr lang="en-US"/>
        </a:p>
      </dgm:t>
    </dgm:pt>
    <dgm:pt modelId="{97E7F0FD-051F-4DFD-88F2-27BF99B70469}">
      <dgm:prSet/>
      <dgm:spPr/>
      <dgm:t>
        <a:bodyPr/>
        <a:lstStyle/>
        <a:p>
          <a:r>
            <a:rPr lang="en-IN" dirty="0">
              <a:solidFill>
                <a:srgbClr val="222222"/>
              </a:solidFill>
              <a:effectLst/>
              <a:latin typeface="+mn-lt"/>
              <a:ea typeface="Times New Roman" panose="02020603050405020304" pitchFamily="18" charset="0"/>
              <a:cs typeface="Times New Roman" panose="02020603050405020304" pitchFamily="18" charset="0"/>
            </a:rPr>
            <a:t>If HR of one particular project came to know about the employee who is willing to leave the company then he/she can manage the number of hiring and they can get the valuable asset whenever they need so for the efficient flow of work.</a:t>
          </a:r>
          <a:endParaRPr lang="en-US" dirty="0">
            <a:latin typeface="+mn-lt"/>
          </a:endParaRPr>
        </a:p>
      </dgm:t>
    </dgm:pt>
    <dgm:pt modelId="{65CEC483-35D3-417E-94A6-E9FBCAAFCD76}" type="parTrans" cxnId="{4A482EAE-88BB-46F0-86A7-0625F434A3F8}">
      <dgm:prSet/>
      <dgm:spPr/>
      <dgm:t>
        <a:bodyPr/>
        <a:lstStyle/>
        <a:p>
          <a:endParaRPr lang="en-US"/>
        </a:p>
      </dgm:t>
    </dgm:pt>
    <dgm:pt modelId="{E62F7F9D-67D9-4D93-A506-74657DFA8908}" type="sibTrans" cxnId="{4A482EAE-88BB-46F0-86A7-0625F434A3F8}">
      <dgm:prSet/>
      <dgm:spPr/>
      <dgm:t>
        <a:bodyPr/>
        <a:lstStyle/>
        <a:p>
          <a:endParaRPr lang="en-US"/>
        </a:p>
      </dgm:t>
    </dgm:pt>
    <dgm:pt modelId="{121F8592-3361-4F71-BA72-3E8ECAE2C5E7}">
      <dgm:prSet/>
      <dgm:spPr/>
      <dgm:t>
        <a:bodyPr/>
        <a:lstStyle/>
        <a:p>
          <a:endParaRPr lang="en-US" dirty="0"/>
        </a:p>
      </dgm:t>
    </dgm:pt>
    <dgm:pt modelId="{9EF2B447-0675-4D31-8232-86B19A07613A}" type="parTrans" cxnId="{E74E1FBE-0B4D-49B3-8272-58E11C07E909}">
      <dgm:prSet/>
      <dgm:spPr/>
      <dgm:t>
        <a:bodyPr/>
        <a:lstStyle/>
        <a:p>
          <a:endParaRPr lang="en-US"/>
        </a:p>
      </dgm:t>
    </dgm:pt>
    <dgm:pt modelId="{3A855EBB-8387-49EF-BE83-B9ACFE9B40BC}" type="sibTrans" cxnId="{E74E1FBE-0B4D-49B3-8272-58E11C07E909}">
      <dgm:prSet/>
      <dgm:spPr/>
      <dgm:t>
        <a:bodyPr/>
        <a:lstStyle/>
        <a:p>
          <a:endParaRPr lang="en-US"/>
        </a:p>
      </dgm:t>
    </dgm:pt>
    <dgm:pt modelId="{09B41255-36AB-4B39-95E2-F02A41F155F0}" type="pres">
      <dgm:prSet presAssocID="{E4CAD958-86E6-4DD0-A8C5-738D68FBC6DF}" presName="linear" presStyleCnt="0">
        <dgm:presLayoutVars>
          <dgm:animLvl val="lvl"/>
          <dgm:resizeHandles val="exact"/>
        </dgm:presLayoutVars>
      </dgm:prSet>
      <dgm:spPr/>
    </dgm:pt>
    <dgm:pt modelId="{806CEDDB-BB41-4A6D-8299-5AD22D34CE38}" type="pres">
      <dgm:prSet presAssocID="{4DA59D71-DCA4-4F0E-9004-0F4EB2C551CA}" presName="parentText" presStyleLbl="node1" presStyleIdx="0" presStyleCnt="3">
        <dgm:presLayoutVars>
          <dgm:chMax val="0"/>
          <dgm:bulletEnabled val="1"/>
        </dgm:presLayoutVars>
      </dgm:prSet>
      <dgm:spPr/>
    </dgm:pt>
    <dgm:pt modelId="{B23CFFEB-2AF9-4E2E-95A6-8F49F4412717}" type="pres">
      <dgm:prSet presAssocID="{4DA59D71-DCA4-4F0E-9004-0F4EB2C551CA}" presName="childText" presStyleLbl="revTx" presStyleIdx="0" presStyleCnt="3">
        <dgm:presLayoutVars>
          <dgm:bulletEnabled val="1"/>
        </dgm:presLayoutVars>
      </dgm:prSet>
      <dgm:spPr/>
    </dgm:pt>
    <dgm:pt modelId="{5FBE1B33-33B9-44D4-BF4E-B22ACE01A898}" type="pres">
      <dgm:prSet presAssocID="{EEC6C619-BEBF-4706-8F8A-CD26B42243DC}" presName="parentText" presStyleLbl="node1" presStyleIdx="1" presStyleCnt="3">
        <dgm:presLayoutVars>
          <dgm:chMax val="0"/>
          <dgm:bulletEnabled val="1"/>
        </dgm:presLayoutVars>
      </dgm:prSet>
      <dgm:spPr/>
    </dgm:pt>
    <dgm:pt modelId="{142DB41A-2E4E-43E5-9967-C9410FB4B608}" type="pres">
      <dgm:prSet presAssocID="{EEC6C619-BEBF-4706-8F8A-CD26B42243DC}" presName="childText" presStyleLbl="revTx" presStyleIdx="1" presStyleCnt="3">
        <dgm:presLayoutVars>
          <dgm:bulletEnabled val="1"/>
        </dgm:presLayoutVars>
      </dgm:prSet>
      <dgm:spPr/>
    </dgm:pt>
    <dgm:pt modelId="{721CE6AB-D888-4151-91D8-F81861157700}" type="pres">
      <dgm:prSet presAssocID="{2E295831-E942-49AB-83EE-9338A7B31039}" presName="parentText" presStyleLbl="node1" presStyleIdx="2" presStyleCnt="3">
        <dgm:presLayoutVars>
          <dgm:chMax val="0"/>
          <dgm:bulletEnabled val="1"/>
        </dgm:presLayoutVars>
      </dgm:prSet>
      <dgm:spPr/>
    </dgm:pt>
    <dgm:pt modelId="{0F144A41-47A0-4AB2-A9BC-FF25EAB78E5A}" type="pres">
      <dgm:prSet presAssocID="{2E295831-E942-49AB-83EE-9338A7B31039}" presName="childText" presStyleLbl="revTx" presStyleIdx="2" presStyleCnt="3">
        <dgm:presLayoutVars>
          <dgm:bulletEnabled val="1"/>
        </dgm:presLayoutVars>
      </dgm:prSet>
      <dgm:spPr/>
    </dgm:pt>
  </dgm:ptLst>
  <dgm:cxnLst>
    <dgm:cxn modelId="{7C26230E-0918-4ED0-BD95-324216495ED4}" srcId="{4DA59D71-DCA4-4F0E-9004-0F4EB2C551CA}" destId="{40B0CB46-DC1D-4093-A51B-A191A10A1874}" srcOrd="0" destOrd="0" parTransId="{C3316D2C-C4D3-4F0E-876F-F338DFE3C19B}" sibTransId="{0FC52575-7884-47CE-BB43-E3681A949776}"/>
    <dgm:cxn modelId="{62973E2F-5EBF-4FD2-89A1-A22704B7DCB7}" type="presOf" srcId="{40B0CB46-DC1D-4093-A51B-A191A10A1874}" destId="{B23CFFEB-2AF9-4E2E-95A6-8F49F4412717}" srcOrd="0" destOrd="0" presId="urn:microsoft.com/office/officeart/2005/8/layout/vList2"/>
    <dgm:cxn modelId="{2FE3F431-329B-40F9-BDA6-3445B772DFC6}" type="presOf" srcId="{3EC91831-7CF6-4003-9A64-102B52D0B31F}" destId="{142DB41A-2E4E-43E5-9967-C9410FB4B608}" srcOrd="0" destOrd="1" presId="urn:microsoft.com/office/officeart/2005/8/layout/vList2"/>
    <dgm:cxn modelId="{7CBEA53C-1184-4C99-BC1C-28C4507300F5}" srcId="{E4CAD958-86E6-4DD0-A8C5-738D68FBC6DF}" destId="{4DA59D71-DCA4-4F0E-9004-0F4EB2C551CA}" srcOrd="0" destOrd="0" parTransId="{947D15F6-E7F9-454D-9848-0551560EF8A0}" sibTransId="{8AA512C5-EE0A-4D8C-A47B-9F2E2D5237D4}"/>
    <dgm:cxn modelId="{0D3A076B-6BBD-49E0-8AE1-189F0442262D}" type="presOf" srcId="{E4CAD958-86E6-4DD0-A8C5-738D68FBC6DF}" destId="{09B41255-36AB-4B39-95E2-F02A41F155F0}" srcOrd="0" destOrd="0" presId="urn:microsoft.com/office/officeart/2005/8/layout/vList2"/>
    <dgm:cxn modelId="{239EF970-42DD-4945-B956-66C861E6154D}" srcId="{EEC6C619-BEBF-4706-8F8A-CD26B42243DC}" destId="{3EC91831-7CF6-4003-9A64-102B52D0B31F}" srcOrd="1" destOrd="0" parTransId="{218F781F-F268-49E9-BDC3-F8A13EF6B3D8}" sibTransId="{B00EFA9C-AAC8-4CC1-9022-0F94A24030A9}"/>
    <dgm:cxn modelId="{B2EC2F54-4E85-45A9-87C0-EDBE7EE7B1D5}" type="presOf" srcId="{4DA59D71-DCA4-4F0E-9004-0F4EB2C551CA}" destId="{806CEDDB-BB41-4A6D-8299-5AD22D34CE38}" srcOrd="0" destOrd="0" presId="urn:microsoft.com/office/officeart/2005/8/layout/vList2"/>
    <dgm:cxn modelId="{CC603256-FE89-4028-AB8D-D54FBE9E977A}" srcId="{EEC6C619-BEBF-4706-8F8A-CD26B42243DC}" destId="{96E0377C-44A3-4DDD-BABF-E3CB10E3541E}" srcOrd="0" destOrd="0" parTransId="{CA520D3C-491A-404E-B82C-2C668490E013}" sibTransId="{20212DC7-701B-47A9-B999-788D7CABE8DA}"/>
    <dgm:cxn modelId="{B18B0C8F-7100-4471-8D76-953953E5F5E5}" type="presOf" srcId="{97E7F0FD-051F-4DFD-88F2-27BF99B70469}" destId="{0F144A41-47A0-4AB2-A9BC-FF25EAB78E5A}" srcOrd="0" destOrd="0" presId="urn:microsoft.com/office/officeart/2005/8/layout/vList2"/>
    <dgm:cxn modelId="{1F9D179B-7F8B-40F7-BF06-DC59EB602A38}" type="presOf" srcId="{2E295831-E942-49AB-83EE-9338A7B31039}" destId="{721CE6AB-D888-4151-91D8-F81861157700}" srcOrd="0" destOrd="0" presId="urn:microsoft.com/office/officeart/2005/8/layout/vList2"/>
    <dgm:cxn modelId="{4E2869A0-FC3B-4494-B693-BCCD92C1425A}" srcId="{E4CAD958-86E6-4DD0-A8C5-738D68FBC6DF}" destId="{EEC6C619-BEBF-4706-8F8A-CD26B42243DC}" srcOrd="1" destOrd="0" parTransId="{47329CE9-8FB5-4AB4-9438-18F799F81D73}" sibTransId="{CCED7C6C-7E08-4E23-8E17-5A2A5EA207B7}"/>
    <dgm:cxn modelId="{4A482EAE-88BB-46F0-86A7-0625F434A3F8}" srcId="{2E295831-E942-49AB-83EE-9338A7B31039}" destId="{97E7F0FD-051F-4DFD-88F2-27BF99B70469}" srcOrd="0" destOrd="0" parTransId="{65CEC483-35D3-417E-94A6-E9FBCAAFCD76}" sibTransId="{E62F7F9D-67D9-4D93-A506-74657DFA8908}"/>
    <dgm:cxn modelId="{634982B0-A8B6-4E6D-8773-576FDB71BAC3}" type="presOf" srcId="{F4AD56C0-01B1-486B-97FF-C7F93B1464A0}" destId="{B23CFFEB-2AF9-4E2E-95A6-8F49F4412717}" srcOrd="0" destOrd="1" presId="urn:microsoft.com/office/officeart/2005/8/layout/vList2"/>
    <dgm:cxn modelId="{E74E1FBE-0B4D-49B3-8272-58E11C07E909}" srcId="{2E295831-E942-49AB-83EE-9338A7B31039}" destId="{121F8592-3361-4F71-BA72-3E8ECAE2C5E7}" srcOrd="1" destOrd="0" parTransId="{9EF2B447-0675-4D31-8232-86B19A07613A}" sibTransId="{3A855EBB-8387-49EF-BE83-B9ACFE9B40BC}"/>
    <dgm:cxn modelId="{3FBD60CA-8A39-42F3-AEC2-E8E4512AB04F}" srcId="{4DA59D71-DCA4-4F0E-9004-0F4EB2C551CA}" destId="{F4AD56C0-01B1-486B-97FF-C7F93B1464A0}" srcOrd="1" destOrd="0" parTransId="{96E7D13E-3F5C-48CD-BA89-62C82BB7ECBB}" sibTransId="{B554EEE6-E9FD-4C6E-8ADF-0B33295AACFE}"/>
    <dgm:cxn modelId="{C91C4DDD-D04F-42B9-AAA8-F8487824E08A}" type="presOf" srcId="{121F8592-3361-4F71-BA72-3E8ECAE2C5E7}" destId="{0F144A41-47A0-4AB2-A9BC-FF25EAB78E5A}" srcOrd="0" destOrd="1" presId="urn:microsoft.com/office/officeart/2005/8/layout/vList2"/>
    <dgm:cxn modelId="{D98C2DDE-5361-4FDB-A28E-4B3754D03E81}" srcId="{E4CAD958-86E6-4DD0-A8C5-738D68FBC6DF}" destId="{2E295831-E942-49AB-83EE-9338A7B31039}" srcOrd="2" destOrd="0" parTransId="{329E1DA9-A715-4008-B064-4D1EAB5FE508}" sibTransId="{F1F7031B-F4D5-4291-8F05-330567396E9C}"/>
    <dgm:cxn modelId="{40AF0AE0-EF28-4EB2-BF9A-D4874F6415ED}" type="presOf" srcId="{EEC6C619-BEBF-4706-8F8A-CD26B42243DC}" destId="{5FBE1B33-33B9-44D4-BF4E-B22ACE01A898}" srcOrd="0" destOrd="0" presId="urn:microsoft.com/office/officeart/2005/8/layout/vList2"/>
    <dgm:cxn modelId="{CD8EDBF5-D51F-4BA2-8E10-64B19E48ED28}" type="presOf" srcId="{96E0377C-44A3-4DDD-BABF-E3CB10E3541E}" destId="{142DB41A-2E4E-43E5-9967-C9410FB4B608}" srcOrd="0" destOrd="0" presId="urn:microsoft.com/office/officeart/2005/8/layout/vList2"/>
    <dgm:cxn modelId="{A000AA03-682C-4BA1-A56A-F90C8E4A871E}" type="presParOf" srcId="{09B41255-36AB-4B39-95E2-F02A41F155F0}" destId="{806CEDDB-BB41-4A6D-8299-5AD22D34CE38}" srcOrd="0" destOrd="0" presId="urn:microsoft.com/office/officeart/2005/8/layout/vList2"/>
    <dgm:cxn modelId="{9E6C12CE-8642-48C6-BEBF-49BE22B4B11B}" type="presParOf" srcId="{09B41255-36AB-4B39-95E2-F02A41F155F0}" destId="{B23CFFEB-2AF9-4E2E-95A6-8F49F4412717}" srcOrd="1" destOrd="0" presId="urn:microsoft.com/office/officeart/2005/8/layout/vList2"/>
    <dgm:cxn modelId="{F38C6CE3-5DA0-4135-97DB-F6367C4D7824}" type="presParOf" srcId="{09B41255-36AB-4B39-95E2-F02A41F155F0}" destId="{5FBE1B33-33B9-44D4-BF4E-B22ACE01A898}" srcOrd="2" destOrd="0" presId="urn:microsoft.com/office/officeart/2005/8/layout/vList2"/>
    <dgm:cxn modelId="{04BAB5D3-99AC-4708-863C-417FCA20E379}" type="presParOf" srcId="{09B41255-36AB-4B39-95E2-F02A41F155F0}" destId="{142DB41A-2E4E-43E5-9967-C9410FB4B608}" srcOrd="3" destOrd="0" presId="urn:microsoft.com/office/officeart/2005/8/layout/vList2"/>
    <dgm:cxn modelId="{27E2E5E5-F4F5-46E9-9643-E7F87625F9AB}" type="presParOf" srcId="{09B41255-36AB-4B39-95E2-F02A41F155F0}" destId="{721CE6AB-D888-4151-91D8-F81861157700}" srcOrd="4" destOrd="0" presId="urn:microsoft.com/office/officeart/2005/8/layout/vList2"/>
    <dgm:cxn modelId="{67FFF0AF-335A-45E1-9E3F-0402E217200F}" type="presParOf" srcId="{09B41255-36AB-4B39-95E2-F02A41F155F0}" destId="{0F144A41-47A0-4AB2-A9BC-FF25EAB78E5A}"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AADED1-A483-461B-929A-80CCAB11847D}"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FE0C1E5-8B2C-4388-AB39-F55E32CBFF07}">
      <dgm:prSet/>
      <dgm:spPr/>
      <dgm:t>
        <a:bodyPr/>
        <a:lstStyle/>
        <a:p>
          <a:r>
            <a:rPr lang="en-GB"/>
            <a:t>Dataset is like records or kind of database can be available in many format files like excel,csv.</a:t>
          </a:r>
          <a:endParaRPr lang="en-US"/>
        </a:p>
      </dgm:t>
    </dgm:pt>
    <dgm:pt modelId="{C4D5E396-2688-4589-81F2-169230494CEB}" type="parTrans" cxnId="{533E97DD-AA9E-40AF-8C9E-E6C6EC4223C4}">
      <dgm:prSet/>
      <dgm:spPr/>
      <dgm:t>
        <a:bodyPr/>
        <a:lstStyle/>
        <a:p>
          <a:endParaRPr lang="en-US"/>
        </a:p>
      </dgm:t>
    </dgm:pt>
    <dgm:pt modelId="{5B26EF11-1BD9-4389-BD24-4579D4C1E4F3}" type="sibTrans" cxnId="{533E97DD-AA9E-40AF-8C9E-E6C6EC4223C4}">
      <dgm:prSet/>
      <dgm:spPr/>
      <dgm:t>
        <a:bodyPr/>
        <a:lstStyle/>
        <a:p>
          <a:endParaRPr lang="en-US"/>
        </a:p>
      </dgm:t>
    </dgm:pt>
    <dgm:pt modelId="{94ED3C10-1099-4CF0-BD4D-8A8CA8373C42}">
      <dgm:prSet/>
      <dgm:spPr/>
      <dgm:t>
        <a:bodyPr/>
        <a:lstStyle/>
        <a:p>
          <a:r>
            <a:rPr lang="en-GB"/>
            <a:t>We take dataset from one website called “kaggle”(</a:t>
          </a:r>
          <a:r>
            <a:rPr lang="en-GB" u="sng">
              <a:hlinkClick xmlns:r="http://schemas.openxmlformats.org/officeDocument/2006/relationships" r:id="rId1"/>
            </a:rPr>
            <a:t>https://www.kaggle.com</a:t>
          </a:r>
          <a:r>
            <a:rPr lang="en-GB"/>
            <a:t>)</a:t>
          </a:r>
          <a:endParaRPr lang="en-US"/>
        </a:p>
      </dgm:t>
    </dgm:pt>
    <dgm:pt modelId="{7B1C901F-627E-4117-BA27-FECC36E5AE52}" type="parTrans" cxnId="{A9580FE9-3F1C-4654-9108-6F5241648D66}">
      <dgm:prSet/>
      <dgm:spPr/>
      <dgm:t>
        <a:bodyPr/>
        <a:lstStyle/>
        <a:p>
          <a:endParaRPr lang="en-US"/>
        </a:p>
      </dgm:t>
    </dgm:pt>
    <dgm:pt modelId="{34D32BE5-2E08-41AE-822D-B4212CC64278}" type="sibTrans" cxnId="{A9580FE9-3F1C-4654-9108-6F5241648D66}">
      <dgm:prSet/>
      <dgm:spPr/>
      <dgm:t>
        <a:bodyPr/>
        <a:lstStyle/>
        <a:p>
          <a:endParaRPr lang="en-US"/>
        </a:p>
      </dgm:t>
    </dgm:pt>
    <dgm:pt modelId="{2DD51AF4-C99F-4EB5-856D-909AE80AF561}">
      <dgm:prSet/>
      <dgm:spPr/>
      <dgm:t>
        <a:bodyPr/>
        <a:lstStyle/>
        <a:p>
          <a:r>
            <a:rPr lang="en-GB" dirty="0"/>
            <a:t>Our Dataset contains total of 35 variables and 1470 entries in the data</a:t>
          </a:r>
          <a:endParaRPr lang="en-US" dirty="0"/>
        </a:p>
      </dgm:t>
    </dgm:pt>
    <dgm:pt modelId="{9280F683-95C3-4B5F-AE4D-21120FDBD32E}" type="parTrans" cxnId="{A34DC844-C5EB-4BA6-A02B-93B5ABF5C79F}">
      <dgm:prSet/>
      <dgm:spPr/>
      <dgm:t>
        <a:bodyPr/>
        <a:lstStyle/>
        <a:p>
          <a:endParaRPr lang="en-US"/>
        </a:p>
      </dgm:t>
    </dgm:pt>
    <dgm:pt modelId="{51C798DE-0E69-45DE-9257-38426C949BAA}" type="sibTrans" cxnId="{A34DC844-C5EB-4BA6-A02B-93B5ABF5C79F}">
      <dgm:prSet/>
      <dgm:spPr/>
      <dgm:t>
        <a:bodyPr/>
        <a:lstStyle/>
        <a:p>
          <a:endParaRPr lang="en-US"/>
        </a:p>
      </dgm:t>
    </dgm:pt>
    <dgm:pt modelId="{82BB1650-C526-48BB-9733-FFBB47BD70D7}" type="pres">
      <dgm:prSet presAssocID="{CDAADED1-A483-461B-929A-80CCAB11847D}" presName="root" presStyleCnt="0">
        <dgm:presLayoutVars>
          <dgm:dir/>
          <dgm:resizeHandles val="exact"/>
        </dgm:presLayoutVars>
      </dgm:prSet>
      <dgm:spPr/>
    </dgm:pt>
    <dgm:pt modelId="{C2FCBE08-B182-4097-8A28-B66F2E5CCA0C}" type="pres">
      <dgm:prSet presAssocID="{0FE0C1E5-8B2C-4388-AB39-F55E32CBFF07}" presName="compNode" presStyleCnt="0"/>
      <dgm:spPr/>
    </dgm:pt>
    <dgm:pt modelId="{79465EF5-33BB-45AC-B07A-C8D3B4910FCB}" type="pres">
      <dgm:prSet presAssocID="{0FE0C1E5-8B2C-4388-AB39-F55E32CBFF07}"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Database"/>
        </a:ext>
      </dgm:extLst>
    </dgm:pt>
    <dgm:pt modelId="{79F6C36D-3E54-4EB6-89F1-89EA20078FF8}" type="pres">
      <dgm:prSet presAssocID="{0FE0C1E5-8B2C-4388-AB39-F55E32CBFF07}" presName="spaceRect" presStyleCnt="0"/>
      <dgm:spPr/>
    </dgm:pt>
    <dgm:pt modelId="{C01AA010-01A8-45EC-877B-E91A499FF5A4}" type="pres">
      <dgm:prSet presAssocID="{0FE0C1E5-8B2C-4388-AB39-F55E32CBFF07}" presName="textRect" presStyleLbl="revTx" presStyleIdx="0" presStyleCnt="3">
        <dgm:presLayoutVars>
          <dgm:chMax val="1"/>
          <dgm:chPref val="1"/>
        </dgm:presLayoutVars>
      </dgm:prSet>
      <dgm:spPr/>
    </dgm:pt>
    <dgm:pt modelId="{F92497CB-E08B-4ED4-A914-B8A47DE4F4D5}" type="pres">
      <dgm:prSet presAssocID="{5B26EF11-1BD9-4389-BD24-4579D4C1E4F3}" presName="sibTrans" presStyleCnt="0"/>
      <dgm:spPr/>
    </dgm:pt>
    <dgm:pt modelId="{E5634EBF-3462-413B-B4AC-3113E63957E2}" type="pres">
      <dgm:prSet presAssocID="{94ED3C10-1099-4CF0-BD4D-8A8CA8373C42}" presName="compNode" presStyleCnt="0"/>
      <dgm:spPr/>
    </dgm:pt>
    <dgm:pt modelId="{29DA8A3C-9278-4750-A168-8E34F9A313DD}" type="pres">
      <dgm:prSet presAssocID="{94ED3C10-1099-4CF0-BD4D-8A8CA8373C42}"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Filter"/>
        </a:ext>
      </dgm:extLst>
    </dgm:pt>
    <dgm:pt modelId="{98695EE6-70CD-42A1-9C11-C3EB17F320E1}" type="pres">
      <dgm:prSet presAssocID="{94ED3C10-1099-4CF0-BD4D-8A8CA8373C42}" presName="spaceRect" presStyleCnt="0"/>
      <dgm:spPr/>
    </dgm:pt>
    <dgm:pt modelId="{2E7C661D-0527-488B-AE76-5027D8A28317}" type="pres">
      <dgm:prSet presAssocID="{94ED3C10-1099-4CF0-BD4D-8A8CA8373C42}" presName="textRect" presStyleLbl="revTx" presStyleIdx="1" presStyleCnt="3">
        <dgm:presLayoutVars>
          <dgm:chMax val="1"/>
          <dgm:chPref val="1"/>
        </dgm:presLayoutVars>
      </dgm:prSet>
      <dgm:spPr/>
    </dgm:pt>
    <dgm:pt modelId="{C7EF7C5C-5100-49AD-9318-CFD79C516AC1}" type="pres">
      <dgm:prSet presAssocID="{34D32BE5-2E08-41AE-822D-B4212CC64278}" presName="sibTrans" presStyleCnt="0"/>
      <dgm:spPr/>
    </dgm:pt>
    <dgm:pt modelId="{BE8F774B-CECD-4186-B0F0-F18DB0B879B2}" type="pres">
      <dgm:prSet presAssocID="{2DD51AF4-C99F-4EB5-856D-909AE80AF561}" presName="compNode" presStyleCnt="0"/>
      <dgm:spPr/>
    </dgm:pt>
    <dgm:pt modelId="{B48D0AD0-7A54-4004-9F4C-288EDD482DEF}" type="pres">
      <dgm:prSet presAssocID="{2DD51AF4-C99F-4EB5-856D-909AE80AF561}"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Bar chart"/>
        </a:ext>
      </dgm:extLst>
    </dgm:pt>
    <dgm:pt modelId="{1B288186-4EBB-4366-AD79-7DD825041C45}" type="pres">
      <dgm:prSet presAssocID="{2DD51AF4-C99F-4EB5-856D-909AE80AF561}" presName="spaceRect" presStyleCnt="0"/>
      <dgm:spPr/>
    </dgm:pt>
    <dgm:pt modelId="{EE1C0D38-F6B8-4BF8-AF3B-8A905180C15D}" type="pres">
      <dgm:prSet presAssocID="{2DD51AF4-C99F-4EB5-856D-909AE80AF561}" presName="textRect" presStyleLbl="revTx" presStyleIdx="2" presStyleCnt="3">
        <dgm:presLayoutVars>
          <dgm:chMax val="1"/>
          <dgm:chPref val="1"/>
        </dgm:presLayoutVars>
      </dgm:prSet>
      <dgm:spPr/>
    </dgm:pt>
  </dgm:ptLst>
  <dgm:cxnLst>
    <dgm:cxn modelId="{16268621-DB77-4512-88B9-4F1F66EFAC55}" type="presOf" srcId="{CDAADED1-A483-461B-929A-80CCAB11847D}" destId="{82BB1650-C526-48BB-9733-FFBB47BD70D7}" srcOrd="0" destOrd="0" presId="urn:microsoft.com/office/officeart/2018/2/layout/IconLabelList"/>
    <dgm:cxn modelId="{10C4D35D-B0D5-4FE1-9613-A6BC0F5A4601}" type="presOf" srcId="{0FE0C1E5-8B2C-4388-AB39-F55E32CBFF07}" destId="{C01AA010-01A8-45EC-877B-E91A499FF5A4}" srcOrd="0" destOrd="0" presId="urn:microsoft.com/office/officeart/2018/2/layout/IconLabelList"/>
    <dgm:cxn modelId="{A34DC844-C5EB-4BA6-A02B-93B5ABF5C79F}" srcId="{CDAADED1-A483-461B-929A-80CCAB11847D}" destId="{2DD51AF4-C99F-4EB5-856D-909AE80AF561}" srcOrd="2" destOrd="0" parTransId="{9280F683-95C3-4B5F-AE4D-21120FDBD32E}" sibTransId="{51C798DE-0E69-45DE-9257-38426C949BAA}"/>
    <dgm:cxn modelId="{415659B4-D182-4604-B43C-8543D7A57A80}" type="presOf" srcId="{2DD51AF4-C99F-4EB5-856D-909AE80AF561}" destId="{EE1C0D38-F6B8-4BF8-AF3B-8A905180C15D}" srcOrd="0" destOrd="0" presId="urn:microsoft.com/office/officeart/2018/2/layout/IconLabelList"/>
    <dgm:cxn modelId="{533E97DD-AA9E-40AF-8C9E-E6C6EC4223C4}" srcId="{CDAADED1-A483-461B-929A-80CCAB11847D}" destId="{0FE0C1E5-8B2C-4388-AB39-F55E32CBFF07}" srcOrd="0" destOrd="0" parTransId="{C4D5E396-2688-4589-81F2-169230494CEB}" sibTransId="{5B26EF11-1BD9-4389-BD24-4579D4C1E4F3}"/>
    <dgm:cxn modelId="{A9580FE9-3F1C-4654-9108-6F5241648D66}" srcId="{CDAADED1-A483-461B-929A-80CCAB11847D}" destId="{94ED3C10-1099-4CF0-BD4D-8A8CA8373C42}" srcOrd="1" destOrd="0" parTransId="{7B1C901F-627E-4117-BA27-FECC36E5AE52}" sibTransId="{34D32BE5-2E08-41AE-822D-B4212CC64278}"/>
    <dgm:cxn modelId="{62503CEC-81F4-4CAA-B560-1931A06EF2E0}" type="presOf" srcId="{94ED3C10-1099-4CF0-BD4D-8A8CA8373C42}" destId="{2E7C661D-0527-488B-AE76-5027D8A28317}" srcOrd="0" destOrd="0" presId="urn:microsoft.com/office/officeart/2018/2/layout/IconLabelList"/>
    <dgm:cxn modelId="{E1501A16-CA5B-4D74-8043-F87E6E6B764D}" type="presParOf" srcId="{82BB1650-C526-48BB-9733-FFBB47BD70D7}" destId="{C2FCBE08-B182-4097-8A28-B66F2E5CCA0C}" srcOrd="0" destOrd="0" presId="urn:microsoft.com/office/officeart/2018/2/layout/IconLabelList"/>
    <dgm:cxn modelId="{5F61B147-B4E2-46C6-BEF7-BFFD6CC2F581}" type="presParOf" srcId="{C2FCBE08-B182-4097-8A28-B66F2E5CCA0C}" destId="{79465EF5-33BB-45AC-B07A-C8D3B4910FCB}" srcOrd="0" destOrd="0" presId="urn:microsoft.com/office/officeart/2018/2/layout/IconLabelList"/>
    <dgm:cxn modelId="{ADE3C6FB-2362-44B8-8AB4-09D70717D255}" type="presParOf" srcId="{C2FCBE08-B182-4097-8A28-B66F2E5CCA0C}" destId="{79F6C36D-3E54-4EB6-89F1-89EA20078FF8}" srcOrd="1" destOrd="0" presId="urn:microsoft.com/office/officeart/2018/2/layout/IconLabelList"/>
    <dgm:cxn modelId="{8652873F-E725-4566-BB6C-3230547540BB}" type="presParOf" srcId="{C2FCBE08-B182-4097-8A28-B66F2E5CCA0C}" destId="{C01AA010-01A8-45EC-877B-E91A499FF5A4}" srcOrd="2" destOrd="0" presId="urn:microsoft.com/office/officeart/2018/2/layout/IconLabelList"/>
    <dgm:cxn modelId="{1E417FBD-8E88-4F81-A2BB-FF634DFACE86}" type="presParOf" srcId="{82BB1650-C526-48BB-9733-FFBB47BD70D7}" destId="{F92497CB-E08B-4ED4-A914-B8A47DE4F4D5}" srcOrd="1" destOrd="0" presId="urn:microsoft.com/office/officeart/2018/2/layout/IconLabelList"/>
    <dgm:cxn modelId="{F5234027-2437-4C83-BFDB-40138B8FE21C}" type="presParOf" srcId="{82BB1650-C526-48BB-9733-FFBB47BD70D7}" destId="{E5634EBF-3462-413B-B4AC-3113E63957E2}" srcOrd="2" destOrd="0" presId="urn:microsoft.com/office/officeart/2018/2/layout/IconLabelList"/>
    <dgm:cxn modelId="{D3CC8ABA-5441-4EA4-BE10-C7FE7B30A95E}" type="presParOf" srcId="{E5634EBF-3462-413B-B4AC-3113E63957E2}" destId="{29DA8A3C-9278-4750-A168-8E34F9A313DD}" srcOrd="0" destOrd="0" presId="urn:microsoft.com/office/officeart/2018/2/layout/IconLabelList"/>
    <dgm:cxn modelId="{6703B0C1-C9FE-434F-A9C2-CFF332873F5C}" type="presParOf" srcId="{E5634EBF-3462-413B-B4AC-3113E63957E2}" destId="{98695EE6-70CD-42A1-9C11-C3EB17F320E1}" srcOrd="1" destOrd="0" presId="urn:microsoft.com/office/officeart/2018/2/layout/IconLabelList"/>
    <dgm:cxn modelId="{B30CFCCD-66EF-48A1-B547-7DD66C6976C4}" type="presParOf" srcId="{E5634EBF-3462-413B-B4AC-3113E63957E2}" destId="{2E7C661D-0527-488B-AE76-5027D8A28317}" srcOrd="2" destOrd="0" presId="urn:microsoft.com/office/officeart/2018/2/layout/IconLabelList"/>
    <dgm:cxn modelId="{A1EF37C0-89F0-45FE-A24A-0A2AD2686DFB}" type="presParOf" srcId="{82BB1650-C526-48BB-9733-FFBB47BD70D7}" destId="{C7EF7C5C-5100-49AD-9318-CFD79C516AC1}" srcOrd="3" destOrd="0" presId="urn:microsoft.com/office/officeart/2018/2/layout/IconLabelList"/>
    <dgm:cxn modelId="{5D99C958-9C17-4DE6-B079-5DDFECB02A95}" type="presParOf" srcId="{82BB1650-C526-48BB-9733-FFBB47BD70D7}" destId="{BE8F774B-CECD-4186-B0F0-F18DB0B879B2}" srcOrd="4" destOrd="0" presId="urn:microsoft.com/office/officeart/2018/2/layout/IconLabelList"/>
    <dgm:cxn modelId="{82F3D4D8-7ACA-4144-895A-A3AFD48C2226}" type="presParOf" srcId="{BE8F774B-CECD-4186-B0F0-F18DB0B879B2}" destId="{B48D0AD0-7A54-4004-9F4C-288EDD482DEF}" srcOrd="0" destOrd="0" presId="urn:microsoft.com/office/officeart/2018/2/layout/IconLabelList"/>
    <dgm:cxn modelId="{D21C38CA-3323-4E7B-9347-ED2E9912DBA7}" type="presParOf" srcId="{BE8F774B-CECD-4186-B0F0-F18DB0B879B2}" destId="{1B288186-4EBB-4366-AD79-7DD825041C45}" srcOrd="1" destOrd="0" presId="urn:microsoft.com/office/officeart/2018/2/layout/IconLabelList"/>
    <dgm:cxn modelId="{138FC055-FD55-4D0C-8947-E6762CC33BCE}" type="presParOf" srcId="{BE8F774B-CECD-4186-B0F0-F18DB0B879B2}" destId="{EE1C0D38-F6B8-4BF8-AF3B-8A905180C15D}"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CAD958-86E6-4DD0-A8C5-738D68FBC6D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4DA59D71-DCA4-4F0E-9004-0F4EB2C551CA}">
      <dgm:prSet/>
      <dgm:spPr/>
      <dgm:t>
        <a:bodyPr/>
        <a:lstStyle/>
        <a:p>
          <a:r>
            <a:rPr lang="en-US" dirty="0"/>
            <a:t>Major reason concluded of High Attrition Rate from data</a:t>
          </a:r>
        </a:p>
      </dgm:t>
    </dgm:pt>
    <dgm:pt modelId="{947D15F6-E7F9-454D-9848-0551560EF8A0}" type="parTrans" cxnId="{7CBEA53C-1184-4C99-BC1C-28C4507300F5}">
      <dgm:prSet/>
      <dgm:spPr/>
      <dgm:t>
        <a:bodyPr/>
        <a:lstStyle/>
        <a:p>
          <a:endParaRPr lang="en-US"/>
        </a:p>
      </dgm:t>
    </dgm:pt>
    <dgm:pt modelId="{8AA512C5-EE0A-4D8C-A47B-9F2E2D5237D4}" type="sibTrans" cxnId="{7CBEA53C-1184-4C99-BC1C-28C4507300F5}">
      <dgm:prSet/>
      <dgm:spPr/>
      <dgm:t>
        <a:bodyPr/>
        <a:lstStyle/>
        <a:p>
          <a:endParaRPr lang="en-US"/>
        </a:p>
      </dgm:t>
    </dgm:pt>
    <dgm:pt modelId="{40B0CB46-DC1D-4093-A51B-A191A10A1874}">
      <dgm:prSet/>
      <dgm:spPr/>
      <dgm:t>
        <a:bodyPr/>
        <a:lstStyle/>
        <a:p>
          <a:pPr algn="just"/>
          <a:r>
            <a:rPr lang="en-US" dirty="0"/>
            <a:t>From Graph it is evident that Frequent Business Travelers Attrition rate is high compared to non traveler </a:t>
          </a:r>
        </a:p>
      </dgm:t>
    </dgm:pt>
    <dgm:pt modelId="{C3316D2C-C4D3-4F0E-876F-F338DFE3C19B}" type="parTrans" cxnId="{7C26230E-0918-4ED0-BD95-324216495ED4}">
      <dgm:prSet/>
      <dgm:spPr/>
      <dgm:t>
        <a:bodyPr/>
        <a:lstStyle/>
        <a:p>
          <a:endParaRPr lang="en-US"/>
        </a:p>
      </dgm:t>
    </dgm:pt>
    <dgm:pt modelId="{0FC52575-7884-47CE-BB43-E3681A949776}" type="sibTrans" cxnId="{7C26230E-0918-4ED0-BD95-324216495ED4}">
      <dgm:prSet/>
      <dgm:spPr/>
      <dgm:t>
        <a:bodyPr/>
        <a:lstStyle/>
        <a:p>
          <a:endParaRPr lang="en-US"/>
        </a:p>
      </dgm:t>
    </dgm:pt>
    <dgm:pt modelId="{1D7053E9-DE75-4E96-A3FA-DEB9F7C0B392}">
      <dgm:prSet/>
      <dgm:spPr/>
      <dgm:t>
        <a:bodyPr/>
        <a:lstStyle/>
        <a:p>
          <a:pPr algn="just"/>
          <a:r>
            <a:rPr lang="en-US" dirty="0"/>
            <a:t>Sales department is having highest attrition rate</a:t>
          </a:r>
        </a:p>
      </dgm:t>
    </dgm:pt>
    <dgm:pt modelId="{9A10A7EF-F05B-4C95-B95D-EECF98A77BD4}" type="parTrans" cxnId="{EC670740-1528-4132-9A2C-789B76D2C83F}">
      <dgm:prSet/>
      <dgm:spPr/>
      <dgm:t>
        <a:bodyPr/>
        <a:lstStyle/>
        <a:p>
          <a:endParaRPr lang="en-US"/>
        </a:p>
      </dgm:t>
    </dgm:pt>
    <dgm:pt modelId="{AB6BD88B-49F2-4C0C-96B2-CEF4C830F169}" type="sibTrans" cxnId="{EC670740-1528-4132-9A2C-789B76D2C83F}">
      <dgm:prSet/>
      <dgm:spPr/>
      <dgm:t>
        <a:bodyPr/>
        <a:lstStyle/>
        <a:p>
          <a:endParaRPr lang="en-US"/>
        </a:p>
      </dgm:t>
    </dgm:pt>
    <dgm:pt modelId="{4FA12468-605F-4F3B-8C34-D4DBB4859850}">
      <dgm:prSet/>
      <dgm:spPr/>
      <dgm:t>
        <a:bodyPr/>
        <a:lstStyle/>
        <a:p>
          <a:pPr algn="just"/>
          <a:r>
            <a:rPr lang="en-US" dirty="0"/>
            <a:t>R&amp;D department have less attrition rate </a:t>
          </a:r>
        </a:p>
      </dgm:t>
    </dgm:pt>
    <dgm:pt modelId="{5208B80B-8761-4C96-AD99-33E686C18361}" type="parTrans" cxnId="{C332C7A3-BD7C-4866-AF6D-F2583A744ED3}">
      <dgm:prSet/>
      <dgm:spPr/>
      <dgm:t>
        <a:bodyPr/>
        <a:lstStyle/>
        <a:p>
          <a:endParaRPr lang="en-US"/>
        </a:p>
      </dgm:t>
    </dgm:pt>
    <dgm:pt modelId="{D3B1E489-E95E-47BB-9D55-86B02CA0B322}" type="sibTrans" cxnId="{C332C7A3-BD7C-4866-AF6D-F2583A744ED3}">
      <dgm:prSet/>
      <dgm:spPr/>
      <dgm:t>
        <a:bodyPr/>
        <a:lstStyle/>
        <a:p>
          <a:endParaRPr lang="en-US"/>
        </a:p>
      </dgm:t>
    </dgm:pt>
    <dgm:pt modelId="{7EBBA573-2C73-40FF-B297-6343983A90C7}">
      <dgm:prSet/>
      <dgm:spPr/>
      <dgm:t>
        <a:bodyPr/>
        <a:lstStyle/>
        <a:p>
          <a:pPr algn="just"/>
          <a:r>
            <a:rPr lang="en-US" dirty="0"/>
            <a:t>Single employee have higher attrition rate compared to other marital status</a:t>
          </a:r>
        </a:p>
      </dgm:t>
    </dgm:pt>
    <dgm:pt modelId="{81614862-1C19-4860-8B94-AE92B2CCE618}" type="parTrans" cxnId="{BE17BF5C-FEC6-459E-B7D2-C1B15DB536A6}">
      <dgm:prSet/>
      <dgm:spPr/>
      <dgm:t>
        <a:bodyPr/>
        <a:lstStyle/>
        <a:p>
          <a:endParaRPr lang="en-US"/>
        </a:p>
      </dgm:t>
    </dgm:pt>
    <dgm:pt modelId="{77BDE2E1-2470-417B-A4EA-D205851E41E3}" type="sibTrans" cxnId="{BE17BF5C-FEC6-459E-B7D2-C1B15DB536A6}">
      <dgm:prSet/>
      <dgm:spPr/>
      <dgm:t>
        <a:bodyPr/>
        <a:lstStyle/>
        <a:p>
          <a:endParaRPr lang="en-US"/>
        </a:p>
      </dgm:t>
    </dgm:pt>
    <dgm:pt modelId="{00407DEE-F7D1-48AA-968C-D514CEA59576}">
      <dgm:prSet/>
      <dgm:spPr/>
      <dgm:t>
        <a:bodyPr/>
        <a:lstStyle/>
        <a:p>
          <a:pPr algn="just"/>
          <a:r>
            <a:rPr lang="en-US" dirty="0"/>
            <a:t>Employee who is doing more overtime have higher attrition rate </a:t>
          </a:r>
        </a:p>
      </dgm:t>
    </dgm:pt>
    <dgm:pt modelId="{8D09E599-B13F-4D34-9085-DC2F85C3D814}" type="parTrans" cxnId="{98DBC4F9-C270-4A5F-86C0-224E60FF80AA}">
      <dgm:prSet/>
      <dgm:spPr/>
      <dgm:t>
        <a:bodyPr/>
        <a:lstStyle/>
        <a:p>
          <a:endParaRPr lang="en-US"/>
        </a:p>
      </dgm:t>
    </dgm:pt>
    <dgm:pt modelId="{262BEF58-F624-4F23-A8F7-85B94C33974D}" type="sibTrans" cxnId="{98DBC4F9-C270-4A5F-86C0-224E60FF80AA}">
      <dgm:prSet/>
      <dgm:spPr/>
      <dgm:t>
        <a:bodyPr/>
        <a:lstStyle/>
        <a:p>
          <a:endParaRPr lang="en-US"/>
        </a:p>
      </dgm:t>
    </dgm:pt>
    <dgm:pt modelId="{09B41255-36AB-4B39-95E2-F02A41F155F0}" type="pres">
      <dgm:prSet presAssocID="{E4CAD958-86E6-4DD0-A8C5-738D68FBC6DF}" presName="linear" presStyleCnt="0">
        <dgm:presLayoutVars>
          <dgm:animLvl val="lvl"/>
          <dgm:resizeHandles val="exact"/>
        </dgm:presLayoutVars>
      </dgm:prSet>
      <dgm:spPr/>
    </dgm:pt>
    <dgm:pt modelId="{806CEDDB-BB41-4A6D-8299-5AD22D34CE38}" type="pres">
      <dgm:prSet presAssocID="{4DA59D71-DCA4-4F0E-9004-0F4EB2C551CA}" presName="parentText" presStyleLbl="node1" presStyleIdx="0" presStyleCnt="1">
        <dgm:presLayoutVars>
          <dgm:chMax val="0"/>
          <dgm:bulletEnabled val="1"/>
        </dgm:presLayoutVars>
      </dgm:prSet>
      <dgm:spPr/>
    </dgm:pt>
    <dgm:pt modelId="{B23CFFEB-2AF9-4E2E-95A6-8F49F4412717}" type="pres">
      <dgm:prSet presAssocID="{4DA59D71-DCA4-4F0E-9004-0F4EB2C551CA}" presName="childText" presStyleLbl="revTx" presStyleIdx="0" presStyleCnt="1">
        <dgm:presLayoutVars>
          <dgm:bulletEnabled val="1"/>
        </dgm:presLayoutVars>
      </dgm:prSet>
      <dgm:spPr/>
    </dgm:pt>
  </dgm:ptLst>
  <dgm:cxnLst>
    <dgm:cxn modelId="{7C26230E-0918-4ED0-BD95-324216495ED4}" srcId="{4DA59D71-DCA4-4F0E-9004-0F4EB2C551CA}" destId="{40B0CB46-DC1D-4093-A51B-A191A10A1874}" srcOrd="0" destOrd="0" parTransId="{C3316D2C-C4D3-4F0E-876F-F338DFE3C19B}" sibTransId="{0FC52575-7884-47CE-BB43-E3681A949776}"/>
    <dgm:cxn modelId="{C7D1E927-DB5F-4F5D-850D-B68F4CA7CE47}" type="presOf" srcId="{1D7053E9-DE75-4E96-A3FA-DEB9F7C0B392}" destId="{B23CFFEB-2AF9-4E2E-95A6-8F49F4412717}" srcOrd="0" destOrd="1" presId="urn:microsoft.com/office/officeart/2005/8/layout/vList2"/>
    <dgm:cxn modelId="{62973E2F-5EBF-4FD2-89A1-A22704B7DCB7}" type="presOf" srcId="{40B0CB46-DC1D-4093-A51B-A191A10A1874}" destId="{B23CFFEB-2AF9-4E2E-95A6-8F49F4412717}" srcOrd="0" destOrd="0" presId="urn:microsoft.com/office/officeart/2005/8/layout/vList2"/>
    <dgm:cxn modelId="{A73F9334-487C-411C-BA36-619E381C7CBE}" type="presOf" srcId="{4FA12468-605F-4F3B-8C34-D4DBB4859850}" destId="{B23CFFEB-2AF9-4E2E-95A6-8F49F4412717}" srcOrd="0" destOrd="2" presId="urn:microsoft.com/office/officeart/2005/8/layout/vList2"/>
    <dgm:cxn modelId="{7CBEA53C-1184-4C99-BC1C-28C4507300F5}" srcId="{E4CAD958-86E6-4DD0-A8C5-738D68FBC6DF}" destId="{4DA59D71-DCA4-4F0E-9004-0F4EB2C551CA}" srcOrd="0" destOrd="0" parTransId="{947D15F6-E7F9-454D-9848-0551560EF8A0}" sibTransId="{8AA512C5-EE0A-4D8C-A47B-9F2E2D5237D4}"/>
    <dgm:cxn modelId="{EC670740-1528-4132-9A2C-789B76D2C83F}" srcId="{4DA59D71-DCA4-4F0E-9004-0F4EB2C551CA}" destId="{1D7053E9-DE75-4E96-A3FA-DEB9F7C0B392}" srcOrd="1" destOrd="0" parTransId="{9A10A7EF-F05B-4C95-B95D-EECF98A77BD4}" sibTransId="{AB6BD88B-49F2-4C0C-96B2-CEF4C830F169}"/>
    <dgm:cxn modelId="{BE17BF5C-FEC6-459E-B7D2-C1B15DB536A6}" srcId="{4DA59D71-DCA4-4F0E-9004-0F4EB2C551CA}" destId="{7EBBA573-2C73-40FF-B297-6343983A90C7}" srcOrd="3" destOrd="0" parTransId="{81614862-1C19-4860-8B94-AE92B2CCE618}" sibTransId="{77BDE2E1-2470-417B-A4EA-D205851E41E3}"/>
    <dgm:cxn modelId="{0D3A076B-6BBD-49E0-8AE1-189F0442262D}" type="presOf" srcId="{E4CAD958-86E6-4DD0-A8C5-738D68FBC6DF}" destId="{09B41255-36AB-4B39-95E2-F02A41F155F0}" srcOrd="0" destOrd="0" presId="urn:microsoft.com/office/officeart/2005/8/layout/vList2"/>
    <dgm:cxn modelId="{13B52453-9225-4C18-95E9-7C9F92768B24}" type="presOf" srcId="{00407DEE-F7D1-48AA-968C-D514CEA59576}" destId="{B23CFFEB-2AF9-4E2E-95A6-8F49F4412717}" srcOrd="0" destOrd="4" presId="urn:microsoft.com/office/officeart/2005/8/layout/vList2"/>
    <dgm:cxn modelId="{B2EC2F54-4E85-45A9-87C0-EDBE7EE7B1D5}" type="presOf" srcId="{4DA59D71-DCA4-4F0E-9004-0F4EB2C551CA}" destId="{806CEDDB-BB41-4A6D-8299-5AD22D34CE38}" srcOrd="0" destOrd="0" presId="urn:microsoft.com/office/officeart/2005/8/layout/vList2"/>
    <dgm:cxn modelId="{56F47E7B-B5DB-4C83-AE09-5A7E6931117B}" type="presOf" srcId="{7EBBA573-2C73-40FF-B297-6343983A90C7}" destId="{B23CFFEB-2AF9-4E2E-95A6-8F49F4412717}" srcOrd="0" destOrd="3" presId="urn:microsoft.com/office/officeart/2005/8/layout/vList2"/>
    <dgm:cxn modelId="{C332C7A3-BD7C-4866-AF6D-F2583A744ED3}" srcId="{4DA59D71-DCA4-4F0E-9004-0F4EB2C551CA}" destId="{4FA12468-605F-4F3B-8C34-D4DBB4859850}" srcOrd="2" destOrd="0" parTransId="{5208B80B-8761-4C96-AD99-33E686C18361}" sibTransId="{D3B1E489-E95E-47BB-9D55-86B02CA0B322}"/>
    <dgm:cxn modelId="{98DBC4F9-C270-4A5F-86C0-224E60FF80AA}" srcId="{4DA59D71-DCA4-4F0E-9004-0F4EB2C551CA}" destId="{00407DEE-F7D1-48AA-968C-D514CEA59576}" srcOrd="4" destOrd="0" parTransId="{8D09E599-B13F-4D34-9085-DC2F85C3D814}" sibTransId="{262BEF58-F624-4F23-A8F7-85B94C33974D}"/>
    <dgm:cxn modelId="{A000AA03-682C-4BA1-A56A-F90C8E4A871E}" type="presParOf" srcId="{09B41255-36AB-4B39-95E2-F02A41F155F0}" destId="{806CEDDB-BB41-4A6D-8299-5AD22D34CE38}" srcOrd="0" destOrd="0" presId="urn:microsoft.com/office/officeart/2005/8/layout/vList2"/>
    <dgm:cxn modelId="{9E6C12CE-8642-48C6-BEBF-49BE22B4B11B}" type="presParOf" srcId="{09B41255-36AB-4B39-95E2-F02A41F155F0}" destId="{B23CFFEB-2AF9-4E2E-95A6-8F49F441271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1426B-F5DA-40C8-BBE3-E34C0451FC28}">
      <dsp:nvSpPr>
        <dsp:cNvPr id="0" name=""/>
        <dsp:cNvSpPr/>
      </dsp:nvSpPr>
      <dsp:spPr>
        <a:xfrm>
          <a:off x="879" y="103871"/>
          <a:ext cx="3086366" cy="1959842"/>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25FF65-F9C9-4E18-8097-FE3144C21736}">
      <dsp:nvSpPr>
        <dsp:cNvPr id="0" name=""/>
        <dsp:cNvSpPr/>
      </dsp:nvSpPr>
      <dsp:spPr>
        <a:xfrm>
          <a:off x="343808" y="429655"/>
          <a:ext cx="3086366" cy="195984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effectLst/>
              <a:latin typeface="+mj-lt"/>
              <a:ea typeface="Times New Roman" panose="02020603050405020304" pitchFamily="18" charset="0"/>
              <a:cs typeface="Times New Roman" panose="02020603050405020304" pitchFamily="18" charset="0"/>
            </a:rPr>
            <a:t>Employee attrition is downsizing in any organization where employees resign. Employees are valuable assets of any organization. It is necessary to know whether the employees are dissatisfied or whether there are other reasons for leaving their respective jobs.</a:t>
          </a:r>
        </a:p>
      </dsp:txBody>
      <dsp:txXfrm>
        <a:off x="401210" y="487057"/>
        <a:ext cx="2971562" cy="1845038"/>
      </dsp:txXfrm>
    </dsp:sp>
    <dsp:sp modelId="{597D2533-20FF-43A7-AEFD-D287043204A0}">
      <dsp:nvSpPr>
        <dsp:cNvPr id="0" name=""/>
        <dsp:cNvSpPr/>
      </dsp:nvSpPr>
      <dsp:spPr>
        <a:xfrm>
          <a:off x="3773105" y="103871"/>
          <a:ext cx="3086366" cy="1959842"/>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D391043-F371-4FC1-AA30-0F07911D2433}">
      <dsp:nvSpPr>
        <dsp:cNvPr id="0" name=""/>
        <dsp:cNvSpPr/>
      </dsp:nvSpPr>
      <dsp:spPr>
        <a:xfrm>
          <a:off x="4116034" y="429655"/>
          <a:ext cx="3086366" cy="195984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effectLst/>
              <a:latin typeface="+mj-lt"/>
              <a:ea typeface="Times New Roman" panose="02020603050405020304" pitchFamily="18" charset="0"/>
            </a:rPr>
            <a:t>Employee attrition is </a:t>
          </a:r>
          <a:r>
            <a:rPr lang="en-IN" sz="1500" b="1" kern="1200">
              <a:effectLst/>
              <a:latin typeface="+mj-lt"/>
              <a:ea typeface="Times New Roman" panose="02020603050405020304" pitchFamily="18" charset="0"/>
            </a:rPr>
            <a:t>used to describe the reduction of employees</a:t>
          </a:r>
          <a:r>
            <a:rPr lang="en-IN" sz="1500" kern="1200">
              <a:effectLst/>
              <a:latin typeface="+mj-lt"/>
              <a:ea typeface="Times New Roman" panose="02020603050405020304" pitchFamily="18" charset="0"/>
            </a:rPr>
            <a:t>. Employee attrition can take place for a multitude of reasons. The reasons may include employees retiring, finding other job opportunities, or leaving due to unhappiness within the company</a:t>
          </a:r>
          <a:endParaRPr lang="en-IN" sz="1500" kern="1200">
            <a:effectLst/>
            <a:latin typeface="+mj-lt"/>
            <a:ea typeface="Times New Roman" panose="02020603050405020304" pitchFamily="18" charset="0"/>
            <a:cs typeface="Times New Roman" panose="02020603050405020304" pitchFamily="18" charset="0"/>
          </a:endParaRPr>
        </a:p>
      </dsp:txBody>
      <dsp:txXfrm>
        <a:off x="4173436" y="487057"/>
        <a:ext cx="2971562" cy="18450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CEDDB-BB41-4A6D-8299-5AD22D34CE38}">
      <dsp:nvSpPr>
        <dsp:cNvPr id="0" name=""/>
        <dsp:cNvSpPr/>
      </dsp:nvSpPr>
      <dsp:spPr>
        <a:xfrm>
          <a:off x="0" y="30873"/>
          <a:ext cx="5160958" cy="410231"/>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dirty="0">
              <a:solidFill>
                <a:srgbClr val="222222"/>
              </a:solidFill>
              <a:effectLst/>
              <a:latin typeface="+mj-lt"/>
              <a:ea typeface="Times New Roman" panose="02020603050405020304" pitchFamily="18" charset="0"/>
              <a:cs typeface="Times New Roman" panose="02020603050405020304" pitchFamily="18" charset="0"/>
            </a:rPr>
            <a:t>Managing workforce</a:t>
          </a:r>
          <a:endParaRPr lang="en-US" sz="1700" kern="1200" dirty="0">
            <a:latin typeface="+mj-lt"/>
          </a:endParaRPr>
        </a:p>
      </dsp:txBody>
      <dsp:txXfrm>
        <a:off x="20026" y="50899"/>
        <a:ext cx="5120906" cy="370179"/>
      </dsp:txXfrm>
    </dsp:sp>
    <dsp:sp modelId="{B23CFFEB-2AF9-4E2E-95A6-8F49F4412717}">
      <dsp:nvSpPr>
        <dsp:cNvPr id="0" name=""/>
        <dsp:cNvSpPr/>
      </dsp:nvSpPr>
      <dsp:spPr>
        <a:xfrm>
          <a:off x="0" y="441104"/>
          <a:ext cx="5160958" cy="1126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6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kern="1200" dirty="0">
              <a:solidFill>
                <a:srgbClr val="222222"/>
              </a:solidFill>
              <a:effectLst/>
              <a:latin typeface="+mn-lt"/>
              <a:ea typeface="Times New Roman" panose="02020603050405020304" pitchFamily="18" charset="0"/>
              <a:cs typeface="Times New Roman" panose="02020603050405020304" pitchFamily="18" charset="0"/>
            </a:rPr>
            <a:t>If the supervisors or HR came to know about some employees that they will be planning to leave the company then they could get in touch with those employees which can help them to stay back or they can manage the workforce by hiring the new alternative of those employees.</a:t>
          </a:r>
          <a:endParaRPr lang="en-US" sz="1300" kern="1200" dirty="0">
            <a:latin typeface="+mn-lt"/>
          </a:endParaRPr>
        </a:p>
        <a:p>
          <a:pPr marL="114300" lvl="1" indent="-114300" algn="l" defTabSz="577850">
            <a:lnSpc>
              <a:spcPct val="90000"/>
            </a:lnSpc>
            <a:spcBef>
              <a:spcPct val="0"/>
            </a:spcBef>
            <a:spcAft>
              <a:spcPct val="20000"/>
            </a:spcAft>
            <a:buChar char="•"/>
          </a:pPr>
          <a:endParaRPr lang="en-US" sz="1300" kern="1200" dirty="0"/>
        </a:p>
      </dsp:txBody>
      <dsp:txXfrm>
        <a:off x="0" y="441104"/>
        <a:ext cx="5160958" cy="1126080"/>
      </dsp:txXfrm>
    </dsp:sp>
    <dsp:sp modelId="{5FBE1B33-33B9-44D4-BF4E-B22ACE01A898}">
      <dsp:nvSpPr>
        <dsp:cNvPr id="0" name=""/>
        <dsp:cNvSpPr/>
      </dsp:nvSpPr>
      <dsp:spPr>
        <a:xfrm>
          <a:off x="0" y="1567184"/>
          <a:ext cx="5160958" cy="410231"/>
        </a:xfrm>
        <a:prstGeom prst="roundRect">
          <a:avLst/>
        </a:prstGeom>
        <a:gradFill rotWithShape="0">
          <a:gsLst>
            <a:gs pos="0">
              <a:schemeClr val="accent2">
                <a:hueOff val="-1696488"/>
                <a:satOff val="5592"/>
                <a:lumOff val="5981"/>
                <a:alphaOff val="0"/>
                <a:tint val="98000"/>
                <a:satMod val="110000"/>
                <a:lumMod val="104000"/>
              </a:schemeClr>
            </a:gs>
            <a:gs pos="69000">
              <a:schemeClr val="accent2">
                <a:hueOff val="-1696488"/>
                <a:satOff val="5592"/>
                <a:lumOff val="5981"/>
                <a:alphaOff val="0"/>
                <a:shade val="88000"/>
                <a:satMod val="130000"/>
                <a:lumMod val="92000"/>
              </a:schemeClr>
            </a:gs>
            <a:gs pos="100000">
              <a:schemeClr val="accent2">
                <a:hueOff val="-1696488"/>
                <a:satOff val="5592"/>
                <a:lumOff val="598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Smooth pipeline</a:t>
          </a:r>
          <a:endParaRPr lang="en-US" sz="1700" kern="1200" dirty="0"/>
        </a:p>
      </dsp:txBody>
      <dsp:txXfrm>
        <a:off x="20026" y="1587210"/>
        <a:ext cx="5120906" cy="370179"/>
      </dsp:txXfrm>
    </dsp:sp>
    <dsp:sp modelId="{142DB41A-2E4E-43E5-9967-C9410FB4B608}">
      <dsp:nvSpPr>
        <dsp:cNvPr id="0" name=""/>
        <dsp:cNvSpPr/>
      </dsp:nvSpPr>
      <dsp:spPr>
        <a:xfrm>
          <a:off x="0" y="1977416"/>
          <a:ext cx="5160958"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6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kern="1200" dirty="0">
              <a:solidFill>
                <a:srgbClr val="222222"/>
              </a:solidFill>
              <a:effectLst/>
              <a:latin typeface="+mn-lt"/>
              <a:ea typeface="Times New Roman" panose="02020603050405020304" pitchFamily="18" charset="0"/>
              <a:cs typeface="Times New Roman" panose="02020603050405020304" pitchFamily="18" charset="0"/>
            </a:rPr>
            <a:t>If all the employees in the current project are working continuously on a project then the pipeline of that project will be smooth but if suppose one efficient asset of the project(employee) suddenly leave that company then the workflow will be not so smooth</a:t>
          </a:r>
          <a:endParaRPr lang="en-US" sz="1300" kern="1200" dirty="0">
            <a:latin typeface="+mn-lt"/>
          </a:endParaRPr>
        </a:p>
        <a:p>
          <a:pPr marL="114300" lvl="1" indent="-114300" algn="l" defTabSz="577850">
            <a:lnSpc>
              <a:spcPct val="90000"/>
            </a:lnSpc>
            <a:spcBef>
              <a:spcPct val="0"/>
            </a:spcBef>
            <a:spcAft>
              <a:spcPct val="20000"/>
            </a:spcAft>
            <a:buChar char="•"/>
          </a:pPr>
          <a:endParaRPr lang="en-US" sz="1300" kern="1200" dirty="0"/>
        </a:p>
      </dsp:txBody>
      <dsp:txXfrm>
        <a:off x="0" y="1977416"/>
        <a:ext cx="5160958" cy="950130"/>
      </dsp:txXfrm>
    </dsp:sp>
    <dsp:sp modelId="{721CE6AB-D888-4151-91D8-F81861157700}">
      <dsp:nvSpPr>
        <dsp:cNvPr id="0" name=""/>
        <dsp:cNvSpPr/>
      </dsp:nvSpPr>
      <dsp:spPr>
        <a:xfrm>
          <a:off x="0" y="2927546"/>
          <a:ext cx="5160958" cy="410231"/>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Hiring Management</a:t>
          </a:r>
          <a:endParaRPr lang="en-US" sz="1700" kern="1200" dirty="0"/>
        </a:p>
      </dsp:txBody>
      <dsp:txXfrm>
        <a:off x="20026" y="2947572"/>
        <a:ext cx="5120906" cy="370179"/>
      </dsp:txXfrm>
    </dsp:sp>
    <dsp:sp modelId="{0F144A41-47A0-4AB2-A9BC-FF25EAB78E5A}">
      <dsp:nvSpPr>
        <dsp:cNvPr id="0" name=""/>
        <dsp:cNvSpPr/>
      </dsp:nvSpPr>
      <dsp:spPr>
        <a:xfrm>
          <a:off x="0" y="3337777"/>
          <a:ext cx="5160958"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6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kern="1200" dirty="0">
              <a:solidFill>
                <a:srgbClr val="222222"/>
              </a:solidFill>
              <a:effectLst/>
              <a:latin typeface="+mn-lt"/>
              <a:ea typeface="Times New Roman" panose="02020603050405020304" pitchFamily="18" charset="0"/>
              <a:cs typeface="Times New Roman" panose="02020603050405020304" pitchFamily="18" charset="0"/>
            </a:rPr>
            <a:t>If HR of one particular project came to know about the employee who is willing to leave the company then he/she can manage the number of hiring and they can get the valuable asset whenever they need so for the efficient flow of work.</a:t>
          </a:r>
          <a:endParaRPr lang="en-US" sz="1300" kern="1200" dirty="0">
            <a:latin typeface="+mn-lt"/>
          </a:endParaRPr>
        </a:p>
        <a:p>
          <a:pPr marL="114300" lvl="1" indent="-114300" algn="l" defTabSz="577850">
            <a:lnSpc>
              <a:spcPct val="90000"/>
            </a:lnSpc>
            <a:spcBef>
              <a:spcPct val="0"/>
            </a:spcBef>
            <a:spcAft>
              <a:spcPct val="20000"/>
            </a:spcAft>
            <a:buChar char="•"/>
          </a:pPr>
          <a:endParaRPr lang="en-US" sz="1300" kern="1200" dirty="0"/>
        </a:p>
      </dsp:txBody>
      <dsp:txXfrm>
        <a:off x="0" y="3337777"/>
        <a:ext cx="5160958" cy="9501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65EF5-33BB-45AC-B07A-C8D3B4910FCB}">
      <dsp:nvSpPr>
        <dsp:cNvPr id="0" name=""/>
        <dsp:cNvSpPr/>
      </dsp:nvSpPr>
      <dsp:spPr>
        <a:xfrm>
          <a:off x="608853" y="406743"/>
          <a:ext cx="961967" cy="9619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1AA010-01A8-45EC-877B-E91A499FF5A4}">
      <dsp:nvSpPr>
        <dsp:cNvPr id="0" name=""/>
        <dsp:cNvSpPr/>
      </dsp:nvSpPr>
      <dsp:spPr>
        <a:xfrm>
          <a:off x="20984" y="1665677"/>
          <a:ext cx="21377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GB" sz="1200" kern="1200"/>
            <a:t>Dataset is like records or kind of database can be available in many format files like excel,csv.</a:t>
          </a:r>
          <a:endParaRPr lang="en-US" sz="1200" kern="1200"/>
        </a:p>
      </dsp:txBody>
      <dsp:txXfrm>
        <a:off x="20984" y="1665677"/>
        <a:ext cx="2137705" cy="720000"/>
      </dsp:txXfrm>
    </dsp:sp>
    <dsp:sp modelId="{29DA8A3C-9278-4750-A168-8E34F9A313DD}">
      <dsp:nvSpPr>
        <dsp:cNvPr id="0" name=""/>
        <dsp:cNvSpPr/>
      </dsp:nvSpPr>
      <dsp:spPr>
        <a:xfrm>
          <a:off x="3120656" y="406743"/>
          <a:ext cx="961967" cy="9619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7C661D-0527-488B-AE76-5027D8A28317}">
      <dsp:nvSpPr>
        <dsp:cNvPr id="0" name=""/>
        <dsp:cNvSpPr/>
      </dsp:nvSpPr>
      <dsp:spPr>
        <a:xfrm>
          <a:off x="2532787" y="1665677"/>
          <a:ext cx="21377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GB" sz="1200" kern="1200"/>
            <a:t>We take dataset from one website called “kaggle”(</a:t>
          </a:r>
          <a:r>
            <a:rPr lang="en-GB" sz="1200" u="sng" kern="1200">
              <a:hlinkClick xmlns:r="http://schemas.openxmlformats.org/officeDocument/2006/relationships" r:id="rId5"/>
            </a:rPr>
            <a:t>https://www.kaggle.com</a:t>
          </a:r>
          <a:r>
            <a:rPr lang="en-GB" sz="1200" kern="1200"/>
            <a:t>)</a:t>
          </a:r>
          <a:endParaRPr lang="en-US" sz="1200" kern="1200"/>
        </a:p>
      </dsp:txBody>
      <dsp:txXfrm>
        <a:off x="2532787" y="1665677"/>
        <a:ext cx="2137705" cy="720000"/>
      </dsp:txXfrm>
    </dsp:sp>
    <dsp:sp modelId="{B48D0AD0-7A54-4004-9F4C-288EDD482DEF}">
      <dsp:nvSpPr>
        <dsp:cNvPr id="0" name=""/>
        <dsp:cNvSpPr/>
      </dsp:nvSpPr>
      <dsp:spPr>
        <a:xfrm>
          <a:off x="5632460" y="406743"/>
          <a:ext cx="961967" cy="961967"/>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1C0D38-F6B8-4BF8-AF3B-8A905180C15D}">
      <dsp:nvSpPr>
        <dsp:cNvPr id="0" name=""/>
        <dsp:cNvSpPr/>
      </dsp:nvSpPr>
      <dsp:spPr>
        <a:xfrm>
          <a:off x="5044591" y="1665677"/>
          <a:ext cx="21377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GB" sz="1200" kern="1200" dirty="0"/>
            <a:t>Our Dataset contains total of 35 variables and 1470 entries in the data</a:t>
          </a:r>
          <a:endParaRPr lang="en-US" sz="1200" kern="1200" dirty="0"/>
        </a:p>
      </dsp:txBody>
      <dsp:txXfrm>
        <a:off x="5044591" y="1665677"/>
        <a:ext cx="2137705"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CEDDB-BB41-4A6D-8299-5AD22D34CE38}">
      <dsp:nvSpPr>
        <dsp:cNvPr id="0" name=""/>
        <dsp:cNvSpPr/>
      </dsp:nvSpPr>
      <dsp:spPr>
        <a:xfrm>
          <a:off x="0" y="108107"/>
          <a:ext cx="6113860" cy="926639"/>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Major reason concluded of High Attrition Rate from data</a:t>
          </a:r>
        </a:p>
      </dsp:txBody>
      <dsp:txXfrm>
        <a:off x="45235" y="153342"/>
        <a:ext cx="6023390" cy="836169"/>
      </dsp:txXfrm>
    </dsp:sp>
    <dsp:sp modelId="{B23CFFEB-2AF9-4E2E-95A6-8F49F4412717}">
      <dsp:nvSpPr>
        <dsp:cNvPr id="0" name=""/>
        <dsp:cNvSpPr/>
      </dsp:nvSpPr>
      <dsp:spPr>
        <a:xfrm>
          <a:off x="0" y="1034747"/>
          <a:ext cx="6113860" cy="233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115" tIns="30480" rIns="170688" bIns="30480" numCol="1" spcCol="1270" anchor="t" anchorCtr="0">
          <a:noAutofit/>
        </a:bodyPr>
        <a:lstStyle/>
        <a:p>
          <a:pPr marL="171450" lvl="1" indent="-171450" algn="just" defTabSz="844550">
            <a:lnSpc>
              <a:spcPct val="90000"/>
            </a:lnSpc>
            <a:spcBef>
              <a:spcPct val="0"/>
            </a:spcBef>
            <a:spcAft>
              <a:spcPct val="20000"/>
            </a:spcAft>
            <a:buChar char="•"/>
          </a:pPr>
          <a:r>
            <a:rPr lang="en-US" sz="1900" kern="1200" dirty="0"/>
            <a:t>From Graph it is evident that Frequent Business Travelers Attrition rate is high compared to non traveler </a:t>
          </a:r>
        </a:p>
        <a:p>
          <a:pPr marL="171450" lvl="1" indent="-171450" algn="just" defTabSz="844550">
            <a:lnSpc>
              <a:spcPct val="90000"/>
            </a:lnSpc>
            <a:spcBef>
              <a:spcPct val="0"/>
            </a:spcBef>
            <a:spcAft>
              <a:spcPct val="20000"/>
            </a:spcAft>
            <a:buChar char="•"/>
          </a:pPr>
          <a:r>
            <a:rPr lang="en-US" sz="1900" kern="1200" dirty="0"/>
            <a:t>Sales department is having highest attrition rate</a:t>
          </a:r>
        </a:p>
        <a:p>
          <a:pPr marL="171450" lvl="1" indent="-171450" algn="just" defTabSz="844550">
            <a:lnSpc>
              <a:spcPct val="90000"/>
            </a:lnSpc>
            <a:spcBef>
              <a:spcPct val="0"/>
            </a:spcBef>
            <a:spcAft>
              <a:spcPct val="20000"/>
            </a:spcAft>
            <a:buChar char="•"/>
          </a:pPr>
          <a:r>
            <a:rPr lang="en-US" sz="1900" kern="1200" dirty="0"/>
            <a:t>R&amp;D department have less attrition rate </a:t>
          </a:r>
        </a:p>
        <a:p>
          <a:pPr marL="171450" lvl="1" indent="-171450" algn="just" defTabSz="844550">
            <a:lnSpc>
              <a:spcPct val="90000"/>
            </a:lnSpc>
            <a:spcBef>
              <a:spcPct val="0"/>
            </a:spcBef>
            <a:spcAft>
              <a:spcPct val="20000"/>
            </a:spcAft>
            <a:buChar char="•"/>
          </a:pPr>
          <a:r>
            <a:rPr lang="en-US" sz="1900" kern="1200" dirty="0"/>
            <a:t>Single employee have higher attrition rate compared to other marital status</a:t>
          </a:r>
        </a:p>
        <a:p>
          <a:pPr marL="171450" lvl="1" indent="-171450" algn="just" defTabSz="844550">
            <a:lnSpc>
              <a:spcPct val="90000"/>
            </a:lnSpc>
            <a:spcBef>
              <a:spcPct val="0"/>
            </a:spcBef>
            <a:spcAft>
              <a:spcPct val="20000"/>
            </a:spcAft>
            <a:buChar char="•"/>
          </a:pPr>
          <a:r>
            <a:rPr lang="en-US" sz="1900" kern="1200" dirty="0"/>
            <a:t>Employee who is doing more overtime have higher attrition rate </a:t>
          </a:r>
        </a:p>
      </dsp:txBody>
      <dsp:txXfrm>
        <a:off x="0" y="1034747"/>
        <a:ext cx="6113860" cy="23349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97fff992cd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97fff992cd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986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97fff992cd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97fff992cd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022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97fff992cd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97fff992cd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97fff992cd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97fff992cd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97fff992c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97fff992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97fff992cd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97fff992cd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45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97fff992cd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97fff992cd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97fff992c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97fff992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97fff992c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97fff992c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369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97fff992cd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97fff992cd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97fff992cd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97fff992cd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11/26/2022</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186849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08200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53346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49"/>
        <p:cNvGrpSpPr/>
        <p:nvPr/>
      </p:nvGrpSpPr>
      <p:grpSpPr>
        <a:xfrm>
          <a:off x="0" y="0"/>
          <a:ext cx="0" cy="0"/>
          <a:chOff x="0" y="0"/>
          <a:chExt cx="0" cy="0"/>
        </a:xfrm>
      </p:grpSpPr>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828022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823038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07775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24921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126709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42217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05329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08248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555036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smtClean="0"/>
              <a:pPr/>
              <a:t>11/26/2022</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121152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smtClean="0"/>
              <a:pPr/>
              <a:t>11/26/2022</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33585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276"/>
        <p:cNvGrpSpPr/>
        <p:nvPr/>
      </p:nvGrpSpPr>
      <p:grpSpPr>
        <a:xfrm>
          <a:off x="0" y="0"/>
          <a:ext cx="0" cy="0"/>
          <a:chOff x="0" y="0"/>
          <a:chExt cx="0" cy="0"/>
        </a:xfrm>
      </p:grpSpPr>
      <p:sp>
        <p:nvSpPr>
          <p:cNvPr id="310" name="Rectangle 30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2" name="Picture 3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314" name="Straight Connector 3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2646406"/>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05" name="Picture 279">
            <a:extLst>
              <a:ext uri="{FF2B5EF4-FFF2-40B4-BE49-F238E27FC236}">
                <a16:creationId xmlns:a16="http://schemas.microsoft.com/office/drawing/2014/main" id="{6E9C0691-6832-B962-8C9A-F4DC00192582}"/>
              </a:ext>
            </a:extLst>
          </p:cNvPr>
          <p:cNvPicPr>
            <a:picLocks noChangeAspect="1"/>
          </p:cNvPicPr>
          <p:nvPr/>
        </p:nvPicPr>
        <p:blipFill rotWithShape="1">
          <a:blip r:embed="rId4"/>
          <a:srcRect l="9091" t="23390" r="-1" b="-1"/>
          <a:stretch/>
        </p:blipFill>
        <p:spPr>
          <a:xfrm>
            <a:off x="1" y="10"/>
            <a:ext cx="9143771" cy="5143490"/>
          </a:xfrm>
          <a:prstGeom prst="rect">
            <a:avLst/>
          </a:prstGeom>
        </p:spPr>
      </p:pic>
      <p:sp>
        <p:nvSpPr>
          <p:cNvPr id="318" name="Rectangle 317">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2589" y="2298698"/>
            <a:ext cx="6221411" cy="1866426"/>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Google Shape;277;p13"/>
          <p:cNvSpPr txBox="1">
            <a:spLocks noGrp="1"/>
          </p:cNvSpPr>
          <p:nvPr>
            <p:ph type="title"/>
          </p:nvPr>
        </p:nvSpPr>
        <p:spPr>
          <a:xfrm>
            <a:off x="3049133" y="2427352"/>
            <a:ext cx="5124375" cy="939451"/>
          </a:xfrm>
          <a:prstGeom prst="rect">
            <a:avLst/>
          </a:prstGeom>
        </p:spPr>
        <p:txBody>
          <a:bodyPr spcFirstLastPara="1" vert="horz" lIns="91440" tIns="45720" rIns="91440" bIns="0" rtlCol="0" anchor="b" anchorCtr="0">
            <a:normAutofit fontScale="90000"/>
          </a:bodyPr>
          <a:lstStyle/>
          <a:p>
            <a:pPr marL="0" lvl="0" indent="0" defTabSz="914400">
              <a:spcBef>
                <a:spcPct val="0"/>
              </a:spcBef>
              <a:spcAft>
                <a:spcPts val="0"/>
              </a:spcAft>
            </a:pPr>
            <a:r>
              <a:rPr lang="en-US" sz="3300" dirty="0">
                <a:solidFill>
                  <a:srgbClr val="FFFFFE"/>
                </a:solidFill>
              </a:rPr>
              <a:t>Employee  Attrition/ PREDICTION DETECTION</a:t>
            </a:r>
          </a:p>
        </p:txBody>
      </p:sp>
      <p:cxnSp>
        <p:nvCxnSpPr>
          <p:cNvPr id="320" name="Straight Connector 319">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9131" y="3499860"/>
            <a:ext cx="5124375" cy="0"/>
          </a:xfrm>
          <a:prstGeom prst="line">
            <a:avLst/>
          </a:prstGeom>
          <a:ln w="31750">
            <a:solidFill>
              <a:srgbClr val="2A35FC"/>
            </a:solidFill>
          </a:ln>
        </p:spPr>
        <p:style>
          <a:lnRef idx="3">
            <a:schemeClr val="accent1"/>
          </a:lnRef>
          <a:fillRef idx="0">
            <a:schemeClr val="accent1"/>
          </a:fillRef>
          <a:effectRef idx="2">
            <a:schemeClr val="accent1"/>
          </a:effectRef>
          <a:fontRef idx="minor">
            <a:schemeClr val="tx1"/>
          </a:fontRef>
        </p:style>
      </p:cxnSp>
      <p:sp>
        <p:nvSpPr>
          <p:cNvPr id="278" name="Google Shape;278;p13"/>
          <p:cNvSpPr txBox="1">
            <a:spLocks noGrp="1"/>
          </p:cNvSpPr>
          <p:nvPr>
            <p:ph type="subTitle" idx="4294967295"/>
          </p:nvPr>
        </p:nvSpPr>
        <p:spPr>
          <a:xfrm>
            <a:off x="83679" y="4220256"/>
            <a:ext cx="4861113" cy="931812"/>
          </a:xfrm>
          <a:prstGeom prst="rect">
            <a:avLst/>
          </a:prstGeom>
        </p:spPr>
        <p:txBody>
          <a:bodyPr spcFirstLastPara="1" wrap="square" lIns="91425" tIns="91425" rIns="91425" bIns="91425" anchor="t" anchorCtr="0">
            <a:normAutofit/>
          </a:bodyPr>
          <a:lstStyle/>
          <a:p>
            <a:pPr marL="0" lvl="0" indent="0" algn="l" rtl="0">
              <a:lnSpc>
                <a:spcPct val="110000"/>
              </a:lnSpc>
              <a:spcBef>
                <a:spcPts val="0"/>
              </a:spcBef>
              <a:spcAft>
                <a:spcPts val="600"/>
              </a:spcAft>
              <a:buNone/>
            </a:pPr>
            <a:r>
              <a:rPr lang="en-US" sz="1400" dirty="0"/>
              <a:t> Prepared By:- Devansh Pandya(200050131038)</a:t>
            </a:r>
          </a:p>
          <a:p>
            <a:pPr marL="0" lvl="0" indent="0" algn="l" rtl="0">
              <a:lnSpc>
                <a:spcPct val="110000"/>
              </a:lnSpc>
              <a:spcBef>
                <a:spcPts val="0"/>
              </a:spcBef>
              <a:spcAft>
                <a:spcPts val="600"/>
              </a:spcAft>
              <a:buNone/>
            </a:pPr>
            <a:r>
              <a:rPr lang="en-US" sz="1400" dirty="0"/>
              <a:t>                      Himanshi Kashyap(200050131035)</a:t>
            </a:r>
            <a:endParaRPr lang="en-US" sz="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313"/>
        <p:cNvGrpSpPr/>
        <p:nvPr/>
      </p:nvGrpSpPr>
      <p:grpSpPr>
        <a:xfrm>
          <a:off x="0" y="0"/>
          <a:ext cx="0" cy="0"/>
          <a:chOff x="0" y="0"/>
          <a:chExt cx="0" cy="0"/>
        </a:xfrm>
      </p:grpSpPr>
      <p:sp>
        <p:nvSpPr>
          <p:cNvPr id="320" name="Rectangle 31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2" name="Picture 32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324" name="Straight Connector 32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2646406"/>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28" name="Rectangle 327">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30" name="Rectangle 329">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14" name="Google Shape;314;p19"/>
          <p:cNvSpPr txBox="1">
            <a:spLocks noGrp="1"/>
          </p:cNvSpPr>
          <p:nvPr>
            <p:ph type="title"/>
          </p:nvPr>
        </p:nvSpPr>
        <p:spPr>
          <a:xfrm>
            <a:off x="489372" y="1170180"/>
            <a:ext cx="2117940" cy="1401570"/>
          </a:xfrm>
          <a:prstGeom prst="rect">
            <a:avLst/>
          </a:prstGeom>
        </p:spPr>
        <p:txBody>
          <a:bodyPr spcFirstLastPara="1" vert="horz" lIns="91440" tIns="45720" rIns="91440" bIns="0" rtlCol="0" anchor="b" anchorCtr="0">
            <a:normAutofit/>
          </a:bodyPr>
          <a:lstStyle/>
          <a:p>
            <a:pPr marL="0" lvl="0" indent="0" defTabSz="914400">
              <a:spcBef>
                <a:spcPct val="0"/>
              </a:spcBef>
              <a:spcAft>
                <a:spcPts val="0"/>
              </a:spcAft>
            </a:pPr>
            <a:r>
              <a:rPr lang="en-US" sz="2500" dirty="0">
                <a:sym typeface="Times New Roman"/>
              </a:rPr>
              <a:t>Visualizing the data</a:t>
            </a:r>
          </a:p>
          <a:p>
            <a:pPr marL="0" lvl="0" indent="0" defTabSz="914400">
              <a:spcBef>
                <a:spcPct val="0"/>
              </a:spcBef>
              <a:spcAft>
                <a:spcPts val="0"/>
              </a:spcAft>
            </a:pPr>
            <a:endParaRPr lang="en-US" sz="2500" dirty="0"/>
          </a:p>
        </p:txBody>
      </p:sp>
      <p:cxnSp>
        <p:nvCxnSpPr>
          <p:cNvPr id="332" name="Straight Connector 331">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475" y="2646407"/>
            <a:ext cx="2117940"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34" name="Group 333">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84541" y="361628"/>
            <a:ext cx="5670087" cy="3861826"/>
            <a:chOff x="7463258" y="583365"/>
            <a:chExt cx="7560115" cy="5181928"/>
          </a:xfrm>
        </p:grpSpPr>
        <p:sp>
          <p:nvSpPr>
            <p:cNvPr id="335" name="Rectangle 334">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36" name="Rectangle 335">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pic>
        <p:nvPicPr>
          <p:cNvPr id="338" name="Picture 337">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340" name="Straight Connector 339">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DA020F5-6D56-4AD8-B0D9-E7F6A5AD64F3}"/>
              </a:ext>
            </a:extLst>
          </p:cNvPr>
          <p:cNvPicPr>
            <a:picLocks noChangeAspect="1"/>
          </p:cNvPicPr>
          <p:nvPr/>
        </p:nvPicPr>
        <p:blipFill>
          <a:blip r:embed="rId4"/>
          <a:stretch>
            <a:fillRect/>
          </a:stretch>
        </p:blipFill>
        <p:spPr>
          <a:xfrm>
            <a:off x="3299719" y="1184281"/>
            <a:ext cx="2544333" cy="2307314"/>
          </a:xfrm>
          <a:prstGeom prst="rect">
            <a:avLst/>
          </a:prstGeom>
        </p:spPr>
      </p:pic>
      <p:pic>
        <p:nvPicPr>
          <p:cNvPr id="5" name="Picture 4">
            <a:extLst>
              <a:ext uri="{FF2B5EF4-FFF2-40B4-BE49-F238E27FC236}">
                <a16:creationId xmlns:a16="http://schemas.microsoft.com/office/drawing/2014/main" id="{FD586B3A-AB47-4DE6-9853-CB3D9D38B9A8}"/>
              </a:ext>
            </a:extLst>
          </p:cNvPr>
          <p:cNvPicPr>
            <a:picLocks noChangeAspect="1"/>
          </p:cNvPicPr>
          <p:nvPr/>
        </p:nvPicPr>
        <p:blipFill>
          <a:blip r:embed="rId5"/>
          <a:stretch>
            <a:fillRect/>
          </a:stretch>
        </p:blipFill>
        <p:spPr>
          <a:xfrm>
            <a:off x="5906579" y="1184281"/>
            <a:ext cx="2504101" cy="2307314"/>
          </a:xfrm>
          <a:prstGeom prst="rect">
            <a:avLst/>
          </a:prstGeom>
        </p:spPr>
      </p:pic>
    </p:spTree>
    <p:extLst>
      <p:ext uri="{BB962C8B-B14F-4D97-AF65-F5344CB8AC3E}">
        <p14:creationId xmlns:p14="http://schemas.microsoft.com/office/powerpoint/2010/main" val="28338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14"/>
                                        </p:tgtEl>
                                        <p:attrNameLst>
                                          <p:attrName>style.visibility</p:attrName>
                                        </p:attrNameLst>
                                      </p:cBhvr>
                                      <p:to>
                                        <p:strVal val="visible"/>
                                      </p:to>
                                    </p:set>
                                    <p:animEffect transition="in" filter="fade">
                                      <p:cBhvr>
                                        <p:cTn id="7" dur="7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xfrm>
            <a:off x="61742" y="81365"/>
            <a:ext cx="2454070" cy="2005648"/>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2700" dirty="0"/>
              <a:t>Conclusion</a:t>
            </a:r>
          </a:p>
        </p:txBody>
      </p:sp>
      <p:graphicFrame>
        <p:nvGraphicFramePr>
          <p:cNvPr id="329" name="Google Shape;327;p21">
            <a:extLst>
              <a:ext uri="{FF2B5EF4-FFF2-40B4-BE49-F238E27FC236}">
                <a16:creationId xmlns:a16="http://schemas.microsoft.com/office/drawing/2014/main" id="{B84B26A6-1BD6-3894-A416-B21E16892419}"/>
              </a:ext>
            </a:extLst>
          </p:cNvPr>
          <p:cNvGraphicFramePr/>
          <p:nvPr>
            <p:extLst>
              <p:ext uri="{D42A27DB-BD31-4B8C-83A1-F6EECF244321}">
                <p14:modId xmlns:p14="http://schemas.microsoft.com/office/powerpoint/2010/main" val="3485036402"/>
              </p:ext>
            </p:extLst>
          </p:nvPr>
        </p:nvGraphicFramePr>
        <p:xfrm>
          <a:off x="2193112" y="714997"/>
          <a:ext cx="6113860" cy="3477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4611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331"/>
        <p:cNvGrpSpPr/>
        <p:nvPr/>
      </p:nvGrpSpPr>
      <p:grpSpPr>
        <a:xfrm>
          <a:off x="0" y="0"/>
          <a:ext cx="0" cy="0"/>
          <a:chOff x="0" y="0"/>
          <a:chExt cx="0" cy="0"/>
        </a:xfrm>
      </p:grpSpPr>
      <p:sp>
        <p:nvSpPr>
          <p:cNvPr id="337" name="Rectangle 336">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9" name="Picture 338">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341" name="Straight Connector 340">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43" name="Rectangle 342">
            <a:extLst>
              <a:ext uri="{FF2B5EF4-FFF2-40B4-BE49-F238E27FC236}">
                <a16:creationId xmlns:a16="http://schemas.microsoft.com/office/drawing/2014/main" id="{07DE5115-89C8-4B9C-B0E8-78A15C20C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7063" y="400050"/>
            <a:ext cx="6809874" cy="380799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4A6402E2-72CC-4683-9B83-11265402E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53" y="572402"/>
            <a:ext cx="6467094" cy="346329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32" name="Google Shape;332;p22"/>
          <p:cNvPicPr preferRelativeResize="0"/>
          <p:nvPr/>
        </p:nvPicPr>
        <p:blipFill rotWithShape="1">
          <a:blip r:embed="rId4"/>
          <a:srcRect t="12940" r="-3" b="13436"/>
          <a:stretch/>
        </p:blipFill>
        <p:spPr>
          <a:xfrm>
            <a:off x="1701927" y="935876"/>
            <a:ext cx="5740146" cy="273634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282"/>
        <p:cNvGrpSpPr/>
        <p:nvPr/>
      </p:nvGrpSpPr>
      <p:grpSpPr>
        <a:xfrm>
          <a:off x="0" y="0"/>
          <a:ext cx="0" cy="0"/>
          <a:chOff x="0" y="0"/>
          <a:chExt cx="0" cy="0"/>
        </a:xfrm>
      </p:grpSpPr>
      <p:sp>
        <p:nvSpPr>
          <p:cNvPr id="307" name="Rectangle 306">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09" name="Picture 308">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311" name="Straight Connector 310">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83" name="Google Shape;283;p14"/>
          <p:cNvSpPr txBox="1">
            <a:spLocks noGrp="1"/>
          </p:cNvSpPr>
          <p:nvPr>
            <p:ph type="title"/>
          </p:nvPr>
        </p:nvSpPr>
        <p:spPr>
          <a:xfrm>
            <a:off x="1088684" y="821103"/>
            <a:ext cx="7202456" cy="786926"/>
          </a:xfrm>
          <a:prstGeom prst="rect">
            <a:avLst/>
          </a:prstGeom>
        </p:spPr>
        <p:txBody>
          <a:bodyPr spcFirstLastPara="1" vert="horz" lIns="91440" tIns="45720" rIns="91440" bIns="45720" rtlCol="0" anchor="t" anchorCtr="0">
            <a:normAutofit/>
          </a:bodyPr>
          <a:lstStyle/>
          <a:p>
            <a:pPr defTabSz="914400">
              <a:spcBef>
                <a:spcPct val="0"/>
              </a:spcBef>
            </a:pPr>
            <a:r>
              <a:rPr lang="en-US" dirty="0"/>
              <a:t>What is Employee Attrition Prediction?</a:t>
            </a:r>
          </a:p>
        </p:txBody>
      </p:sp>
      <p:sp>
        <p:nvSpPr>
          <p:cNvPr id="2" name="TextBox 1">
            <a:extLst>
              <a:ext uri="{FF2B5EF4-FFF2-40B4-BE49-F238E27FC236}">
                <a16:creationId xmlns:a16="http://schemas.microsoft.com/office/drawing/2014/main" id="{430DB2E3-3423-4D49-9067-8FC2EC02C2E8}"/>
              </a:ext>
            </a:extLst>
          </p:cNvPr>
          <p:cNvSpPr txBox="1"/>
          <p:nvPr/>
        </p:nvSpPr>
        <p:spPr>
          <a:xfrm>
            <a:off x="333830" y="116123"/>
            <a:ext cx="7058744" cy="523220"/>
          </a:xfrm>
          <a:prstGeom prst="rect">
            <a:avLst/>
          </a:prstGeom>
          <a:noFill/>
        </p:spPr>
        <p:txBody>
          <a:bodyPr wrap="square" rtlCol="0">
            <a:spAutoFit/>
          </a:bodyPr>
          <a:lstStyle/>
          <a:p>
            <a:pPr>
              <a:spcAft>
                <a:spcPts val="600"/>
              </a:spcAft>
            </a:pPr>
            <a:r>
              <a:rPr lang="en-US" sz="2800"/>
              <a:t>Project Description</a:t>
            </a:r>
          </a:p>
        </p:txBody>
      </p:sp>
      <p:graphicFrame>
        <p:nvGraphicFramePr>
          <p:cNvPr id="286" name="Google Shape;284;p14">
            <a:extLst>
              <a:ext uri="{FF2B5EF4-FFF2-40B4-BE49-F238E27FC236}">
                <a16:creationId xmlns:a16="http://schemas.microsoft.com/office/drawing/2014/main" id="{C9192AEE-133D-5A96-B35C-69283FA53808}"/>
              </a:ext>
            </a:extLst>
          </p:cNvPr>
          <p:cNvGraphicFramePr/>
          <p:nvPr>
            <p:extLst>
              <p:ext uri="{D42A27DB-BD31-4B8C-83A1-F6EECF244321}">
                <p14:modId xmlns:p14="http://schemas.microsoft.com/office/powerpoint/2010/main" val="3351424014"/>
              </p:ext>
            </p:extLst>
          </p:nvPr>
        </p:nvGraphicFramePr>
        <p:xfrm>
          <a:off x="1088231" y="1755326"/>
          <a:ext cx="7203281" cy="24933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294"/>
        <p:cNvGrpSpPr/>
        <p:nvPr/>
      </p:nvGrpSpPr>
      <p:grpSpPr>
        <a:xfrm>
          <a:off x="0" y="0"/>
          <a:ext cx="0" cy="0"/>
          <a:chOff x="0" y="0"/>
          <a:chExt cx="0" cy="0"/>
        </a:xfrm>
      </p:grpSpPr>
      <p:sp>
        <p:nvSpPr>
          <p:cNvPr id="313" name="Rectangle 30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4" name="Picture 30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315" name="Straight Connector 30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06">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7" name="Rectangle 30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6595"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Google Shape;295;p16"/>
          <p:cNvSpPr txBox="1">
            <a:spLocks noGrp="1"/>
          </p:cNvSpPr>
          <p:nvPr>
            <p:ph type="title"/>
          </p:nvPr>
        </p:nvSpPr>
        <p:spPr>
          <a:xfrm>
            <a:off x="637262" y="930057"/>
            <a:ext cx="2045860" cy="3438395"/>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kumimoji="0" lang="en-IN" sz="2400" b="0" i="0" u="none" strike="noStrike" kern="1200" cap="all" spc="0" normalizeH="0" baseline="0" noProof="0" dirty="0">
                <a:ln>
                  <a:noFill/>
                </a:ln>
                <a:solidFill>
                  <a:schemeClr val="bg1"/>
                </a:solidFill>
                <a:effectLst/>
                <a:uLnTx/>
                <a:uFillTx/>
                <a:latin typeface="Gill Sans MT" panose="020B0502020104020203"/>
                <a:ea typeface="+mj-ea"/>
                <a:cs typeface="+mj-cs"/>
              </a:rPr>
              <a:t>Various Reasons for employee attrition</a:t>
            </a:r>
            <a:endParaRPr lang="en-US" sz="3200" b="0" i="0" kern="1200" cap="all" dirty="0">
              <a:solidFill>
                <a:schemeClr val="bg1"/>
              </a:solidFill>
              <a:effectLst/>
              <a:latin typeface="+mj-lt"/>
              <a:ea typeface="+mj-ea"/>
              <a:cs typeface="+mj-cs"/>
            </a:endParaRPr>
          </a:p>
        </p:txBody>
      </p:sp>
      <p:sp>
        <p:nvSpPr>
          <p:cNvPr id="296" name="Google Shape;296;p16"/>
          <p:cNvSpPr txBox="1">
            <a:spLocks noGrp="1"/>
          </p:cNvSpPr>
          <p:nvPr>
            <p:ph type="body" idx="1"/>
          </p:nvPr>
        </p:nvSpPr>
        <p:spPr>
          <a:xfrm>
            <a:off x="3225858" y="927888"/>
            <a:ext cx="5777465" cy="3687349"/>
          </a:xfrm>
          <a:prstGeom prst="rect">
            <a:avLst/>
          </a:prstGeom>
        </p:spPr>
        <p:txBody>
          <a:bodyPr spcFirstLastPara="1" vert="horz" lIns="91440" tIns="45720" rIns="91440" bIns="45720" rtlCol="0" anchor="t" anchorCtr="0">
            <a:normAutofit/>
          </a:bodyPr>
          <a:lstStyle/>
          <a:p>
            <a:pPr>
              <a:buFont typeface="Wingdings" panose="05000000000000000000" pitchFamily="2" charset="2"/>
              <a:buChar char="§"/>
            </a:pPr>
            <a:r>
              <a:rPr lang="en-US" sz="2000" b="0" i="0" dirty="0">
                <a:solidFill>
                  <a:srgbClr val="202124"/>
                </a:solidFill>
                <a:effectLst/>
                <a:latin typeface="arial" panose="020B0604020202020204" pitchFamily="34" charset="0"/>
              </a:rPr>
              <a:t>Poor job satisfaction and pay</a:t>
            </a:r>
            <a:endParaRPr lang="en-IN" sz="2000" b="0" i="0" dirty="0">
              <a:solidFill>
                <a:srgbClr val="202124"/>
              </a:solidFill>
              <a:latin typeface="Arial" panose="020B0604020202020204" pitchFamily="34" charset="0"/>
            </a:endParaRPr>
          </a:p>
          <a:p>
            <a:pPr>
              <a:buFont typeface="Wingdings" panose="05000000000000000000" pitchFamily="2" charset="2"/>
              <a:buChar char="§"/>
            </a:pPr>
            <a:r>
              <a:rPr lang="en-IN" sz="2000" b="0" i="0" dirty="0">
                <a:solidFill>
                  <a:srgbClr val="202124"/>
                </a:solidFill>
                <a:effectLst/>
                <a:latin typeface="arial" panose="020B0604020202020204" pitchFamily="34" charset="0"/>
              </a:rPr>
              <a:t>Not enough career opportunities</a:t>
            </a:r>
            <a:endParaRPr lang="en-IN" sz="2000" dirty="0">
              <a:solidFill>
                <a:srgbClr val="202124"/>
              </a:solidFill>
              <a:effectLst/>
              <a:latin typeface="Arial" panose="020B0604020202020204" pitchFamily="34" charset="0"/>
            </a:endParaRPr>
          </a:p>
          <a:p>
            <a:pPr>
              <a:buFont typeface="Wingdings" panose="05000000000000000000" pitchFamily="2" charset="2"/>
              <a:buChar char="§"/>
            </a:pPr>
            <a:r>
              <a:rPr lang="en-IN" sz="2000" b="0" i="0" dirty="0">
                <a:solidFill>
                  <a:srgbClr val="202124"/>
                </a:solidFill>
                <a:effectLst/>
                <a:latin typeface="arial" panose="020B0604020202020204" pitchFamily="34" charset="0"/>
              </a:rPr>
              <a:t>Poor workplace culture</a:t>
            </a:r>
            <a:endParaRPr lang="en-IN" sz="2000" b="0" i="0" dirty="0">
              <a:solidFill>
                <a:srgbClr val="202124"/>
              </a:solidFill>
              <a:latin typeface="Arial" panose="020B0604020202020204" pitchFamily="34" charset="0"/>
            </a:endParaRPr>
          </a:p>
          <a:p>
            <a:pPr>
              <a:buFont typeface="Wingdings" panose="05000000000000000000" pitchFamily="2" charset="2"/>
              <a:buChar char="§"/>
            </a:pPr>
            <a:r>
              <a:rPr lang="en-IN" sz="2000" b="0" i="0" dirty="0">
                <a:solidFill>
                  <a:srgbClr val="202124"/>
                </a:solidFill>
                <a:effectLst/>
                <a:latin typeface="arial" panose="020B0604020202020204" pitchFamily="34" charset="0"/>
              </a:rPr>
              <a:t>Lack of employee motivation</a:t>
            </a:r>
            <a:endParaRPr lang="en-IN" sz="2000" dirty="0">
              <a:solidFill>
                <a:srgbClr val="202124"/>
              </a:solidFill>
              <a:effectLst/>
              <a:latin typeface="Arial" panose="020B0604020202020204" pitchFamily="34" charset="0"/>
            </a:endParaRPr>
          </a:p>
          <a:p>
            <a:pPr>
              <a:buFont typeface="Wingdings" panose="05000000000000000000" pitchFamily="2" charset="2"/>
              <a:buChar char="§"/>
            </a:pPr>
            <a:r>
              <a:rPr lang="en-IN" sz="2000" b="0" i="0" dirty="0">
                <a:solidFill>
                  <a:srgbClr val="202124"/>
                </a:solidFill>
                <a:effectLst/>
                <a:latin typeface="arial" panose="020B0604020202020204" pitchFamily="34" charset="0"/>
              </a:rPr>
              <a:t>Poor work-life balance.</a:t>
            </a:r>
            <a:endParaRPr lang="en-IN" sz="2000" b="0" i="0" dirty="0">
              <a:solidFill>
                <a:srgbClr val="202124"/>
              </a:solidFill>
              <a:latin typeface="Arial" panose="020B0604020202020204" pitchFamily="34" charset="0"/>
            </a:endParaRPr>
          </a:p>
          <a:p>
            <a:pPr>
              <a:buFont typeface="Wingdings" panose="05000000000000000000" pitchFamily="2" charset="2"/>
              <a:buChar char="§"/>
            </a:pPr>
            <a:r>
              <a:rPr lang="en-US" sz="2000" b="0" i="0" dirty="0">
                <a:solidFill>
                  <a:srgbClr val="202124"/>
                </a:solidFill>
                <a:effectLst/>
                <a:latin typeface="arial" panose="020B0604020202020204" pitchFamily="34" charset="0"/>
              </a:rPr>
              <a:t>Not fitting in and feeling a sense of belonging.</a:t>
            </a:r>
          </a:p>
          <a:p>
            <a:pPr>
              <a:buFont typeface="Wingdings" panose="05000000000000000000" pitchFamily="2" charset="2"/>
              <a:buChar char="§"/>
            </a:pPr>
            <a:r>
              <a:rPr lang="en-US" sz="2000" b="0" i="0" dirty="0">
                <a:solidFill>
                  <a:srgbClr val="202124"/>
                </a:solidFill>
                <a:effectLst/>
                <a:latin typeface="arial" panose="020B0604020202020204" pitchFamily="34" charset="0"/>
              </a:rPr>
              <a:t>Project Delay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325"/>
        <p:cNvGrpSpPr/>
        <p:nvPr/>
      </p:nvGrpSpPr>
      <p:grpSpPr>
        <a:xfrm>
          <a:off x="0" y="0"/>
          <a:ext cx="0" cy="0"/>
          <a:chOff x="0" y="0"/>
          <a:chExt cx="0" cy="0"/>
        </a:xfrm>
      </p:grpSpPr>
      <p:sp>
        <p:nvSpPr>
          <p:cNvPr id="333" name="Rectangle 332">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5" name="Picture 334">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337" name="Straight Connector 336">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41" name="Rectangle 340">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43" name="Rectangle 342">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26" name="Google Shape;326;p21"/>
          <p:cNvSpPr txBox="1">
            <a:spLocks noGrp="1"/>
          </p:cNvSpPr>
          <p:nvPr>
            <p:ph type="title"/>
          </p:nvPr>
        </p:nvSpPr>
        <p:spPr>
          <a:xfrm>
            <a:off x="216809" y="96583"/>
            <a:ext cx="3422818" cy="2005648"/>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IN" sz="2800" dirty="0">
                <a:ea typeface="Calibri" panose="020F0502020204030204" pitchFamily="34" charset="0"/>
                <a:cs typeface="Times New Roman" panose="02020603050405020304" pitchFamily="18" charset="0"/>
              </a:rPr>
              <a:t>Need OF Employee ATTRITION PREDICTION</a:t>
            </a:r>
            <a:endParaRPr lang="en-US" sz="2700" dirty="0"/>
          </a:p>
        </p:txBody>
      </p:sp>
      <p:cxnSp>
        <p:nvCxnSpPr>
          <p:cNvPr id="345" name="Straight Connector 344">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609906"/>
            <a:ext cx="245407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47"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685" y="2341872"/>
            <a:ext cx="2647617" cy="78692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3200" b="0" i="0" u="none" strike="noStrike" kern="1200" cap="all" spc="0" normalizeH="0" baseline="0" noProof="0" dirty="0">
              <a:ln>
                <a:noFill/>
              </a:ln>
              <a:solidFill>
                <a:prstClr val="black"/>
              </a:solidFill>
              <a:effectLst/>
              <a:uLnTx/>
              <a:uFillTx/>
              <a:latin typeface="Gill Sans MT" panose="020B0502020104020203"/>
              <a:ea typeface="+mj-ea"/>
              <a:cs typeface="+mj-cs"/>
            </a:endParaRPr>
          </a:p>
        </p:txBody>
      </p:sp>
      <p:pic>
        <p:nvPicPr>
          <p:cNvPr id="349" name="Picture 348">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351" name="Straight Connector 350">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329" name="Google Shape;327;p21">
            <a:extLst>
              <a:ext uri="{FF2B5EF4-FFF2-40B4-BE49-F238E27FC236}">
                <a16:creationId xmlns:a16="http://schemas.microsoft.com/office/drawing/2014/main" id="{B84B26A6-1BD6-3894-A416-B21E16892419}"/>
              </a:ext>
            </a:extLst>
          </p:cNvPr>
          <p:cNvGraphicFramePr/>
          <p:nvPr/>
        </p:nvGraphicFramePr>
        <p:xfrm>
          <a:off x="3856433" y="154745"/>
          <a:ext cx="5160958" cy="43187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15758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288"/>
        <p:cNvGrpSpPr/>
        <p:nvPr/>
      </p:nvGrpSpPr>
      <p:grpSpPr>
        <a:xfrm>
          <a:off x="0" y="0"/>
          <a:ext cx="0" cy="0"/>
          <a:chOff x="0" y="0"/>
          <a:chExt cx="0" cy="0"/>
        </a:xfrm>
      </p:grpSpPr>
      <p:sp>
        <p:nvSpPr>
          <p:cNvPr id="296" name="Rectangle 295">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8" name="Picture 297">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300" name="Straight Connector 299">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04" name="Rectangle 303">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89" name="Google Shape;289;p15"/>
          <p:cNvSpPr txBox="1">
            <a:spLocks noGrp="1"/>
          </p:cNvSpPr>
          <p:nvPr>
            <p:ph type="title"/>
          </p:nvPr>
        </p:nvSpPr>
        <p:spPr>
          <a:xfrm>
            <a:off x="1088684" y="603389"/>
            <a:ext cx="7202456" cy="786926"/>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200"/>
              <a:t>Dataset</a:t>
            </a:r>
          </a:p>
        </p:txBody>
      </p:sp>
      <p:cxnSp>
        <p:nvCxnSpPr>
          <p:cNvPr id="306" name="Straight Connector 305">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390315"/>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08" name="Rectangle 307">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628893"/>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aphicFrame>
        <p:nvGraphicFramePr>
          <p:cNvPr id="292" name="Google Shape;290;p15">
            <a:extLst>
              <a:ext uri="{FF2B5EF4-FFF2-40B4-BE49-F238E27FC236}">
                <a16:creationId xmlns:a16="http://schemas.microsoft.com/office/drawing/2014/main" id="{85D7E68A-CB93-7937-CE97-040BAAD92D18}"/>
              </a:ext>
            </a:extLst>
          </p:cNvPr>
          <p:cNvGraphicFramePr/>
          <p:nvPr>
            <p:extLst>
              <p:ext uri="{D42A27DB-BD31-4B8C-83A1-F6EECF244321}">
                <p14:modId xmlns:p14="http://schemas.microsoft.com/office/powerpoint/2010/main" val="2448391657"/>
              </p:ext>
            </p:extLst>
          </p:nvPr>
        </p:nvGraphicFramePr>
        <p:xfrm>
          <a:off x="1088231" y="1748622"/>
          <a:ext cx="7203281" cy="27924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294"/>
        <p:cNvGrpSpPr/>
        <p:nvPr/>
      </p:nvGrpSpPr>
      <p:grpSpPr>
        <a:xfrm>
          <a:off x="0" y="0"/>
          <a:ext cx="0" cy="0"/>
          <a:chOff x="0" y="0"/>
          <a:chExt cx="0" cy="0"/>
        </a:xfrm>
      </p:grpSpPr>
      <p:sp>
        <p:nvSpPr>
          <p:cNvPr id="313" name="Rectangle 30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4" name="Picture 30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315" name="Straight Connector 30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06">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7" name="Rectangle 30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18" name="Rectangle 3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6595"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95" name="Google Shape;295;p16"/>
          <p:cNvSpPr txBox="1">
            <a:spLocks noGrp="1"/>
          </p:cNvSpPr>
          <p:nvPr>
            <p:ph type="title"/>
          </p:nvPr>
        </p:nvSpPr>
        <p:spPr>
          <a:xfrm>
            <a:off x="637262" y="930057"/>
            <a:ext cx="2045860" cy="3438395"/>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200" b="0" i="0" kern="1200" cap="all">
                <a:solidFill>
                  <a:srgbClr val="FFFFFF"/>
                </a:solidFill>
                <a:effectLst/>
                <a:latin typeface="+mj-lt"/>
                <a:ea typeface="+mj-ea"/>
                <a:cs typeface="+mj-cs"/>
              </a:rPr>
              <a:t>Analysis</a:t>
            </a:r>
          </a:p>
        </p:txBody>
      </p:sp>
      <p:sp>
        <p:nvSpPr>
          <p:cNvPr id="296" name="Google Shape;296;p16"/>
          <p:cNvSpPr txBox="1">
            <a:spLocks noGrp="1"/>
          </p:cNvSpPr>
          <p:nvPr>
            <p:ph type="body" idx="1"/>
          </p:nvPr>
        </p:nvSpPr>
        <p:spPr>
          <a:xfrm>
            <a:off x="3529195" y="930057"/>
            <a:ext cx="4526120" cy="3687349"/>
          </a:xfrm>
          <a:prstGeom prst="rect">
            <a:avLst/>
          </a:prstGeom>
        </p:spPr>
        <p:txBody>
          <a:bodyPr spcFirstLastPara="1" vert="horz" lIns="91440" tIns="45720" rIns="91440" bIns="45720" rtlCol="0" anchor="t" anchorCtr="0">
            <a:normAutofit/>
          </a:bodyPr>
          <a:lstStyle/>
          <a:p>
            <a:pPr marL="457200" lvl="0" indent="-228600" defTabSz="914400">
              <a:lnSpc>
                <a:spcPct val="110000"/>
              </a:lnSpc>
              <a:spcBef>
                <a:spcPts val="0"/>
              </a:spcBef>
              <a:spcAft>
                <a:spcPts val="600"/>
              </a:spcAft>
              <a:buSzPct val="100000"/>
              <a:buFont typeface="Arial" panose="020B0604020202020204" pitchFamily="34" charset="0"/>
              <a:buChar char="•"/>
            </a:pPr>
            <a:r>
              <a:rPr lang="en-US" dirty="0">
                <a:sym typeface="Times New Roman"/>
              </a:rPr>
              <a:t>In our project we used different  libraries of python for analysis Like :-</a:t>
            </a:r>
          </a:p>
          <a:p>
            <a:pPr marL="457200" lvl="0" indent="-228600" defTabSz="914400">
              <a:lnSpc>
                <a:spcPct val="110000"/>
              </a:lnSpc>
              <a:spcBef>
                <a:spcPts val="0"/>
              </a:spcBef>
              <a:spcAft>
                <a:spcPts val="600"/>
              </a:spcAft>
              <a:buSzPct val="100000"/>
              <a:buFont typeface="Arial" panose="020B0604020202020204" pitchFamily="34" charset="0"/>
              <a:buChar char="•"/>
            </a:pPr>
            <a:r>
              <a:rPr lang="en-US" dirty="0">
                <a:sym typeface="Times New Roman"/>
              </a:rPr>
              <a:t>Pandas serves as one of the pillar libraries of any data science workflow as it allows you to perform processing, wrangling and munging of data. </a:t>
            </a:r>
          </a:p>
          <a:p>
            <a:pPr marL="457200" lvl="0" indent="-228600" defTabSz="914400">
              <a:lnSpc>
                <a:spcPct val="110000"/>
              </a:lnSpc>
              <a:spcBef>
                <a:spcPts val="0"/>
              </a:spcBef>
              <a:spcAft>
                <a:spcPts val="600"/>
              </a:spcAft>
              <a:buSzPct val="100000"/>
              <a:buFont typeface="Arial" panose="020B0604020202020204" pitchFamily="34" charset="0"/>
              <a:buChar char="•"/>
            </a:pPr>
            <a:r>
              <a:rPr lang="en-US" dirty="0">
                <a:sym typeface="Times New Roman"/>
              </a:rPr>
              <a:t>Matplotlib for different type of chart’s Matplotlib provides various method to Visualize data in more effective way. Matplotlib allows to quickly make line graphs, pie charts, histograms, and other professional grade figures. Using Matplotlib, one can customize every aspect of a figure.</a:t>
            </a:r>
          </a:p>
          <a:p>
            <a:pPr marL="457200" lvl="0" indent="-228600" defTabSz="914400">
              <a:lnSpc>
                <a:spcPct val="110000"/>
              </a:lnSpc>
              <a:spcBef>
                <a:spcPts val="0"/>
              </a:spcBef>
              <a:spcAft>
                <a:spcPts val="600"/>
              </a:spcAft>
              <a:buSzPct val="100000"/>
              <a:buFont typeface="Arial" panose="020B0604020202020204" pitchFamily="34" charset="0"/>
              <a:buChar char="•"/>
            </a:pPr>
            <a:r>
              <a:rPr lang="en-US" dirty="0">
                <a:sym typeface="Times New Roman"/>
              </a:rPr>
              <a:t>Seaborn for heatmaps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300"/>
        <p:cNvGrpSpPr/>
        <p:nvPr/>
      </p:nvGrpSpPr>
      <p:grpSpPr>
        <a:xfrm>
          <a:off x="0" y="0"/>
          <a:ext cx="0" cy="0"/>
          <a:chOff x="0" y="0"/>
          <a:chExt cx="0" cy="0"/>
        </a:xfrm>
      </p:grpSpPr>
      <p:sp>
        <p:nvSpPr>
          <p:cNvPr id="360" name="Rectangle 33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61" name="Picture 33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362" name="Straight Connector 33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4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64" name="Rectangle 342">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01" name="Google Shape;301;p17"/>
          <p:cNvSpPr txBox="1">
            <a:spLocks noGrp="1"/>
          </p:cNvSpPr>
          <p:nvPr>
            <p:ph type="title"/>
          </p:nvPr>
        </p:nvSpPr>
        <p:spPr>
          <a:xfrm>
            <a:off x="1088685" y="603389"/>
            <a:ext cx="3243834" cy="786926"/>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2100"/>
              <a:t>Reading the Dataset</a:t>
            </a:r>
          </a:p>
        </p:txBody>
      </p:sp>
      <p:cxnSp>
        <p:nvCxnSpPr>
          <p:cNvPr id="365" name="Straight Connector 344">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390315"/>
            <a:ext cx="324383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66" name="Rectangle 346">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628893"/>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02" name="Google Shape;302;p17"/>
          <p:cNvSpPr txBox="1">
            <a:spLocks noGrp="1"/>
          </p:cNvSpPr>
          <p:nvPr>
            <p:ph type="body" idx="1"/>
          </p:nvPr>
        </p:nvSpPr>
        <p:spPr>
          <a:xfrm>
            <a:off x="1088684" y="1511800"/>
            <a:ext cx="5816340" cy="1030514"/>
          </a:xfrm>
          <a:prstGeom prst="rect">
            <a:avLst/>
          </a:prstGeom>
        </p:spPr>
        <p:txBody>
          <a:bodyPr spcFirstLastPara="1" vert="horz" lIns="91440" tIns="45720" rIns="91440" bIns="45720" rtlCol="0" anchor="t" anchorCtr="0">
            <a:normAutofit/>
          </a:bodyPr>
          <a:lstStyle/>
          <a:p>
            <a:pPr marL="457200" lvl="0" indent="-228600" defTabSz="914400">
              <a:spcBef>
                <a:spcPts val="0"/>
              </a:spcBef>
              <a:spcAft>
                <a:spcPts val="0"/>
              </a:spcAft>
              <a:buSzPct val="100000"/>
              <a:buFont typeface="Arial" panose="020B0604020202020204" pitchFamily="34" charset="0"/>
              <a:buChar char="•"/>
            </a:pPr>
            <a:r>
              <a:rPr lang="en-US" dirty="0">
                <a:sym typeface="Times New Roman"/>
              </a:rPr>
              <a:t>The Head &amp; tail of dataset </a:t>
            </a:r>
          </a:p>
          <a:p>
            <a:pPr marL="457200" lvl="0" indent="-228600" defTabSz="914400">
              <a:spcBef>
                <a:spcPts val="0"/>
              </a:spcBef>
              <a:spcAft>
                <a:spcPts val="0"/>
              </a:spcAft>
              <a:buSzPct val="100000"/>
              <a:buFont typeface="Arial" panose="020B0604020202020204" pitchFamily="34" charset="0"/>
              <a:buChar char="•"/>
            </a:pPr>
            <a:r>
              <a:rPr lang="en-US" dirty="0">
                <a:sym typeface="Times New Roman"/>
              </a:rPr>
              <a:t>So, we can get the First &amp;  Last  five entries of dataset</a:t>
            </a:r>
          </a:p>
          <a:p>
            <a:pPr marL="457200" lvl="0" indent="-228600" defTabSz="914400">
              <a:spcBef>
                <a:spcPts val="1200"/>
              </a:spcBef>
              <a:spcAft>
                <a:spcPts val="1200"/>
              </a:spcAft>
              <a:buSzPct val="10000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963F955E-FA4E-6953-E9F1-554EF3045091}"/>
              </a:ext>
            </a:extLst>
          </p:cNvPr>
          <p:cNvPicPr>
            <a:picLocks noChangeAspect="1"/>
          </p:cNvPicPr>
          <p:nvPr/>
        </p:nvPicPr>
        <p:blipFill>
          <a:blip r:embed="rId4"/>
          <a:stretch>
            <a:fillRect/>
          </a:stretch>
        </p:blipFill>
        <p:spPr>
          <a:xfrm>
            <a:off x="1229161" y="2178404"/>
            <a:ext cx="6434381" cy="2879385"/>
          </a:xfrm>
          <a:prstGeom prst="rect">
            <a:avLst/>
          </a:prstGeom>
        </p:spPr>
      </p:pic>
    </p:spTree>
    <p:extLst>
      <p:ext uri="{BB962C8B-B14F-4D97-AF65-F5344CB8AC3E}">
        <p14:creationId xmlns:p14="http://schemas.microsoft.com/office/powerpoint/2010/main" val="401945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307"/>
        <p:cNvGrpSpPr/>
        <p:nvPr/>
      </p:nvGrpSpPr>
      <p:grpSpPr>
        <a:xfrm>
          <a:off x="0" y="0"/>
          <a:ext cx="0" cy="0"/>
          <a:chOff x="0" y="0"/>
          <a:chExt cx="0" cy="0"/>
        </a:xfrm>
      </p:grpSpPr>
      <p:sp>
        <p:nvSpPr>
          <p:cNvPr id="351" name="Rectangle 350">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53" name="Picture 352">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355" name="Straight Connector 354">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08" name="Google Shape;308;p18"/>
          <p:cNvSpPr txBox="1">
            <a:spLocks noGrp="1"/>
          </p:cNvSpPr>
          <p:nvPr>
            <p:ph type="title"/>
          </p:nvPr>
        </p:nvSpPr>
        <p:spPr>
          <a:xfrm>
            <a:off x="1088684" y="603389"/>
            <a:ext cx="7202456" cy="786926"/>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200"/>
              <a:t>OUTPUT</a:t>
            </a:r>
          </a:p>
        </p:txBody>
      </p:sp>
      <p:pic>
        <p:nvPicPr>
          <p:cNvPr id="3" name="Picture 2" descr="Graphical user interface, application&#10;&#10;Description automatically generated">
            <a:extLst>
              <a:ext uri="{FF2B5EF4-FFF2-40B4-BE49-F238E27FC236}">
                <a16:creationId xmlns:a16="http://schemas.microsoft.com/office/drawing/2014/main" id="{525CFE5E-2A8D-B86A-2C12-A00B3823EED0}"/>
              </a:ext>
            </a:extLst>
          </p:cNvPr>
          <p:cNvPicPr>
            <a:picLocks noChangeAspect="1"/>
          </p:cNvPicPr>
          <p:nvPr/>
        </p:nvPicPr>
        <p:blipFill>
          <a:blip r:embed="rId4"/>
          <a:stretch>
            <a:fillRect/>
          </a:stretch>
        </p:blipFill>
        <p:spPr>
          <a:xfrm>
            <a:off x="318784" y="1603717"/>
            <a:ext cx="8619654" cy="23704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08"/>
                                        </p:tgtEl>
                                        <p:attrNameLst>
                                          <p:attrName>style.visibility</p:attrName>
                                        </p:attrNameLst>
                                      </p:cBhvr>
                                      <p:to>
                                        <p:strVal val="visible"/>
                                      </p:to>
                                    </p:set>
                                    <p:animEffect transition="in" filter="fade">
                                      <p:cBhvr>
                                        <p:cTn id="7" dur="4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313"/>
        <p:cNvGrpSpPr/>
        <p:nvPr/>
      </p:nvGrpSpPr>
      <p:grpSpPr>
        <a:xfrm>
          <a:off x="0" y="0"/>
          <a:ext cx="0" cy="0"/>
          <a:chOff x="0" y="0"/>
          <a:chExt cx="0" cy="0"/>
        </a:xfrm>
      </p:grpSpPr>
      <p:sp>
        <p:nvSpPr>
          <p:cNvPr id="320" name="Rectangle 31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2" name="Picture 32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324" name="Straight Connector 32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2646406"/>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28" name="Rectangle 327">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4" name="Google Shape;314;p19"/>
          <p:cNvSpPr txBox="1">
            <a:spLocks noGrp="1"/>
          </p:cNvSpPr>
          <p:nvPr>
            <p:ph type="title"/>
          </p:nvPr>
        </p:nvSpPr>
        <p:spPr>
          <a:xfrm>
            <a:off x="489372" y="1170180"/>
            <a:ext cx="2117940" cy="1401570"/>
          </a:xfrm>
          <a:prstGeom prst="rect">
            <a:avLst/>
          </a:prstGeom>
        </p:spPr>
        <p:txBody>
          <a:bodyPr spcFirstLastPara="1" vert="horz" lIns="91440" tIns="45720" rIns="91440" bIns="0" rtlCol="0" anchor="b" anchorCtr="0">
            <a:normAutofit/>
          </a:bodyPr>
          <a:lstStyle/>
          <a:p>
            <a:pPr marL="0" lvl="0" indent="0" defTabSz="914400">
              <a:spcBef>
                <a:spcPct val="0"/>
              </a:spcBef>
              <a:spcAft>
                <a:spcPts val="0"/>
              </a:spcAft>
            </a:pPr>
            <a:r>
              <a:rPr lang="en-US" sz="2500" dirty="0">
                <a:sym typeface="Times New Roman"/>
              </a:rPr>
              <a:t>Visualizing the data</a:t>
            </a:r>
          </a:p>
          <a:p>
            <a:pPr marL="0" lvl="0" indent="0" defTabSz="914400">
              <a:spcBef>
                <a:spcPct val="0"/>
              </a:spcBef>
              <a:spcAft>
                <a:spcPts val="0"/>
              </a:spcAft>
            </a:pPr>
            <a:endParaRPr lang="en-US" sz="2500" dirty="0"/>
          </a:p>
        </p:txBody>
      </p:sp>
      <p:cxnSp>
        <p:nvCxnSpPr>
          <p:cNvPr id="332" name="Straight Connector 331">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475" y="2646407"/>
            <a:ext cx="2117940"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34" name="Group 333">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84541" y="361628"/>
            <a:ext cx="5670087" cy="3861826"/>
            <a:chOff x="7463258" y="583365"/>
            <a:chExt cx="7560115" cy="5181928"/>
          </a:xfrm>
        </p:grpSpPr>
        <p:sp>
          <p:nvSpPr>
            <p:cNvPr id="335" name="Rectangle 334">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38" name="Picture 337">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340" name="Straight Connector 339">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6D75066-1400-DC0B-E0D3-BF3E468EAA3D}"/>
              </a:ext>
            </a:extLst>
          </p:cNvPr>
          <p:cNvPicPr>
            <a:picLocks noChangeAspect="1"/>
          </p:cNvPicPr>
          <p:nvPr/>
        </p:nvPicPr>
        <p:blipFill>
          <a:blip r:embed="rId4"/>
          <a:stretch>
            <a:fillRect/>
          </a:stretch>
        </p:blipFill>
        <p:spPr>
          <a:xfrm>
            <a:off x="3306514" y="834918"/>
            <a:ext cx="2419040" cy="2970546"/>
          </a:xfrm>
          <a:prstGeom prst="rect">
            <a:avLst/>
          </a:prstGeom>
        </p:spPr>
      </p:pic>
      <p:pic>
        <p:nvPicPr>
          <p:cNvPr id="5" name="Picture 4">
            <a:extLst>
              <a:ext uri="{FF2B5EF4-FFF2-40B4-BE49-F238E27FC236}">
                <a16:creationId xmlns:a16="http://schemas.microsoft.com/office/drawing/2014/main" id="{F0C3A7D1-693C-D055-1D88-11B9C84BEAFF}"/>
              </a:ext>
            </a:extLst>
          </p:cNvPr>
          <p:cNvPicPr>
            <a:picLocks noChangeAspect="1"/>
          </p:cNvPicPr>
          <p:nvPr/>
        </p:nvPicPr>
        <p:blipFill>
          <a:blip r:embed="rId5"/>
          <a:stretch>
            <a:fillRect/>
          </a:stretch>
        </p:blipFill>
        <p:spPr>
          <a:xfrm>
            <a:off x="5725782" y="904107"/>
            <a:ext cx="2651237" cy="28872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14"/>
                                        </p:tgtEl>
                                        <p:attrNameLst>
                                          <p:attrName>style.visibility</p:attrName>
                                        </p:attrNameLst>
                                      </p:cBhvr>
                                      <p:to>
                                        <p:strVal val="visible"/>
                                      </p:to>
                                    </p:set>
                                    <p:animEffect transition="in" filter="fade">
                                      <p:cBhvr>
                                        <p:cTn id="7" dur="7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156</TotalTime>
  <Words>541</Words>
  <Application>Microsoft Office PowerPoint</Application>
  <PresentationFormat>On-screen Show (16:9)</PresentationFormat>
  <Paragraphs>44</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Lato</vt:lpstr>
      <vt:lpstr>Gill Sans MT</vt:lpstr>
      <vt:lpstr>Wingdings</vt:lpstr>
      <vt:lpstr>Arial</vt:lpstr>
      <vt:lpstr>Gallery</vt:lpstr>
      <vt:lpstr>Employee  Attrition/ PREDICTION DETECTION</vt:lpstr>
      <vt:lpstr>What is Employee Attrition Prediction?</vt:lpstr>
      <vt:lpstr>Various Reasons for employee attrition</vt:lpstr>
      <vt:lpstr>Need OF Employee ATTRITION PREDICTION</vt:lpstr>
      <vt:lpstr>Dataset</vt:lpstr>
      <vt:lpstr>Analysis</vt:lpstr>
      <vt:lpstr>Reading the Dataset</vt:lpstr>
      <vt:lpstr>OUTPUT</vt:lpstr>
      <vt:lpstr>Visualizing the data </vt:lpstr>
      <vt:lpstr>Visualizing the data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Budget Analysis</dc:title>
  <dc:creator>Devansh Pandya</dc:creator>
  <cp:lastModifiedBy>Devansh Pandya</cp:lastModifiedBy>
  <cp:revision>36</cp:revision>
  <dcterms:modified xsi:type="dcterms:W3CDTF">2022-11-25T19:01:34Z</dcterms:modified>
</cp:coreProperties>
</file>