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4.jpg" ContentType="image/jpeg"/>
  <Override PartName="/ppt/notesSlides/notesSlide5.xml" ContentType="application/vnd.openxmlformats-officedocument.presentationml.notesSlide+xml"/>
  <Override PartName="/ppt/media/image5.jpg" ContentType="image/jpe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7" r:id="rId4"/>
  </p:sldMasterIdLst>
  <p:notesMasterIdLst>
    <p:notesMasterId r:id="rId22"/>
  </p:notesMasterIdLst>
  <p:handoutMasterIdLst>
    <p:handoutMasterId r:id="rId23"/>
  </p:handoutMasterIdLst>
  <p:sldIdLst>
    <p:sldId id="289" r:id="rId5"/>
    <p:sldId id="288" r:id="rId6"/>
    <p:sldId id="276" r:id="rId7"/>
    <p:sldId id="283" r:id="rId8"/>
    <p:sldId id="261" r:id="rId9"/>
    <p:sldId id="264" r:id="rId10"/>
    <p:sldId id="265" r:id="rId11"/>
    <p:sldId id="263" r:id="rId12"/>
    <p:sldId id="268" r:id="rId13"/>
    <p:sldId id="266" r:id="rId14"/>
    <p:sldId id="267" r:id="rId15"/>
    <p:sldId id="290" r:id="rId16"/>
    <p:sldId id="291" r:id="rId17"/>
    <p:sldId id="292" r:id="rId18"/>
    <p:sldId id="293" r:id="rId19"/>
    <p:sldId id="294" r:id="rId20"/>
    <p:sldId id="2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 autoAdjust="0"/>
    <p:restoredTop sz="94694" autoAdjust="0"/>
  </p:normalViewPr>
  <p:slideViewPr>
    <p:cSldViewPr snapToGrid="0">
      <p:cViewPr varScale="1">
        <p:scale>
          <a:sx n="77" d="100"/>
          <a:sy n="77" d="100"/>
        </p:scale>
        <p:origin x="1109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10-Jul-25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10-Jul-25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73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80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5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3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45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52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0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99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69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8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98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17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4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59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46702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E1BBEEFE-AE8A-8083-54B6-DBE9BC0E9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2863" y="0"/>
            <a:ext cx="4658392" cy="6858000"/>
          </a:xfrm>
          <a:custGeom>
            <a:avLst/>
            <a:gdLst>
              <a:gd name="connsiteX0" fmla="*/ 0 w 4658392"/>
              <a:gd name="connsiteY0" fmla="*/ 0 h 6858000"/>
              <a:gd name="connsiteX1" fmla="*/ 4658392 w 4658392"/>
              <a:gd name="connsiteY1" fmla="*/ 0 h 6858000"/>
              <a:gd name="connsiteX2" fmla="*/ 2820797 w 4658392"/>
              <a:gd name="connsiteY2" fmla="*/ 6858000 h 6858000"/>
              <a:gd name="connsiteX3" fmla="*/ 0 w 4658392"/>
              <a:gd name="connsiteY3" fmla="*/ 6858000 h 6858000"/>
              <a:gd name="connsiteX4" fmla="*/ 0 w 465839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8392" h="6858000">
                <a:moveTo>
                  <a:pt x="0" y="0"/>
                </a:moveTo>
                <a:lnTo>
                  <a:pt x="4658392" y="0"/>
                </a:lnTo>
                <a:lnTo>
                  <a:pt x="282079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FF31D-04D7-B1F4-53B1-AA4170602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F040EF-92FF-AEA1-BBA6-A4B739E1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A59A84-C321-FDF9-555F-1FB322EB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09286"/>
            <a:ext cx="3200400" cy="5617193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23412" y="509286"/>
            <a:ext cx="4328932" cy="561719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60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40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20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60CD5A6-A0E4-A658-65B1-0D6C053316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8813" y="-22860"/>
            <a:ext cx="265176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17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EC6AF9-CC07-5258-9160-8C6391530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C6DCCE-3025-75FB-9405-8D51DCD6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16CCC3-736F-49AC-F079-9A090DAA8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BF578A-ADDB-6713-E5AD-0FF27EDC2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43671"/>
            <a:ext cx="9144000" cy="3361254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7620" y="4766434"/>
            <a:ext cx="12207240" cy="212140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46060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CF0EA4-D201-44E7-3558-D05CB4233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643EA3-ACAA-539C-A041-266A895A2B1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81E18B-2347-8DB6-2A7F-3EAC100A4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072" y="528320"/>
            <a:ext cx="5028566" cy="3354992"/>
          </a:xfr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15072" y="4027992"/>
            <a:ext cx="5028565" cy="1894972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57326" y="-11576"/>
            <a:ext cx="4946249" cy="6903720"/>
          </a:xfrm>
          <a:custGeom>
            <a:avLst/>
            <a:gdLst>
              <a:gd name="connsiteX0" fmla="*/ 0 w 4977139"/>
              <a:gd name="connsiteY0" fmla="*/ 0 h 6858000"/>
              <a:gd name="connsiteX1" fmla="*/ 4977139 w 4977139"/>
              <a:gd name="connsiteY1" fmla="*/ 0 h 6858000"/>
              <a:gd name="connsiteX2" fmla="*/ 4977139 w 4977139"/>
              <a:gd name="connsiteY2" fmla="*/ 6858000 h 6858000"/>
              <a:gd name="connsiteX3" fmla="*/ 0 w 4977139"/>
              <a:gd name="connsiteY3" fmla="*/ 6858000 h 6858000"/>
              <a:gd name="connsiteX4" fmla="*/ 0 w 4977139"/>
              <a:gd name="connsiteY4" fmla="*/ 0 h 6858000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58000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92724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7139" h="6892724">
                <a:moveTo>
                  <a:pt x="0" y="0"/>
                </a:moveTo>
                <a:lnTo>
                  <a:pt x="4977139" y="0"/>
                </a:lnTo>
                <a:lnTo>
                  <a:pt x="4977139" y="6892724"/>
                </a:lnTo>
                <a:lnTo>
                  <a:pt x="1863524" y="6892724"/>
                </a:lnTo>
                <a:lnTo>
                  <a:pt x="0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18350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CBD635-4863-B127-5668-D2C7DA8C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29720-DD91-8012-686D-AABA43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911820" y="0"/>
            <a:ext cx="913577" cy="68580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B27827-7491-B1C2-D9C5-975A9FF66E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788" y="-22860"/>
            <a:ext cx="329184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D4D4555-A25D-09B6-36AF-5977189F2D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70116" y="2022395"/>
            <a:ext cx="6941703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1800"/>
            </a:lvl1pPr>
            <a:lvl2pPr>
              <a:spcBef>
                <a:spcPts val="1000"/>
              </a:spcBef>
              <a:spcAft>
                <a:spcPts val="1500"/>
              </a:spcAft>
              <a:defRPr sz="1800"/>
            </a:lvl2pPr>
            <a:lvl3pPr>
              <a:spcBef>
                <a:spcPts val="1000"/>
              </a:spcBef>
              <a:spcAft>
                <a:spcPts val="1500"/>
              </a:spcAft>
              <a:defRPr sz="1800"/>
            </a:lvl3pPr>
            <a:lvl4pPr>
              <a:spcBef>
                <a:spcPts val="1000"/>
              </a:spcBef>
              <a:spcAft>
                <a:spcPts val="1500"/>
              </a:spcAft>
              <a:defRPr sz="1800"/>
            </a:lvl4pPr>
            <a:lvl5pPr>
              <a:spcBef>
                <a:spcPts val="1000"/>
              </a:spcBef>
              <a:spcAft>
                <a:spcPts val="1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1133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E49FCE-658C-FF5A-6405-3D10F1AC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03C516-D418-5E3E-1E4E-1DF846433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BF5B15-0E8A-A82C-6E9C-FCF3FBAA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4B33CA-9490-C8E1-FE4F-06367AF29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86824F-3198-FE44-5A4A-70312048D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58CD71-6E97-B6A9-11B6-867ED408D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9FDAA6-BDE8-D6C3-17CD-F87BFB54F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2A0738D-E9A9-14B7-4739-62E402B0C2D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4961" y="2032663"/>
            <a:ext cx="4463005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A766D4CB-8BCE-C6EE-EF57-A8A819EBD36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41720" y="2032663"/>
            <a:ext cx="5212080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48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D9208B-0FD2-A7E3-5202-0F18392AE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4010E2-9C6F-C582-1E3A-F5D43D0FF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D2B8AF-94DE-C211-EAE7-0971C111B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47A2AC-F284-077E-9A14-EB7D1DE62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E91F1F-5151-2442-2B89-CE0AB1178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BD82AC-3C5B-819E-E0FF-157D74B8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299648-2E6E-FA0D-85E4-8884BE34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07BD0263-5D42-E696-F170-1F9CF5FF2A74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38199" y="2078963"/>
            <a:ext cx="3435628" cy="4067492"/>
          </a:xfrm>
        </p:spPr>
        <p:txBody>
          <a:bodyPr>
            <a:normAutofit/>
          </a:bodyPr>
          <a:lstStyle>
            <a:lvl1pPr marL="4572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eriod"/>
              <a:defRPr sz="1800"/>
            </a:lvl1pPr>
            <a:lvl2pPr marL="9144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eriod"/>
              <a:defRPr sz="1800"/>
            </a:lvl2pPr>
            <a:lvl3pPr marL="13716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arenR"/>
              <a:defRPr sz="1800"/>
            </a:lvl3pPr>
            <a:lvl4pPr marL="18288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arenR"/>
              <a:defRPr sz="1800"/>
            </a:lvl4pPr>
            <a:lvl5pPr marL="2228850" indent="-457200">
              <a:spcBef>
                <a:spcPts val="1000"/>
              </a:spcBef>
              <a:spcAft>
                <a:spcPts val="500"/>
              </a:spcAft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1BEE7174-135F-6F9F-11B9-3C3F2F9CDEA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65539" y="2087315"/>
            <a:ext cx="6007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297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0B3A65-BB60-F2B4-4CF4-19A7C53F1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1DB8D5-B954-BFC9-C8D8-F0491CCBE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07D69F-27D7-2C68-A17D-3F1399C8B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645965" cy="132556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2055813"/>
            <a:ext cx="5781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66991" y="-22860"/>
            <a:ext cx="4625008" cy="690372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2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68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45A11E-9896-BD8B-8CC6-A79C124D8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86022B-53D6-6CE0-2093-873FC64A5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D4BD8F-684C-A145-3376-9E69B0E5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7C1DA9-2A25-EE21-085B-8857DC1AD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236BB3-E567-A8A9-5EC2-BCEF79CFC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A87C9F-C765-C63C-951E-70721DDAC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425665-0C9C-3899-9DB9-ED05D91E2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330405" cy="132556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137059"/>
            <a:ext cx="2816352" cy="398624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09014" y="2137059"/>
            <a:ext cx="7059592" cy="398624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dirty="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173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9C8ABD-000F-7A94-A7B0-9589F4FEF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C3A554-E5A9-B3CB-913D-45DBFBA79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3A8DF3-F55A-2494-C55D-8FB94BBC6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9DC86E-6F8A-B036-5CB2-AA8A79837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9E0C03-C633-9356-4E28-678BAB7A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C8A4F7-6C4C-719B-298F-3B81223D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7E5D8B-D6BC-19AE-C0C9-249A55617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A6C5266-7ECA-B150-2C0F-8670F43AC82D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8200" y="1987669"/>
            <a:ext cx="6974711" cy="429767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800"/>
            </a:lvl2pPr>
            <a:lvl3pPr>
              <a:spcBef>
                <a:spcPts val="1000"/>
              </a:spcBef>
              <a:spcAft>
                <a:spcPts val="500"/>
              </a:spcAft>
              <a:defRPr sz="1800"/>
            </a:lvl3pPr>
            <a:lvl4pPr>
              <a:spcBef>
                <a:spcPts val="1000"/>
              </a:spcBef>
              <a:spcAft>
                <a:spcPts val="500"/>
              </a:spcAft>
              <a:defRPr sz="1800"/>
            </a:lvl4pPr>
            <a:lvl5pPr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17085" y="1987670"/>
            <a:ext cx="343671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737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588714-FE55-FCEF-78C2-2A4D11ECD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F6BF02-4CD8-261B-BE58-05677EB9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AF1F17-7A1F-BCA2-15C0-417928B4E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0ADE0B-D150-E72B-EE9A-E5EFDBC6F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BCDD5A-A3C4-DF4F-74AD-CAF0F465B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430AE4-C878-DFAB-EDA5-36B97176D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1487B2-0348-2FFC-03FB-6508B6FD3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2125262"/>
            <a:ext cx="10515600" cy="3675944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785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43C0D-8C0B-0B3C-7014-7B7217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B715CF-E60F-DDAE-369E-BCC2CE4FF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BD8F5F-4228-6BB9-5EA6-553590898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721F95-97C0-7151-B9F6-C088CEA1A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78AD50A-9C6A-454B-0CAD-EAB5184401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" y="0"/>
            <a:ext cx="7816995" cy="6858000"/>
          </a:xfrm>
          <a:custGeom>
            <a:avLst/>
            <a:gdLst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0 w 7813675"/>
              <a:gd name="connsiteY3" fmla="*/ 6903720 h 6903720"/>
              <a:gd name="connsiteX4" fmla="*/ 0 w 7813675"/>
              <a:gd name="connsiteY4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98854 w 7813675"/>
              <a:gd name="connsiteY3" fmla="*/ 686716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803"/>
              <a:gd name="connsiteX1" fmla="*/ 7813675 w 7813675"/>
              <a:gd name="connsiteY1" fmla="*/ 0 h 6907803"/>
              <a:gd name="connsiteX2" fmla="*/ 7813675 w 7813675"/>
              <a:gd name="connsiteY2" fmla="*/ 6903720 h 6907803"/>
              <a:gd name="connsiteX3" fmla="*/ 809014 w 7813675"/>
              <a:gd name="connsiteY3" fmla="*/ 6907803 h 6907803"/>
              <a:gd name="connsiteX4" fmla="*/ 0 w 7813675"/>
              <a:gd name="connsiteY4" fmla="*/ 6903720 h 6907803"/>
              <a:gd name="connsiteX5" fmla="*/ 0 w 7813675"/>
              <a:gd name="connsiteY5" fmla="*/ 0 h 6907803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4043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385"/>
              <a:gd name="connsiteX1" fmla="*/ 7813675 w 7813675"/>
              <a:gd name="connsiteY1" fmla="*/ 0 h 6907385"/>
              <a:gd name="connsiteX2" fmla="*/ 7813675 w 7813675"/>
              <a:gd name="connsiteY2" fmla="*/ 6903720 h 6907385"/>
              <a:gd name="connsiteX3" fmla="*/ 6359380 w 7813675"/>
              <a:gd name="connsiteY3" fmla="*/ 6907385 h 6907385"/>
              <a:gd name="connsiteX4" fmla="*/ 740434 w 7813675"/>
              <a:gd name="connsiteY4" fmla="*/ 6898913 h 6907385"/>
              <a:gd name="connsiteX5" fmla="*/ 0 w 7813675"/>
              <a:gd name="connsiteY5" fmla="*/ 6903720 h 6907385"/>
              <a:gd name="connsiteX6" fmla="*/ 0 w 7813675"/>
              <a:gd name="connsiteY6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3320 w 7816995"/>
              <a:gd name="connsiteY5" fmla="*/ 690372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2899555 w 7816995"/>
              <a:gd name="connsiteY2" fmla="*/ 464820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16995" h="6907385">
                <a:moveTo>
                  <a:pt x="3320" y="0"/>
                </a:moveTo>
                <a:lnTo>
                  <a:pt x="7816995" y="0"/>
                </a:lnTo>
                <a:lnTo>
                  <a:pt x="2899555" y="4648200"/>
                </a:lnTo>
                <a:lnTo>
                  <a:pt x="6362700" y="6907385"/>
                </a:lnTo>
                <a:lnTo>
                  <a:pt x="743754" y="6898913"/>
                </a:lnTo>
                <a:lnTo>
                  <a:pt x="2876060" y="4644390"/>
                </a:lnTo>
                <a:cubicBezTo>
                  <a:pt x="1610033" y="3689302"/>
                  <a:pt x="1117437" y="3324763"/>
                  <a:pt x="0" y="2510645"/>
                </a:cubicBezTo>
                <a:cubicBezTo>
                  <a:pt x="1107" y="1673763"/>
                  <a:pt x="2213" y="836882"/>
                  <a:pt x="3320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txBody>
          <a:bodyPr lIns="274320" tIns="274320"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992" y="731562"/>
            <a:ext cx="4902843" cy="3526778"/>
          </a:xfrm>
          <a:noFill/>
        </p:spPr>
        <p:txBody>
          <a:bodyPr anchor="b">
            <a:no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80992" y="4373217"/>
            <a:ext cx="4902843" cy="1753221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2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1373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67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10-Jul-25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5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10-Jul-25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6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10-Jul-25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02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3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4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10-Jul-25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91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690" r:id="rId22"/>
    <p:sldLayoutId id="2147483691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Relationship Id="rId4" Type="http://schemas.openxmlformats.org/officeDocument/2006/relationships/hyperlink" Target="mailto:hiimanshuu0406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macrosoft.store/it/home/602-microsoft-excel-2016-windows-9781119202066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www.vecteezy.com/vector-art/14364149-insight-icon-from-security-outline-collection-thin-line-insight-icon-isolated-on-white-backgroun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Uber Supply-Demand Gap Analysis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96AAD245-D001-769D-EB7A-B54DB2FD53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36" r="231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9453"/>
            <a:ext cx="9906000" cy="573774"/>
          </a:xfrm>
          <a:noFill/>
        </p:spPr>
        <p:txBody>
          <a:bodyPr/>
          <a:lstStyle/>
          <a:p>
            <a:pPr algn="ctr"/>
            <a:r>
              <a:rPr lang="en-US" dirty="0"/>
              <a:t>EDA HIGHLIGHTS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6364D17-A2B2-E2DB-C986-7D497A9F589A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/>
          <a:stretch>
            <a:fillRect/>
          </a:stretch>
        </p:blipFill>
        <p:spPr>
          <a:xfrm>
            <a:off x="738811" y="1013819"/>
            <a:ext cx="6059556" cy="4045198"/>
          </a:xfrm>
          <a:noFill/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96811CC-45DB-8A0D-70F3-DFEF21303F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260880" y="1692758"/>
            <a:ext cx="4073039" cy="2143748"/>
          </a:xfrm>
          <a:noFill/>
        </p:spPr>
      </p:pic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CD86F75-5F00-5A13-270F-7F6DB4B54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20" y="626165"/>
            <a:ext cx="5689228" cy="48999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033F1E-A799-EC70-DDF4-1D7DCBFB1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8487" y="1883765"/>
            <a:ext cx="4480784" cy="192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630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BB1EE5-BB83-B519-0FA9-943945B05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19" y="735496"/>
            <a:ext cx="6586328" cy="48502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5BDCFA-2AF7-06B6-21A5-6D3779C53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957" y="1659835"/>
            <a:ext cx="4350024" cy="276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976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880753-FB41-6BE2-CB9D-FB556DFF10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914"/>
          <a:stretch>
            <a:fillRect/>
          </a:stretch>
        </p:blipFill>
        <p:spPr>
          <a:xfrm>
            <a:off x="803237" y="934785"/>
            <a:ext cx="6641172" cy="46107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7230DD-61A2-EBBD-673B-B72EEB52D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679" y="2375452"/>
            <a:ext cx="4024280" cy="208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35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57563D-EB13-1E53-7C05-275A22E5C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14" y="674593"/>
            <a:ext cx="5691806" cy="49410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2C6B8E-DC01-E0FD-185B-62BE4E7D5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120" y="1570384"/>
            <a:ext cx="5691806" cy="314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0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3BF67B-A60B-6B12-F5A4-F2FA6F8D7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53" y="745435"/>
            <a:ext cx="6271590" cy="48812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54768F-45C1-749E-B417-2AAD85908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173" y="2057399"/>
            <a:ext cx="4622060" cy="240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909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B685-9B66-0217-8EC4-CD2A9E4C7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EF37D-4470-623F-B43B-2EEB5DE54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Rush Hour Incentives</a:t>
            </a:r>
            <a:r>
              <a:rPr lang="en-US" dirty="0"/>
              <a:t> – Reward drivers for early morning pickups</a:t>
            </a:r>
          </a:p>
          <a:p>
            <a:r>
              <a:rPr lang="en-US" b="1" dirty="0"/>
              <a:t>Night Shifts</a:t>
            </a:r>
            <a:r>
              <a:rPr lang="en-US" dirty="0"/>
              <a:t> – Deploy drivers from 10 PM–2 AM</a:t>
            </a:r>
          </a:p>
          <a:p>
            <a:r>
              <a:rPr lang="en-US" b="1" dirty="0"/>
              <a:t>Airport Allocation</a:t>
            </a:r>
            <a:r>
              <a:rPr lang="en-US" dirty="0"/>
              <a:t> – Increase car availability at airport</a:t>
            </a:r>
          </a:p>
          <a:p>
            <a:r>
              <a:rPr lang="en-US" b="1" dirty="0"/>
              <a:t>Real-Time Monitoring</a:t>
            </a:r>
            <a:r>
              <a:rPr lang="en-US" dirty="0"/>
              <a:t> – Use dashboards to detect live gaps</a:t>
            </a:r>
          </a:p>
        </p:txBody>
      </p:sp>
    </p:spTree>
    <p:extLst>
      <p:ext uri="{BB962C8B-B14F-4D97-AF65-F5344CB8AC3E}">
        <p14:creationId xmlns:p14="http://schemas.microsoft.com/office/powerpoint/2010/main" val="104755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5" descr="Close-up of a bridge with wires">
            <a:extLst>
              <a:ext uri="{FF2B5EF4-FFF2-40B4-BE49-F238E27FC236}">
                <a16:creationId xmlns:a16="http://schemas.microsoft.com/office/drawing/2014/main" id="{E461669C-A7BA-D639-22CB-B5FBBE698B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" r="20"/>
          <a:stretch/>
        </p:blipFill>
        <p:spPr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anchor="t">
            <a:normAutofit/>
          </a:bodyPr>
          <a:lstStyle/>
          <a:p>
            <a:r>
              <a:rPr lang="en-US" dirty="0"/>
              <a:t>Name: Himanshu</a:t>
            </a:r>
          </a:p>
          <a:p>
            <a:r>
              <a:rPr lang="en-US" dirty="0"/>
              <a:t>Role: Data Analyst Intern</a:t>
            </a:r>
          </a:p>
          <a:p>
            <a:r>
              <a:rPr lang="en-US" dirty="0">
                <a:hlinkClick r:id="rId4"/>
              </a:rPr>
              <a:t>hiimanshuu0406@gmail.com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3095" y="509285"/>
            <a:ext cx="5128214" cy="5617194"/>
          </a:xfrm>
          <a:noFill/>
        </p:spPr>
        <p:txBody>
          <a:bodyPr anchor="ctr">
            <a:normAutofit/>
          </a:bodyPr>
          <a:lstStyle/>
          <a:p>
            <a:r>
              <a:rPr lang="en-US" b="1" dirty="0"/>
              <a:t>Objective</a:t>
            </a:r>
            <a:endParaRPr lang="en-US" dirty="0"/>
          </a:p>
          <a:p>
            <a:r>
              <a:rPr lang="en-US" dirty="0"/>
              <a:t>Analyze Uber ride request data.</a:t>
            </a:r>
          </a:p>
          <a:p>
            <a:r>
              <a:rPr lang="en-US" dirty="0"/>
              <a:t>Identify patterns behind trip cancellations and no car availability.</a:t>
            </a:r>
          </a:p>
          <a:p>
            <a:r>
              <a:rPr lang="en-US" dirty="0"/>
              <a:t>Provide actionable insights to improve operations.</a:t>
            </a:r>
          </a:p>
          <a:p>
            <a:r>
              <a:rPr lang="en-US" b="1" dirty="0"/>
              <a:t>Tools Used</a:t>
            </a:r>
            <a:endParaRPr lang="en-US" dirty="0"/>
          </a:p>
          <a:p>
            <a:r>
              <a:rPr lang="en-US" dirty="0"/>
              <a:t>Excel: Data cleaning &amp; dashboard.</a:t>
            </a:r>
          </a:p>
          <a:p>
            <a:r>
              <a:rPr lang="en-US" dirty="0"/>
              <a:t>SQL: Insight extraction from structured queries.</a:t>
            </a:r>
          </a:p>
          <a:p>
            <a:r>
              <a:rPr lang="en-US" dirty="0"/>
              <a:t>Python: Exploratory Data Analysis (EDA).</a:t>
            </a:r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BED39657-7A64-ACF0-8243-72BB46C48EF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0263" r="30263"/>
          <a:stretch>
            <a:fillRect/>
          </a:stretch>
        </p:blipFill>
        <p:spPr>
          <a:xfrm>
            <a:off x="9203635" y="-22860"/>
            <a:ext cx="2996938" cy="6903720"/>
          </a:xfrm>
        </p:spPr>
      </p:pic>
    </p:spTree>
    <p:extLst>
      <p:ext uri="{BB962C8B-B14F-4D97-AF65-F5344CB8AC3E}">
        <p14:creationId xmlns:p14="http://schemas.microsoft.com/office/powerpoint/2010/main" val="103835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3452" y="88209"/>
            <a:ext cx="9144000" cy="2003357"/>
          </a:xfrm>
          <a:noFill/>
        </p:spPr>
        <p:txBody>
          <a:bodyPr anchor="b"/>
          <a:lstStyle/>
          <a:p>
            <a:r>
              <a:rPr lang="en-US" b="1" dirty="0"/>
              <a:t>Dataset Overview</a:t>
            </a:r>
            <a:br>
              <a:rPr lang="en-US" b="1" dirty="0"/>
            </a:br>
            <a:br>
              <a:rPr lang="en-US" dirty="0"/>
            </a:br>
            <a:endParaRPr lang="en-US" i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436E7F-DB6F-C28D-766C-B963EA9B8277}"/>
              </a:ext>
            </a:extLst>
          </p:cNvPr>
          <p:cNvSpPr txBox="1"/>
          <p:nvPr/>
        </p:nvSpPr>
        <p:spPr>
          <a:xfrm flipH="1">
            <a:off x="1331843" y="921550"/>
            <a:ext cx="102810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Data Info</a:t>
            </a:r>
            <a:br>
              <a:rPr lang="en-US" sz="20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Total Rows: 6745</a:t>
            </a:r>
            <a:br>
              <a:rPr lang="en-US" sz="20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Time Period: July 2016</a:t>
            </a:r>
            <a:br>
              <a:rPr lang="en-US" sz="20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Pickup Points: Airport, City</a:t>
            </a:r>
            <a:br>
              <a:rPr lang="en-US" sz="20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Key Columns: Request Timestamp, Status, Driver ID, Trip Duration</a:t>
            </a:r>
            <a:br>
              <a:rPr lang="en-US" sz="20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Data Issues</a:t>
            </a:r>
            <a:br>
              <a:rPr lang="en-US" sz="20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Missing values in drop timestamps</a:t>
            </a:r>
            <a:br>
              <a:rPr lang="en-US" sz="20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Inconsistent trip completion statuses</a:t>
            </a:r>
            <a:br>
              <a:rPr lang="en-US" sz="20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Required date-time formatting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18C8B89-D65B-2303-C06C-D386EDD322F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" t="1157" r="-62" b="18477"/>
          <a:stretch>
            <a:fillRect/>
          </a:stretch>
        </p:blipFill>
        <p:spPr>
          <a:xfrm>
            <a:off x="-7620" y="4766434"/>
            <a:ext cx="12207240" cy="2121408"/>
          </a:xfrm>
        </p:spPr>
      </p:pic>
    </p:spTree>
    <p:extLst>
      <p:ext uri="{BB962C8B-B14F-4D97-AF65-F5344CB8AC3E}">
        <p14:creationId xmlns:p14="http://schemas.microsoft.com/office/powerpoint/2010/main" val="82108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7628" y="0"/>
            <a:ext cx="5911285" cy="643155"/>
          </a:xfrm>
          <a:noFill/>
        </p:spPr>
        <p:txBody>
          <a:bodyPr>
            <a:noAutofit/>
          </a:bodyPr>
          <a:lstStyle/>
          <a:p>
            <a:r>
              <a:rPr lang="en-US" sz="3600" dirty="0"/>
              <a:t>Excel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9BDD8-2002-9CD1-A5A4-899C7E7973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1"/>
          <a:stretch>
            <a:fillRect/>
          </a:stretch>
        </p:blipFill>
        <p:spPr>
          <a:xfrm>
            <a:off x="0" y="616227"/>
            <a:ext cx="12192000" cy="616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03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Excel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Insight 1:</a:t>
            </a:r>
          </a:p>
          <a:p>
            <a:pPr marL="0" indent="0">
              <a:buNone/>
            </a:pPr>
            <a:r>
              <a:rPr lang="en-US" dirty="0"/>
              <a:t>Most requests come between 5 AM to 9 AM</a:t>
            </a:r>
          </a:p>
          <a:p>
            <a:pPr marL="0" indent="0">
              <a:buNone/>
            </a:pPr>
            <a:r>
              <a:rPr lang="en-US" dirty="0"/>
              <a:t>Driver availability is low during this period. </a:t>
            </a:r>
          </a:p>
          <a:p>
            <a:r>
              <a:rPr lang="en-US" b="1" dirty="0"/>
              <a:t>Insight 2: </a:t>
            </a:r>
          </a:p>
          <a:p>
            <a:pPr marL="0" indent="0">
              <a:buNone/>
            </a:pPr>
            <a:r>
              <a:rPr lang="en-US" dirty="0"/>
              <a:t>Airport has higher cancellation and unavailability issues</a:t>
            </a:r>
            <a:endParaRPr lang="en-US" b="1" dirty="0"/>
          </a:p>
          <a:p>
            <a:r>
              <a:rPr lang="en-US" b="1" dirty="0"/>
              <a:t>Insight 3:</a:t>
            </a:r>
          </a:p>
          <a:p>
            <a:pPr marL="0" indent="0">
              <a:buNone/>
            </a:pPr>
            <a:r>
              <a:rPr lang="en-US" dirty="0"/>
              <a:t>Driver availability drops at night, correlating with 'No Cars Available'</a:t>
            </a:r>
            <a:endParaRPr lang="en-US" b="1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43E82B4A-47E0-4887-2A69-0675182502C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6150" r="261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29" y="0"/>
            <a:ext cx="9906000" cy="643348"/>
          </a:xfrm>
          <a:noFill/>
        </p:spPr>
        <p:txBody>
          <a:bodyPr/>
          <a:lstStyle/>
          <a:p>
            <a:pPr algn="ctr"/>
            <a:r>
              <a:rPr lang="en-US" dirty="0"/>
              <a:t>SQL INSIGHTS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3D9B96F-5AD5-73E0-F335-089EC46528A5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90" b="11411"/>
          <a:stretch>
            <a:fillRect/>
          </a:stretch>
        </p:blipFill>
        <p:spPr>
          <a:xfrm>
            <a:off x="843307" y="1234866"/>
            <a:ext cx="5092010" cy="419810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4228DE-7219-927C-CE21-F21A6D6F38F3}"/>
              </a:ext>
            </a:extLst>
          </p:cNvPr>
          <p:cNvSpPr txBox="1"/>
          <p:nvPr/>
        </p:nvSpPr>
        <p:spPr>
          <a:xfrm>
            <a:off x="843307" y="643348"/>
            <a:ext cx="477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Query 1- Total Requests by Status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96F50E-2C75-1E4B-4709-2163A6AA6286}"/>
              </a:ext>
            </a:extLst>
          </p:cNvPr>
          <p:cNvSpPr txBox="1"/>
          <p:nvPr/>
        </p:nvSpPr>
        <p:spPr>
          <a:xfrm>
            <a:off x="6762059" y="591518"/>
            <a:ext cx="477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Query 2- Requests by Hours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25443C-56B5-CE08-AE54-0583F314CD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06" r="23131"/>
          <a:stretch>
            <a:fillRect/>
          </a:stretch>
        </p:blipFill>
        <p:spPr>
          <a:xfrm>
            <a:off x="6563277" y="1278354"/>
            <a:ext cx="5628723" cy="543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5DF2A7E-6897-F583-8527-D27895F634B0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1" t="20364" r="15943" b="8879"/>
          <a:stretch>
            <a:fillRect/>
          </a:stretch>
        </p:blipFill>
        <p:spPr>
          <a:xfrm>
            <a:off x="6470373" y="1093304"/>
            <a:ext cx="4870638" cy="4253947"/>
          </a:xfrm>
          <a:noFill/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6974264-6A43-EF47-0740-7CCE54EAE1DD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2" t="23216" r="9821" b="8718"/>
          <a:stretch>
            <a:fillRect/>
          </a:stretch>
        </p:blipFill>
        <p:spPr>
          <a:xfrm>
            <a:off x="765314" y="1093304"/>
            <a:ext cx="5330686" cy="425394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1D0F3C-3604-9B32-91D7-9199F137582E}"/>
              </a:ext>
            </a:extLst>
          </p:cNvPr>
          <p:cNvSpPr txBox="1"/>
          <p:nvPr/>
        </p:nvSpPr>
        <p:spPr>
          <a:xfrm>
            <a:off x="904460" y="606287"/>
            <a:ext cx="382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Query 3 - Request by Pickup Point &amp; Status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4A9391-0BD8-D9FA-E310-548E9E8107AF}"/>
              </a:ext>
            </a:extLst>
          </p:cNvPr>
          <p:cNvSpPr txBox="1"/>
          <p:nvPr/>
        </p:nvSpPr>
        <p:spPr>
          <a:xfrm>
            <a:off x="6470373" y="606287"/>
            <a:ext cx="465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Query 4 - Incomplete Trips (Missing Drop Timestamp)</a:t>
            </a:r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BCE1334-FC81-18D9-7695-0E13B76723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32" t="31335" r="15652" b="7819"/>
          <a:stretch>
            <a:fillRect/>
          </a:stretch>
        </p:blipFill>
        <p:spPr>
          <a:xfrm>
            <a:off x="924338" y="1192694"/>
            <a:ext cx="5171661" cy="3588027"/>
          </a:xfr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C939A8-3D3E-FBD2-790B-B5CF22FF8C62}"/>
              </a:ext>
            </a:extLst>
          </p:cNvPr>
          <p:cNvSpPr txBox="1"/>
          <p:nvPr/>
        </p:nvSpPr>
        <p:spPr>
          <a:xfrm>
            <a:off x="924339" y="596348"/>
            <a:ext cx="331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Query 5 - Incomplete Trips by Status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F605EC-68D7-718A-8EE0-489B220A90A5}"/>
              </a:ext>
            </a:extLst>
          </p:cNvPr>
          <p:cNvSpPr txBox="1"/>
          <p:nvPr/>
        </p:nvSpPr>
        <p:spPr>
          <a:xfrm>
            <a:off x="6510130" y="596348"/>
            <a:ext cx="393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Query 6 - Incomplete Trips By Pickup Point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1A99983-4D89-3AB0-6D9D-0E0D04C68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90" t="30413" r="20050"/>
          <a:stretch>
            <a:fillRect/>
          </a:stretch>
        </p:blipFill>
        <p:spPr>
          <a:xfrm>
            <a:off x="6510130" y="1192694"/>
            <a:ext cx="5068957" cy="358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A0AA889-CF91-0429-DA1C-3AFBA7461A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36" r="13401"/>
          <a:stretch>
            <a:fillRect/>
          </a:stretch>
        </p:blipFill>
        <p:spPr>
          <a:xfrm>
            <a:off x="954157" y="1283731"/>
            <a:ext cx="10147852" cy="4461086"/>
          </a:xfrm>
          <a:solidFill>
            <a:schemeClr val="bg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899AF9-3DDC-3E4D-3D5D-AEA4587F5BF8}"/>
              </a:ext>
            </a:extLst>
          </p:cNvPr>
          <p:cNvSpPr txBox="1"/>
          <p:nvPr/>
        </p:nvSpPr>
        <p:spPr>
          <a:xfrm>
            <a:off x="954156" y="606287"/>
            <a:ext cx="9889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Query 7 – Trip Completed, Cancelled &amp; N0 Car Available (Morning Hours Only)</a:t>
            </a:r>
          </a:p>
        </p:txBody>
      </p:sp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283731-47E9-4F14-86D1-57C1EA2672A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4D4B218-C04B-41F5-949D-06E9DAE96B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846AD4-435D-4592-8088-FE2831A30D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AngleLinesVTI</Template>
  <TotalTime>0</TotalTime>
  <Words>290</Words>
  <Application>Microsoft Office PowerPoint</Application>
  <PresentationFormat>Widescreen</PresentationFormat>
  <Paragraphs>51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Arial</vt:lpstr>
      <vt:lpstr>Calibri</vt:lpstr>
      <vt:lpstr>Univers Condensed Light</vt:lpstr>
      <vt:lpstr>Walbaum Display Light</vt:lpstr>
      <vt:lpstr>AngleLinesVTI</vt:lpstr>
      <vt:lpstr>Uber Supply-Demand Gap Analysis</vt:lpstr>
      <vt:lpstr>AGENDA</vt:lpstr>
      <vt:lpstr>Dataset Overview  </vt:lpstr>
      <vt:lpstr>Excel Dashboard</vt:lpstr>
      <vt:lpstr>Excel Insights</vt:lpstr>
      <vt:lpstr>SQL INSIGHTS</vt:lpstr>
      <vt:lpstr>PowerPoint Presentation</vt:lpstr>
      <vt:lpstr>PowerPoint Presentation</vt:lpstr>
      <vt:lpstr>PowerPoint Presentation</vt:lpstr>
      <vt:lpstr>EDA HIGHLIGHTS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2023-12-10T21:10:30Z</dcterms:created>
  <dcterms:modified xsi:type="dcterms:W3CDTF">2025-07-10T11:26:42Z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