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67"/>
  </p:notesMasterIdLst>
  <p:sldIdLst>
    <p:sldId id="256" r:id="rId2"/>
    <p:sldId id="267" r:id="rId3"/>
    <p:sldId id="266" r:id="rId4"/>
    <p:sldId id="287" r:id="rId5"/>
    <p:sldId id="286" r:id="rId6"/>
    <p:sldId id="285" r:id="rId7"/>
    <p:sldId id="257" r:id="rId8"/>
    <p:sldId id="258" r:id="rId9"/>
    <p:sldId id="296" r:id="rId10"/>
    <p:sldId id="297" r:id="rId11"/>
    <p:sldId id="268" r:id="rId12"/>
    <p:sldId id="298" r:id="rId13"/>
    <p:sldId id="299" r:id="rId14"/>
    <p:sldId id="300" r:id="rId15"/>
    <p:sldId id="306" r:id="rId16"/>
    <p:sldId id="308" r:id="rId17"/>
    <p:sldId id="309" r:id="rId18"/>
    <p:sldId id="310" r:id="rId19"/>
    <p:sldId id="311" r:id="rId20"/>
    <p:sldId id="312" r:id="rId21"/>
    <p:sldId id="261" r:id="rId22"/>
    <p:sldId id="313" r:id="rId23"/>
    <p:sldId id="315" r:id="rId24"/>
    <p:sldId id="314" r:id="rId25"/>
    <p:sldId id="269" r:id="rId26"/>
    <p:sldId id="316" r:id="rId27"/>
    <p:sldId id="317" r:id="rId28"/>
    <p:sldId id="319" r:id="rId29"/>
    <p:sldId id="262" r:id="rId30"/>
    <p:sldId id="263" r:id="rId31"/>
    <p:sldId id="273" r:id="rId32"/>
    <p:sldId id="320" r:id="rId33"/>
    <p:sldId id="321" r:id="rId34"/>
    <p:sldId id="271" r:id="rId35"/>
    <p:sldId id="264" r:id="rId36"/>
    <p:sldId id="318" r:id="rId37"/>
    <p:sldId id="322" r:id="rId38"/>
    <p:sldId id="323" r:id="rId39"/>
    <p:sldId id="272" r:id="rId40"/>
    <p:sldId id="274" r:id="rId41"/>
    <p:sldId id="288" r:id="rId42"/>
    <p:sldId id="324" r:id="rId43"/>
    <p:sldId id="325" r:id="rId44"/>
    <p:sldId id="326" r:id="rId45"/>
    <p:sldId id="289" r:id="rId46"/>
    <p:sldId id="275" r:id="rId47"/>
    <p:sldId id="276" r:id="rId48"/>
    <p:sldId id="290" r:id="rId49"/>
    <p:sldId id="277" r:id="rId50"/>
    <p:sldId id="278" r:id="rId51"/>
    <p:sldId id="279" r:id="rId52"/>
    <p:sldId id="291" r:id="rId53"/>
    <p:sldId id="293" r:id="rId54"/>
    <p:sldId id="280" r:id="rId55"/>
    <p:sldId id="283" r:id="rId56"/>
    <p:sldId id="301" r:id="rId57"/>
    <p:sldId id="302" r:id="rId58"/>
    <p:sldId id="304" r:id="rId59"/>
    <p:sldId id="303" r:id="rId60"/>
    <p:sldId id="305" r:id="rId61"/>
    <p:sldId id="281" r:id="rId62"/>
    <p:sldId id="282" r:id="rId63"/>
    <p:sldId id="294" r:id="rId64"/>
    <p:sldId id="295" r:id="rId65"/>
    <p:sldId id="284" r:id="rId66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 1" id="{8D854480-FB3F-44ED-B391-98D8594F287F}">
          <p14:sldIdLst>
            <p14:sldId id="256"/>
            <p14:sldId id="267"/>
            <p14:sldId id="266"/>
            <p14:sldId id="287"/>
            <p14:sldId id="286"/>
            <p14:sldId id="285"/>
            <p14:sldId id="257"/>
            <p14:sldId id="258"/>
            <p14:sldId id="296"/>
            <p14:sldId id="297"/>
            <p14:sldId id="268"/>
            <p14:sldId id="298"/>
            <p14:sldId id="299"/>
            <p14:sldId id="300"/>
            <p14:sldId id="306"/>
            <p14:sldId id="308"/>
            <p14:sldId id="309"/>
            <p14:sldId id="310"/>
            <p14:sldId id="311"/>
            <p14:sldId id="312"/>
            <p14:sldId id="261"/>
            <p14:sldId id="313"/>
            <p14:sldId id="315"/>
            <p14:sldId id="314"/>
            <p14:sldId id="269"/>
            <p14:sldId id="316"/>
            <p14:sldId id="317"/>
            <p14:sldId id="319"/>
            <p14:sldId id="262"/>
            <p14:sldId id="263"/>
            <p14:sldId id="273"/>
            <p14:sldId id="320"/>
            <p14:sldId id="321"/>
            <p14:sldId id="271"/>
            <p14:sldId id="264"/>
            <p14:sldId id="318"/>
            <p14:sldId id="322"/>
            <p14:sldId id="323"/>
            <p14:sldId id="272"/>
            <p14:sldId id="274"/>
            <p14:sldId id="288"/>
            <p14:sldId id="324"/>
            <p14:sldId id="325"/>
            <p14:sldId id="326"/>
            <p14:sldId id="289"/>
            <p14:sldId id="275"/>
            <p14:sldId id="276"/>
            <p14:sldId id="290"/>
            <p14:sldId id="277"/>
            <p14:sldId id="278"/>
            <p14:sldId id="279"/>
            <p14:sldId id="291"/>
            <p14:sldId id="293"/>
            <p14:sldId id="280"/>
            <p14:sldId id="283"/>
            <p14:sldId id="301"/>
            <p14:sldId id="302"/>
            <p14:sldId id="304"/>
            <p14:sldId id="303"/>
            <p14:sldId id="305"/>
            <p14:sldId id="281"/>
            <p14:sldId id="282"/>
            <p14:sldId id="294"/>
            <p14:sldId id="295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50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814" autoAdjust="0"/>
  </p:normalViewPr>
  <p:slideViewPr>
    <p:cSldViewPr snapToGrid="0" snapToObjects="1">
      <p:cViewPr varScale="1">
        <p:scale>
          <a:sx n="113" d="100"/>
          <a:sy n="113" d="100"/>
        </p:scale>
        <p:origin x="-1488" y="-112"/>
      </p:cViewPr>
      <p:guideLst>
        <p:guide orient="horz" pos="1502"/>
        <p:guide pos="2880"/>
      </p:guideLst>
    </p:cSldViewPr>
  </p:slideViewPr>
  <p:outlineViewPr>
    <p:cViewPr>
      <p:scale>
        <a:sx n="33" d="100"/>
        <a:sy n="33" d="100"/>
      </p:scale>
      <p:origin x="0" y="23584"/>
    </p:cViewPr>
  </p:outlineViewPr>
  <p:notesTextViewPr>
    <p:cViewPr>
      <p:scale>
        <a:sx n="33" d="100"/>
        <a:sy n="33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3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8373-93B3-4E40-891C-9DAF17DB161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191C-46F8-4DD3-99BB-81409D01A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97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64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79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4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0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1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4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24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47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4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6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7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6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24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68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10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7664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algn="l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0920"/>
            <a:ext cx="9144000" cy="5055244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5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E4E1-6EAB-F74C-A6D3-42421ADE82B5}" type="datetimeFigureOut">
              <a:rPr lang="ru-RU" smtClean="0"/>
              <a:t>01.05.18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brahabr.ru/hub/algorithm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 smtClean="0"/>
              <a:t>Обзор курса</a:t>
            </a:r>
          </a:p>
        </p:txBody>
      </p:sp>
    </p:spTree>
    <p:extLst>
      <p:ext uri="{BB962C8B-B14F-4D97-AF65-F5344CB8AC3E}">
        <p14:creationId xmlns:p14="http://schemas.microsoft.com/office/powerpoint/2010/main" val="244368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 массив h[n], содержащий рост каждого студента 1-го курса. Требуется разработать алгоритм поиска студента k с максимальным </a:t>
            </a:r>
            <a:r>
              <a:rPr lang="ru-RU" dirty="0" smtClean="0"/>
              <a:t>ростом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h[25</a:t>
            </a:r>
            <a:r>
              <a:rPr lang="en-US" dirty="0"/>
              <a:t>]: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5" y="2758456"/>
            <a:ext cx="8354729" cy="134108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0255" y="4244498"/>
            <a:ext cx="4321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FindMaxElementPos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4244498"/>
            <a:ext cx="4302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Свойства </a:t>
            </a:r>
            <a:r>
              <a:rPr lang="ru-RU" sz="2400" b="1" dirty="0" smtClean="0"/>
              <a:t>алгоритма</a:t>
            </a:r>
            <a:r>
              <a:rPr lang="en-US" sz="2400" b="1" dirty="0" smtClean="0"/>
              <a:t>:</a:t>
            </a:r>
          </a:p>
          <a:p>
            <a:r>
              <a:rPr lang="ru-RU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Дискретность</a:t>
            </a:r>
            <a:r>
              <a:rPr lang="ru-RU" sz="2400" dirty="0"/>
              <a:t>? 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Конечность</a:t>
            </a:r>
            <a:r>
              <a:rPr lang="ru-RU" sz="2400" dirty="0"/>
              <a:t>? </a:t>
            </a:r>
            <a:r>
              <a:rPr lang="ru-RU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Массовость</a:t>
            </a:r>
            <a:r>
              <a:rPr lang="ru-RU" sz="24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Детерминированность</a:t>
            </a:r>
            <a:r>
              <a:rPr lang="ru-RU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62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эффективности алгоритмов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775" y="882297"/>
            <a:ext cx="8619471" cy="50552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Эффективность алгоритма определяется различными характеристиками, зависящими от исходных данных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Временем работы</a:t>
            </a:r>
            <a:r>
              <a:rPr lang="en-US" dirty="0" smtClean="0"/>
              <a:t> (execution </a:t>
            </a:r>
            <a:r>
              <a:rPr lang="en-US" dirty="0"/>
              <a:t>time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/>
              <a:t>временная эффективность</a:t>
            </a:r>
            <a:endParaRPr lang="ru-RU" dirty="0" smtClean="0"/>
          </a:p>
          <a:p>
            <a:r>
              <a:rPr lang="ru-RU" dirty="0" smtClean="0"/>
              <a:t>Объемом дополнительно используемой памяти</a:t>
            </a:r>
            <a:r>
              <a:rPr lang="en-US" dirty="0" smtClean="0"/>
              <a:t> (</a:t>
            </a:r>
            <a:r>
              <a:rPr lang="en-US" dirty="0"/>
              <a:t>memory </a:t>
            </a:r>
            <a:r>
              <a:rPr lang="en-US" dirty="0" smtClean="0"/>
              <a:t>consumption) – </a:t>
            </a:r>
            <a:r>
              <a:rPr lang="ru-RU" dirty="0" smtClean="0"/>
              <a:t>пространственная эффективность</a:t>
            </a:r>
          </a:p>
          <a:p>
            <a:r>
              <a:rPr lang="ru-RU" dirty="0" smtClean="0"/>
              <a:t>Другие характеристики. Например, объем потребляемой электроэнергии (</a:t>
            </a:r>
            <a:r>
              <a:rPr lang="en-US" dirty="0"/>
              <a:t>energy consumption</a:t>
            </a:r>
            <a:r>
              <a:rPr lang="ru-RU" dirty="0" smtClean="0"/>
              <a:t>), количество операций сравнения или количество обращений к диску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1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времени выполнения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754" y="856648"/>
            <a:ext cx="6718434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Что </a:t>
            </a:r>
            <a:r>
              <a:rPr lang="ru-RU" b="1" dirty="0"/>
              <a:t>влияет на время выполнения алгоритма (программы</a:t>
            </a:r>
            <a:r>
              <a:rPr lang="ru-RU" b="1" dirty="0" smtClean="0"/>
              <a:t>)?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Размер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Значения входных данных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Качество </a:t>
            </a:r>
            <a:r>
              <a:rPr lang="ru-RU" dirty="0"/>
              <a:t>реализации алгоритма на языке программирования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Качество </a:t>
            </a:r>
            <a:r>
              <a:rPr lang="ru-RU" dirty="0"/>
              <a:t>скомпилированного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Производительность </a:t>
            </a:r>
            <a:r>
              <a:rPr lang="ru-RU" dirty="0"/>
              <a:t>вычислительной машины 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многих алгоритмов время их выполнения зависит не от значений входных данных, а от их размера/количества</a:t>
            </a:r>
          </a:p>
          <a:p>
            <a:r>
              <a:rPr lang="ru-RU" dirty="0" smtClean="0"/>
              <a:t>Например</a:t>
            </a:r>
            <a:r>
              <a:rPr lang="ru-RU" dirty="0"/>
              <a:t>, в алгоритме поиска самого высокого студента время выполнения определяется не значениями в массиве, а его длиной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643" y="856648"/>
            <a:ext cx="1857143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времени выполнения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933652"/>
            <a:ext cx="8422106" cy="508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У каждого алгоритма есть параметры, определяющие размеры его входных </a:t>
            </a:r>
            <a:r>
              <a:rPr lang="ru-RU" b="1" dirty="0" smtClean="0"/>
              <a:t>данных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Поиск </a:t>
            </a:r>
            <a:r>
              <a:rPr lang="ru-RU" dirty="0"/>
              <a:t>минимума в массиве: </a:t>
            </a:r>
            <a:r>
              <a:rPr lang="ru-RU" i="1" dirty="0" smtClean="0"/>
              <a:t>n </a:t>
            </a:r>
            <a:r>
              <a:rPr lang="ru-RU" dirty="0" smtClean="0"/>
              <a:t>– количество </a:t>
            </a:r>
            <a:r>
              <a:rPr lang="ru-RU" dirty="0"/>
              <a:t>элементов в массиве</a:t>
            </a:r>
          </a:p>
          <a:p>
            <a:r>
              <a:rPr lang="ru-RU" dirty="0" smtClean="0"/>
              <a:t>Умножения </a:t>
            </a:r>
            <a:r>
              <a:rPr lang="ru-RU" dirty="0"/>
              <a:t>матриц: </a:t>
            </a:r>
            <a:r>
              <a:rPr lang="ru-RU" i="1" dirty="0"/>
              <a:t>n</a:t>
            </a:r>
            <a:r>
              <a:rPr lang="ru-RU" dirty="0"/>
              <a:t>, </a:t>
            </a:r>
            <a:r>
              <a:rPr lang="ru-RU" i="1" dirty="0" smtClean="0"/>
              <a:t>m </a:t>
            </a:r>
            <a:r>
              <a:rPr lang="ru-RU" dirty="0" smtClean="0"/>
              <a:t>– количество </a:t>
            </a:r>
            <a:r>
              <a:rPr lang="ru-RU" dirty="0"/>
              <a:t>строки и столбцов в матрице</a:t>
            </a:r>
          </a:p>
          <a:p>
            <a:r>
              <a:rPr lang="ru-RU" dirty="0" smtClean="0"/>
              <a:t>Сравнения </a:t>
            </a:r>
            <a:r>
              <a:rPr lang="ru-RU" dirty="0"/>
              <a:t>двух строк: </a:t>
            </a:r>
            <a:r>
              <a:rPr lang="ru-RU" i="1" dirty="0"/>
              <a:t>s</a:t>
            </a:r>
            <a:r>
              <a:rPr lang="ru-RU" dirty="0"/>
              <a:t>1, </a:t>
            </a:r>
            <a:r>
              <a:rPr lang="ru-RU" i="1" dirty="0" smtClean="0"/>
              <a:t>s</a:t>
            </a:r>
            <a:r>
              <a:rPr lang="ru-RU" dirty="0" smtClean="0"/>
              <a:t>2 – длина </a:t>
            </a:r>
            <a:r>
              <a:rPr lang="ru-RU" dirty="0"/>
              <a:t>первой и второй строк</a:t>
            </a:r>
          </a:p>
          <a:p>
            <a:r>
              <a:rPr lang="ru-RU" dirty="0" smtClean="0"/>
              <a:t>Поиск </a:t>
            </a:r>
            <a:r>
              <a:rPr lang="ru-RU" dirty="0"/>
              <a:t>кратчайшего пути в графе между двумя вершинами: </a:t>
            </a:r>
            <a:r>
              <a:rPr lang="ru-RU" i="1" dirty="0"/>
              <a:t>n</a:t>
            </a:r>
            <a:r>
              <a:rPr lang="ru-RU" dirty="0"/>
              <a:t>, </a:t>
            </a:r>
            <a:r>
              <a:rPr lang="ru-RU" i="1" dirty="0" smtClean="0"/>
              <a:t>m </a:t>
            </a:r>
            <a:r>
              <a:rPr lang="ru-RU" dirty="0" smtClean="0"/>
              <a:t>– количество </a:t>
            </a:r>
            <a:r>
              <a:rPr lang="ru-RU" dirty="0"/>
              <a:t>вершин и ребер в </a:t>
            </a:r>
            <a:r>
              <a:rPr lang="ru-RU" dirty="0" smtClean="0"/>
              <a:t>графе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12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времени выполнения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70022"/>
            <a:ext cx="9144000" cy="573665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Время </a:t>
            </a:r>
            <a:r>
              <a:rPr lang="ru-RU" dirty="0"/>
              <a:t>выполнения алгоритма можно оценить путем подсчета количества “базовых операций</a:t>
            </a:r>
            <a:r>
              <a:rPr lang="ru-RU" dirty="0" smtClean="0"/>
              <a:t>” выполняемых им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ru-RU" b="1" dirty="0" smtClean="0"/>
          </a:p>
          <a:p>
            <a:endParaRPr lang="ru-RU" dirty="0"/>
          </a:p>
          <a:p>
            <a:r>
              <a:rPr lang="ru-RU" dirty="0" smtClean="0"/>
              <a:t>Время выполнения (количество операций) алгоритма </a:t>
            </a:r>
            <a:r>
              <a:rPr lang="ru-RU" dirty="0"/>
              <a:t>можно выразить как </a:t>
            </a:r>
            <a:r>
              <a:rPr lang="ru-RU" dirty="0" smtClean="0"/>
              <a:t>функцию от </a:t>
            </a:r>
            <a:r>
              <a:rPr lang="ru-RU" dirty="0"/>
              <a:t>размера входных </a:t>
            </a:r>
            <a:r>
              <a:rPr lang="ru-RU" dirty="0" smtClean="0"/>
              <a:t>данных – </a:t>
            </a:r>
            <a:r>
              <a:rPr lang="en-US" b="1" dirty="0" smtClean="0"/>
              <a:t>n</a:t>
            </a:r>
            <a:r>
              <a:rPr lang="en-US" dirty="0" smtClean="0"/>
              <a:t>. </a:t>
            </a:r>
            <a:r>
              <a:rPr lang="ru-RU" dirty="0" smtClean="0"/>
              <a:t>Таким образом время работы алгоритма - </a:t>
            </a:r>
            <a:r>
              <a:rPr lang="ru-RU" b="1" i="1" dirty="0"/>
              <a:t>T</a:t>
            </a:r>
            <a:r>
              <a:rPr lang="ru-RU" b="1" dirty="0"/>
              <a:t>(</a:t>
            </a:r>
            <a:r>
              <a:rPr lang="ru-RU" b="1" i="1" dirty="0"/>
              <a:t>n</a:t>
            </a:r>
            <a:r>
              <a:rPr lang="ru-RU" b="1" dirty="0"/>
              <a:t>), </a:t>
            </a:r>
            <a:r>
              <a:rPr lang="ru-RU" b="1" i="1" dirty="0"/>
              <a:t>T</a:t>
            </a:r>
            <a:r>
              <a:rPr lang="ru-RU" b="1" dirty="0"/>
              <a:t>(</a:t>
            </a:r>
            <a:r>
              <a:rPr lang="ru-RU" b="1" i="1" dirty="0"/>
              <a:t>s</a:t>
            </a:r>
            <a:r>
              <a:rPr lang="ru-RU" b="1" dirty="0"/>
              <a:t>1, </a:t>
            </a:r>
            <a:r>
              <a:rPr lang="ru-RU" b="1" i="1" dirty="0"/>
              <a:t>s</a:t>
            </a:r>
            <a:r>
              <a:rPr lang="ru-RU" b="1" dirty="0"/>
              <a:t>2), </a:t>
            </a:r>
            <a:r>
              <a:rPr lang="ru-RU" b="1" i="1" dirty="0"/>
              <a:t>T</a:t>
            </a:r>
            <a:r>
              <a:rPr lang="ru-RU" b="1" dirty="0"/>
              <a:t>(</a:t>
            </a:r>
            <a:r>
              <a:rPr lang="ru-RU" b="1" i="1" dirty="0"/>
              <a:t>n</a:t>
            </a:r>
            <a:r>
              <a:rPr lang="ru-RU" b="1" dirty="0"/>
              <a:t>, </a:t>
            </a:r>
            <a:r>
              <a:rPr lang="ru-RU" b="1" i="1" dirty="0"/>
              <a:t>m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Также оценивается и объем дополнительной памяти  необходимый для выполнения алгоритма, так же называемая пространственная сложность алгоритма. Объем </a:t>
            </a:r>
            <a:r>
              <a:rPr lang="ru-RU" dirty="0" err="1" smtClean="0"/>
              <a:t>доп.памяти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en-US" b="1" i="1" dirty="0"/>
              <a:t>M</a:t>
            </a:r>
            <a:r>
              <a:rPr lang="ru-RU" b="1" i="1" dirty="0" smtClean="0"/>
              <a:t>(</a:t>
            </a:r>
            <a:r>
              <a:rPr lang="en-US" b="1" i="1" dirty="0"/>
              <a:t>n</a:t>
            </a:r>
            <a:r>
              <a:rPr lang="ru-RU" b="1" i="1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r>
              <a:rPr lang="ru-RU" b="1" dirty="0" smtClean="0"/>
              <a:t>При </a:t>
            </a:r>
            <a:r>
              <a:rPr lang="ru-RU" b="1" dirty="0"/>
              <a:t>подсчете количества операций в алгоритме принимаются следующие допущения о гипотетической вычислительной машине (исполнителе):</a:t>
            </a:r>
            <a:endParaRPr lang="ru-RU" dirty="0"/>
          </a:p>
          <a:p>
            <a:pPr lvl="1"/>
            <a:r>
              <a:rPr lang="ru-RU" dirty="0" smtClean="0"/>
              <a:t>для </a:t>
            </a:r>
            <a:r>
              <a:rPr lang="ru-RU" dirty="0"/>
              <a:t>выполнения “</a:t>
            </a:r>
            <a:r>
              <a:rPr lang="ru-RU" dirty="0" smtClean="0"/>
              <a:t>простой” операции (+, </a:t>
            </a:r>
            <a:r>
              <a:rPr lang="ru-RU" dirty="0"/>
              <a:t>-, *, /, =, </a:t>
            </a:r>
            <a:r>
              <a:rPr lang="ru-RU" dirty="0" err="1"/>
              <a:t>if</a:t>
            </a:r>
            <a:r>
              <a:rPr lang="ru-RU" dirty="0"/>
              <a:t>, </a:t>
            </a:r>
            <a:r>
              <a:rPr lang="ru-RU" dirty="0" err="1"/>
              <a:t>call</a:t>
            </a:r>
            <a:r>
              <a:rPr lang="ru-RU" dirty="0"/>
              <a:t>) требуется один временной шаг (такт вычислительной машины)</a:t>
            </a:r>
          </a:p>
          <a:p>
            <a:pPr lvl="1"/>
            <a:r>
              <a:rPr lang="ru-RU" dirty="0" smtClean="0"/>
              <a:t>обращение </a:t>
            </a:r>
            <a:r>
              <a:rPr lang="ru-RU" dirty="0"/>
              <a:t>к памяти (чтение, записи) выполняется за один временной шаг</a:t>
            </a:r>
          </a:p>
          <a:p>
            <a:pPr lvl="1"/>
            <a:r>
              <a:rPr lang="ru-RU" dirty="0" smtClean="0"/>
              <a:t>циклы </a:t>
            </a:r>
            <a:r>
              <a:rPr lang="ru-RU" dirty="0"/>
              <a:t>и подпрограммы состоят из последовательности простых операций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83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максимального элемента в массиве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509" y="1070920"/>
            <a:ext cx="8537610" cy="37224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Вычислим </a:t>
            </a:r>
            <a:r>
              <a:rPr lang="ru-RU" dirty="0"/>
              <a:t>количество </a:t>
            </a:r>
            <a:r>
              <a:rPr lang="ru-RU" i="1" dirty="0"/>
              <a:t>T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 операций, выполняемых </a:t>
            </a:r>
            <a:r>
              <a:rPr lang="ru-RU" dirty="0" smtClean="0"/>
              <a:t>алгоритмом поиска </a:t>
            </a:r>
            <a:r>
              <a:rPr lang="ru-RU" dirty="0"/>
              <a:t>максимального элемента в </a:t>
            </a:r>
            <a:r>
              <a:rPr lang="ru-RU" dirty="0" smtClean="0"/>
              <a:t>массиве из </a:t>
            </a:r>
            <a:r>
              <a:rPr lang="ru-RU" i="1" dirty="0" smtClean="0"/>
              <a:t>n </a:t>
            </a:r>
            <a:r>
              <a:rPr lang="ru-RU" dirty="0" smtClean="0"/>
              <a:t>элементов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6509" y="2415698"/>
            <a:ext cx="4321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FindMaxElementPos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12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68254" y="2136338"/>
            <a:ext cx="430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 </a:t>
            </a:r>
            <a:r>
              <a:rPr lang="ru-RU" dirty="0"/>
              <a:t>условного ветвления заранее неизвестен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Рассматриваем </a:t>
            </a:r>
            <a:r>
              <a:rPr lang="ru-RU" dirty="0"/>
              <a:t>худшей случай </a:t>
            </a:r>
            <a:r>
              <a:rPr lang="ru-RU" b="1" dirty="0"/>
              <a:t>(</a:t>
            </a:r>
            <a:r>
              <a:rPr lang="ru-RU" b="1" dirty="0" err="1"/>
              <a:t>worst</a:t>
            </a:r>
            <a:r>
              <a:rPr lang="ru-RU" b="1" dirty="0"/>
              <a:t> </a:t>
            </a:r>
            <a:r>
              <a:rPr lang="ru-RU" b="1" dirty="0" err="1"/>
              <a:t>case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условие </a:t>
            </a:r>
            <a:r>
              <a:rPr lang="ru-RU" dirty="0"/>
              <a:t>выполняется всегда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Ветвление </a:t>
            </a:r>
            <a:r>
              <a:rPr lang="en-US" i="1" dirty="0" smtClean="0"/>
              <a:t>if</a:t>
            </a:r>
            <a:r>
              <a:rPr lang="en-US" dirty="0" smtClean="0"/>
              <a:t> : 1 </a:t>
            </a:r>
            <a:r>
              <a:rPr lang="ru-RU" dirty="0" smtClean="0"/>
              <a:t>операция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i="1" dirty="0" err="1"/>
              <a:t>arr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 &gt; </a:t>
            </a:r>
            <a:r>
              <a:rPr lang="en-US" i="1" dirty="0" err="1"/>
              <a:t>current_max</a:t>
            </a:r>
            <a:r>
              <a:rPr lang="en-US" dirty="0"/>
              <a:t>: </a:t>
            </a:r>
            <a:r>
              <a:rPr lang="en-US" dirty="0" smtClean="0"/>
              <a:t>1 </a:t>
            </a:r>
            <a:r>
              <a:rPr lang="ru-RU" dirty="0" smtClean="0"/>
              <a:t>операция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Две операции присвоения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6766" y="5178689"/>
            <a:ext cx="79504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Количество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операций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,выполняемых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алгоритмом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худшем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случае: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pt-BR" b="1" i="1" dirty="0"/>
              <a:t>T</a:t>
            </a:r>
            <a:r>
              <a:rPr lang="pt-BR" b="1" dirty="0"/>
              <a:t>(</a:t>
            </a:r>
            <a:r>
              <a:rPr lang="pt-BR" b="1" i="1" dirty="0"/>
              <a:t>n</a:t>
            </a:r>
            <a:r>
              <a:rPr lang="pt-BR" b="1" dirty="0"/>
              <a:t>) = 1 + (2 + 2)</a:t>
            </a:r>
            <a:r>
              <a:rPr lang="pt-BR" b="1" i="1" dirty="0"/>
              <a:t>n + </a:t>
            </a:r>
            <a:r>
              <a:rPr lang="pt-BR" b="1" dirty="0"/>
              <a:t>1 = </a:t>
            </a:r>
            <a:r>
              <a:rPr lang="pt-BR" b="1" dirty="0">
                <a:solidFill>
                  <a:srgbClr val="FF0000"/>
                </a:solidFill>
              </a:rPr>
              <a:t>2 + </a:t>
            </a:r>
            <a:r>
              <a:rPr lang="pt-BR" b="1" dirty="0" smtClean="0">
                <a:solidFill>
                  <a:srgbClr val="FF0000"/>
                </a:solidFill>
              </a:rPr>
              <a:t>4</a:t>
            </a:r>
            <a:r>
              <a:rPr lang="pt-BR" b="1" i="1" dirty="0" smtClean="0">
                <a:solidFill>
                  <a:srgbClr val="FF0000"/>
                </a:solidFill>
              </a:rPr>
              <a:t>n</a:t>
            </a:r>
            <a:endParaRPr lang="ru-RU" b="1" i="1" dirty="0" smtClean="0">
              <a:solidFill>
                <a:srgbClr val="FF0000"/>
              </a:solidFill>
            </a:endParaRPr>
          </a:p>
          <a:p>
            <a:pPr algn="ctr"/>
            <a:endParaRPr lang="ru-RU" b="1" i="1" dirty="0">
              <a:solidFill>
                <a:srgbClr val="FF0000"/>
              </a:solidFill>
            </a:endParaRPr>
          </a:p>
          <a:p>
            <a:r>
              <a:rPr lang="ru-RU" sz="1400" dirty="0" smtClean="0"/>
              <a:t>*Можно было также учесть 2 операции для цикла </a:t>
            </a:r>
            <a:r>
              <a:rPr lang="en-US" sz="1400" dirty="0" smtClean="0"/>
              <a:t>for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сравнение и переход</a:t>
            </a:r>
            <a:r>
              <a:rPr lang="ru-RU" sz="1400" dirty="0"/>
              <a:t>)</a:t>
            </a:r>
          </a:p>
          <a:p>
            <a:pPr algn="ctr"/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142" y="3370526"/>
            <a:ext cx="2319691" cy="768336"/>
          </a:xfrm>
          <a:prstGeom prst="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82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4457" y="2040556"/>
            <a:ext cx="3171526" cy="1655545"/>
          </a:xfrm>
          <a:prstGeom prst="rect">
            <a:avLst/>
          </a:prstGeom>
          <a:solidFill>
            <a:schemeClr val="accent6">
              <a:lumMod val="75000"/>
              <a:alpha val="18000"/>
            </a:schemeClr>
          </a:solidFill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массив методом «Пузырька»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384" y="1576235"/>
            <a:ext cx="4273616" cy="30076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BubbleSort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&gt;= 0; --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384" y="854342"/>
            <a:ext cx="8171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Вычислим количество </a:t>
            </a:r>
            <a:r>
              <a:rPr lang="ru-RU" i="1" dirty="0"/>
              <a:t>T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 операций, выполняемых алгоритмом </a:t>
            </a:r>
            <a:r>
              <a:rPr lang="ru-RU" dirty="0" smtClean="0"/>
              <a:t>сортировки «Пузырьком» массива </a:t>
            </a:r>
            <a:r>
              <a:rPr lang="ru-RU" dirty="0"/>
              <a:t>из </a:t>
            </a:r>
            <a:r>
              <a:rPr lang="ru-RU" i="1" dirty="0"/>
              <a:t>n </a:t>
            </a:r>
            <a:r>
              <a:rPr lang="ru-RU" dirty="0" smtClean="0"/>
              <a:t>элементов в худшем случае.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10653" y="2316770"/>
            <a:ext cx="2791326" cy="1119447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00877" y="1603142"/>
            <a:ext cx="4302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04623" y="1670517"/>
            <a:ext cx="2877957" cy="1477328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 smtClean="0"/>
              <a:t> </a:t>
            </a:r>
            <a:r>
              <a:rPr lang="ru-RU" dirty="0" smtClean="0"/>
              <a:t>операций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</a:t>
            </a:r>
            <a:r>
              <a:rPr lang="ru-RU" dirty="0" smtClean="0"/>
              <a:t>присвоения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Ветвление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равнение</a:t>
            </a:r>
            <a:endParaRPr lang="en-US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504623" y="3444010"/>
            <a:ext cx="3888606" cy="1477328"/>
          </a:xfrm>
          <a:prstGeom prst="rect">
            <a:avLst/>
          </a:prstGeom>
          <a:solidFill>
            <a:schemeClr val="accent6">
              <a:lumMod val="75000"/>
              <a:alpha val="18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ru-RU" dirty="0"/>
              <a:t>Сколько раз выполняется </a:t>
            </a:r>
            <a:r>
              <a:rPr lang="ru-RU" dirty="0" smtClean="0"/>
              <a:t>цикл 2?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Цикл выполняется</a:t>
            </a:r>
            <a:r>
              <a:rPr lang="en-US" dirty="0"/>
              <a:t> n – 1 </a:t>
            </a:r>
            <a:r>
              <a:rPr lang="ru-RU" dirty="0" smtClean="0"/>
              <a:t>раз</a:t>
            </a:r>
            <a:r>
              <a:rPr lang="en-US" dirty="0" smtClean="0"/>
              <a:t> </a:t>
            </a:r>
            <a:r>
              <a:rPr lang="ru-RU" dirty="0" smtClean="0"/>
              <a:t>при этом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j = 0 </a:t>
            </a:r>
            <a:r>
              <a:rPr lang="ru-RU" dirty="0" smtClean="0"/>
              <a:t>до </a:t>
            </a:r>
            <a:r>
              <a:rPr lang="en-US" dirty="0"/>
              <a:t>n</a:t>
            </a:r>
            <a:r>
              <a:rPr lang="en-US" dirty="0" smtClean="0"/>
              <a:t> – 1 </a:t>
            </a:r>
            <a:r>
              <a:rPr lang="ru-RU" dirty="0" smtClean="0"/>
              <a:t>(не включительно)</a:t>
            </a:r>
            <a:endParaRPr lang="en-US" dirty="0" smtClean="0"/>
          </a:p>
          <a:p>
            <a:r>
              <a:rPr lang="en-US" dirty="0" smtClean="0"/>
              <a:t>j = 0 </a:t>
            </a:r>
            <a:r>
              <a:rPr lang="ru-RU" dirty="0" smtClean="0"/>
              <a:t>до </a:t>
            </a:r>
            <a:r>
              <a:rPr lang="en-US" dirty="0" smtClean="0"/>
              <a:t>n – 2</a:t>
            </a:r>
            <a:r>
              <a:rPr lang="ru-RU" dirty="0" smtClean="0"/>
              <a:t> и т.д.</a:t>
            </a:r>
            <a:endParaRPr lang="en-US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298384" y="4049076"/>
            <a:ext cx="355653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Суммарное количество итераций цикла 2: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</a:rPr>
              <a:t>n - 1</a:t>
            </a:r>
            <a:r>
              <a:rPr lang="ru-RU" dirty="0" smtClean="0">
                <a:latin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</a:rPr>
              <a:t> + (n - 2) + … + 1 = ? 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430831" y="4981538"/>
            <a:ext cx="355653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98384" y="4955886"/>
                <a:ext cx="5101388" cy="752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Calibri" panose="020F0502020204030204" pitchFamily="34" charset="0"/>
                  </a:rPr>
                  <a:t>Сумма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</a:rPr>
                  <a:t>арифметической </a:t>
                </a:r>
                <a:endParaRPr lang="en-US" dirty="0" smtClean="0">
                  <a:latin typeface="Calibri" panose="020F0502020204030204" pitchFamily="34" charset="0"/>
                </a:endParaRPr>
              </a:p>
              <a:p>
                <a:r>
                  <a:rPr lang="ru-RU" dirty="0" smtClean="0">
                    <a:latin typeface="Calibri" panose="020F0502020204030204" pitchFamily="34" charset="0"/>
                  </a:rPr>
                  <a:t>прогрессии</a:t>
                </a:r>
                <a:r>
                  <a:rPr lang="en-US" dirty="0">
                    <a:latin typeface="Calibri" panose="020F0502020204030204" pitchFamily="34" charset="0"/>
                  </a:rPr>
                  <a:t>: </a:t>
                </a:r>
                <a:r>
                  <a:rPr lang="ru-RU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f>
                      <m:fPr>
                        <m:ctrlP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4" y="4955886"/>
                <a:ext cx="5101388" cy="752194"/>
              </a:xfrm>
              <a:prstGeom prst="rect">
                <a:avLst/>
              </a:prstGeom>
              <a:blipFill>
                <a:blip r:embed="rId3"/>
                <a:stretch>
                  <a:fillRect l="-1075" t="-4878"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84457" y="5711069"/>
                <a:ext cx="7440332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Количество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i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en-US" i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</a:t>
                </a:r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операций,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выполняемых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алгоритмом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в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худшем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случае:</a:t>
                </a:r>
                <a:endParaRPr lang="en-US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57" y="5711069"/>
                <a:ext cx="7440332" cy="1281376"/>
              </a:xfrm>
              <a:prstGeom prst="rect">
                <a:avLst/>
              </a:prstGeom>
              <a:blipFill>
                <a:blip r:embed="rId4"/>
                <a:stretch>
                  <a:fillRect t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8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/>
              <a:t>Асимптотический анализ сложности алгоритмов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505" y="712269"/>
            <a:ext cx="8373979" cy="5982100"/>
          </a:xfrm>
        </p:spPr>
        <p:txBody>
          <a:bodyPr>
            <a:noAutofit/>
          </a:bodyPr>
          <a:lstStyle/>
          <a:p>
            <a:r>
              <a:rPr lang="ru-RU" sz="1800" b="1" dirty="0" smtClean="0"/>
              <a:t>Вычислительная </a:t>
            </a:r>
            <a:r>
              <a:rPr lang="ru-RU" sz="1800" b="1" dirty="0"/>
              <a:t>сложность алгоритма </a:t>
            </a:r>
            <a:r>
              <a:rPr lang="ru-RU" sz="1800" dirty="0"/>
              <a:t>(</a:t>
            </a:r>
            <a:r>
              <a:rPr lang="ru-RU" sz="1800" b="1" dirty="0" err="1"/>
              <a:t>computational</a:t>
            </a:r>
            <a:r>
              <a:rPr lang="ru-RU" sz="1800" b="1" dirty="0"/>
              <a:t> </a:t>
            </a:r>
            <a:r>
              <a:rPr lang="ru-RU" sz="1800" b="1" dirty="0" err="1"/>
              <a:t>complexity</a:t>
            </a:r>
            <a:r>
              <a:rPr lang="ru-RU" sz="1800" b="1" dirty="0"/>
              <a:t>)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это </a:t>
            </a:r>
            <a:r>
              <a:rPr lang="ru-RU" sz="1800" i="1" dirty="0" smtClean="0"/>
              <a:t>оценка количества </a:t>
            </a:r>
            <a:r>
              <a:rPr lang="ru-RU" sz="1800" i="1" dirty="0"/>
              <a:t>операций </a:t>
            </a:r>
            <a:r>
              <a:rPr lang="ru-RU" sz="1800" dirty="0"/>
              <a:t>выполняемых алгоритмом в зависимости от размера его входных </a:t>
            </a:r>
            <a:r>
              <a:rPr lang="ru-RU" sz="1800" dirty="0" smtClean="0"/>
              <a:t>данных</a:t>
            </a:r>
            <a:r>
              <a:rPr lang="en-US" sz="1800" dirty="0" smtClean="0"/>
              <a:t> </a:t>
            </a:r>
            <a:r>
              <a:rPr lang="ru-RU" sz="1800" dirty="0"/>
              <a:t>выполняемых на идеализированном </a:t>
            </a:r>
            <a:r>
              <a:rPr lang="ru-RU" sz="1800" dirty="0" smtClean="0"/>
              <a:t>компьютере.</a:t>
            </a:r>
          </a:p>
          <a:p>
            <a:pPr marL="0" indent="0">
              <a:buNone/>
            </a:pPr>
            <a:endParaRPr lang="ru-RU" sz="1800" dirty="0" smtClean="0"/>
          </a:p>
          <a:p>
            <a:pPr marL="355600" indent="0">
              <a:buNone/>
            </a:pPr>
            <a:r>
              <a:rPr lang="ru-RU" sz="1800" dirty="0" smtClean="0"/>
              <a:t>Различают </a:t>
            </a:r>
            <a:r>
              <a:rPr lang="ru-RU" sz="1800" dirty="0"/>
              <a:t>временную </a:t>
            </a:r>
            <a:r>
              <a:rPr lang="ru-RU" sz="1800" b="1" i="1" dirty="0"/>
              <a:t>T</a:t>
            </a:r>
            <a:r>
              <a:rPr lang="ru-RU" sz="1800" b="1" dirty="0"/>
              <a:t>(</a:t>
            </a:r>
            <a:r>
              <a:rPr lang="ru-RU" sz="1800" b="1" i="1" dirty="0"/>
              <a:t>n</a:t>
            </a:r>
            <a:r>
              <a:rPr lang="ru-RU" sz="1800" b="1" dirty="0"/>
              <a:t>)</a:t>
            </a:r>
            <a:r>
              <a:rPr lang="ru-RU" sz="1800" dirty="0"/>
              <a:t> и пространственную </a:t>
            </a:r>
            <a:r>
              <a:rPr lang="en-US" sz="1800" b="1" i="1" dirty="0"/>
              <a:t>M</a:t>
            </a:r>
            <a:r>
              <a:rPr lang="ru-RU" sz="1800" b="1" dirty="0"/>
              <a:t>(</a:t>
            </a:r>
            <a:r>
              <a:rPr lang="ru-RU" sz="1800" b="1" i="1" dirty="0"/>
              <a:t>n</a:t>
            </a:r>
            <a:r>
              <a:rPr lang="ru-RU" sz="1800" b="1" dirty="0"/>
              <a:t>) </a:t>
            </a:r>
            <a:r>
              <a:rPr lang="ru-RU" sz="1800" dirty="0"/>
              <a:t>сложности алгоритма при рассмотрении оценок сложности</a:t>
            </a:r>
            <a:r>
              <a:rPr lang="en-US" sz="1800" dirty="0"/>
              <a:t>. </a:t>
            </a:r>
            <a:r>
              <a:rPr lang="ru-RU" sz="1800" dirty="0"/>
              <a:t>Единицы измерения для функции времени T(n), точно не определены</a:t>
            </a:r>
            <a:r>
              <a:rPr lang="en-US" sz="1800" dirty="0"/>
              <a:t>. </a:t>
            </a:r>
            <a:r>
              <a:rPr lang="ru-RU" sz="1800" dirty="0"/>
              <a:t>Пример</a:t>
            </a:r>
            <a:r>
              <a:rPr lang="en-US" sz="1800" dirty="0"/>
              <a:t>: </a:t>
            </a:r>
            <a:r>
              <a:rPr lang="ru-RU" sz="1800" dirty="0"/>
              <a:t>T(n) = 2n</a:t>
            </a:r>
            <a:r>
              <a:rPr lang="ru-RU" sz="1800" baseline="30000" dirty="0"/>
              <a:t>2</a:t>
            </a:r>
            <a:r>
              <a:rPr lang="ru-RU" sz="1800" dirty="0"/>
              <a:t> + 3n</a:t>
            </a:r>
            <a:r>
              <a:rPr lang="ru-RU" sz="1800" baseline="30000" dirty="0"/>
              <a:t>3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 smtClean="0"/>
              <a:t>При </a:t>
            </a:r>
            <a:r>
              <a:rPr lang="ru-RU" sz="1800" b="1" i="1" dirty="0"/>
              <a:t>асимптотическом анализе </a:t>
            </a:r>
            <a:r>
              <a:rPr lang="ru-RU" sz="1800" dirty="0"/>
              <a:t>вычислительной сложности алгоритма (</a:t>
            </a:r>
            <a:r>
              <a:rPr lang="ru-RU" sz="1800" b="1" dirty="0" err="1"/>
              <a:t>asymptotic</a:t>
            </a:r>
            <a:r>
              <a:rPr lang="ru-RU" sz="1800" b="1" dirty="0"/>
              <a:t> </a:t>
            </a:r>
            <a:r>
              <a:rPr lang="ru-RU" sz="1800" b="1" dirty="0" err="1"/>
              <a:t>computational</a:t>
            </a:r>
            <a:r>
              <a:rPr lang="ru-RU" sz="1800" b="1" dirty="0"/>
              <a:t> </a:t>
            </a:r>
            <a:r>
              <a:rPr lang="ru-RU" sz="1800" b="1" dirty="0" err="1"/>
              <a:t>complexity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рассматривается </a:t>
            </a:r>
            <a:r>
              <a:rPr lang="ru-RU" sz="1800" dirty="0"/>
              <a:t>поведение алгоритма при </a:t>
            </a:r>
            <a:r>
              <a:rPr lang="ru-RU" sz="1800" i="1" dirty="0" smtClean="0"/>
              <a:t>n</a:t>
            </a:r>
            <a:r>
              <a:rPr lang="ru-RU" sz="1800" dirty="0" smtClean="0"/>
              <a:t>-</a:t>
            </a:r>
            <a:r>
              <a:rPr lang="en-US" sz="1800" dirty="0" smtClean="0"/>
              <a:t>&gt;</a:t>
            </a:r>
            <a:r>
              <a:rPr lang="ru-RU" sz="1800" dirty="0" smtClean="0"/>
              <a:t>∞</a:t>
            </a:r>
            <a:endParaRPr lang="en-US" sz="1800" b="1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 smtClean="0"/>
              <a:t>Причины</a:t>
            </a: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Точное значение временной сложности зависит от определения элементарных операций исполнителя (например, сложность можно измерять в количестве арифметических операций, битовых операций или операций на машине Тьюринга)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При </a:t>
            </a:r>
            <a:r>
              <a:rPr lang="ru-RU" sz="1800" dirty="0"/>
              <a:t>увеличении размера входных данных (</a:t>
            </a:r>
            <a:r>
              <a:rPr lang="ru-RU" sz="1800" i="1" dirty="0" smtClean="0"/>
              <a:t>n</a:t>
            </a:r>
            <a:r>
              <a:rPr lang="en-US" sz="1800" dirty="0" smtClean="0"/>
              <a:t>-&gt;</a:t>
            </a:r>
            <a:r>
              <a:rPr lang="ru-RU" sz="1800" dirty="0" smtClean="0"/>
              <a:t>∞</a:t>
            </a:r>
            <a:r>
              <a:rPr lang="ru-RU" sz="1800" dirty="0"/>
              <a:t>) вклад постоянных множителей и слагаемых низших порядков становится </a:t>
            </a:r>
            <a:r>
              <a:rPr lang="ru-RU" sz="1800" dirty="0" smtClean="0"/>
              <a:t>незначительным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761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Асимптотический анализ сложности алгоритмов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9507" y="1070920"/>
                <a:ext cx="8085222" cy="5055244"/>
              </a:xfrm>
            </p:spPr>
            <p:txBody>
              <a:bodyPr/>
              <a:lstStyle/>
              <a:p>
                <a:r>
                  <a:rPr lang="ru-RU" dirty="0" smtClean="0"/>
                  <a:t>Известно </a:t>
                </a:r>
                <a:r>
                  <a:rPr lang="ru-RU" dirty="0"/>
                  <a:t>количество операций </a:t>
                </a:r>
                <a:r>
                  <a:rPr lang="ru-RU" i="1" dirty="0"/>
                  <a:t>T</a:t>
                </a:r>
                <a:r>
                  <a:rPr lang="ru-RU" dirty="0"/>
                  <a:t>(</a:t>
                </a:r>
                <a:r>
                  <a:rPr lang="ru-RU" i="1" dirty="0"/>
                  <a:t>n</a:t>
                </a:r>
                <a:r>
                  <a:rPr lang="ru-RU" dirty="0"/>
                  <a:t>), выполняемых двумя разными алгоритмами</a:t>
                </a:r>
                <a:r>
                  <a:rPr lang="ru-RU" dirty="0" smtClean="0"/>
                  <a:t>:</a:t>
                </a:r>
              </a:p>
              <a:p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 smtClean="0"/>
                  <a:t>1997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b="1" dirty="0"/>
                  <a:t>Какой алгоритм эффективнее с точки зрения времени выполнения?</a:t>
                </a:r>
                <a:endParaRPr lang="ru-RU" dirty="0"/>
              </a:p>
              <a:p>
                <a:r>
                  <a:rPr lang="ru-RU" b="1" dirty="0" smtClean="0"/>
                  <a:t>Какой </a:t>
                </a:r>
                <a:r>
                  <a:rPr lang="ru-RU" b="1" dirty="0"/>
                  <a:t>алгоритм выбрать для практического использования?</a:t>
                </a:r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:endParaRPr lang="en-US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 smtClean="0"/>
              </a:p>
              <a:p>
                <a:endParaRPr lang="en-US" b="1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507" y="1070920"/>
                <a:ext cx="8085222" cy="5055244"/>
              </a:xfrm>
              <a:blipFill>
                <a:blip r:embed="rId2"/>
                <a:stretch>
                  <a:fillRect l="-1130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0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/>
              <a:t>Асимптотический </a:t>
            </a:r>
            <a:r>
              <a:rPr lang="ru-RU" sz="3000" dirty="0"/>
              <a:t>анализ сложности алгоритмов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1" y="874242"/>
            <a:ext cx="7456371" cy="53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smtClean="0"/>
              <a:t>Курса / Тезисы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307" y="920022"/>
            <a:ext cx="9144000" cy="505524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 smtClean="0"/>
              <a:t>Тезисы</a:t>
            </a:r>
            <a:r>
              <a:rPr lang="en-US" dirty="0"/>
              <a:t>:</a:t>
            </a:r>
            <a:endParaRPr lang="ru-RU" dirty="0" smtClean="0"/>
          </a:p>
          <a:p>
            <a:pPr lvl="0"/>
            <a:r>
              <a:rPr lang="ru-RU" dirty="0" smtClean="0"/>
              <a:t>Алгоритм </a:t>
            </a:r>
            <a:r>
              <a:rPr lang="ru-RU" dirty="0"/>
              <a:t>(понятие, </a:t>
            </a:r>
            <a:r>
              <a:rPr lang="ru-RU" dirty="0" smtClean="0"/>
              <a:t>представление</a:t>
            </a:r>
            <a:r>
              <a:rPr lang="ru-RU" dirty="0"/>
              <a:t>, реализация)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Временную </a:t>
            </a:r>
            <a:r>
              <a:rPr lang="ru-RU" dirty="0"/>
              <a:t>и </a:t>
            </a:r>
            <a:r>
              <a:rPr lang="ru-RU" dirty="0" smtClean="0"/>
              <a:t>пространственную </a:t>
            </a:r>
            <a:r>
              <a:rPr lang="ru-RU" dirty="0"/>
              <a:t>сложности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Структуры данных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Язык </a:t>
            </a:r>
            <a:r>
              <a:rPr lang="ru-RU" dirty="0"/>
              <a:t>С++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Алгоритмы </a:t>
            </a:r>
            <a:r>
              <a:rPr lang="ru-RU" dirty="0"/>
              <a:t>сортировок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Массив, строка</a:t>
            </a:r>
            <a:r>
              <a:rPr lang="ru-RU" dirty="0"/>
              <a:t>, многомерный массив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Д</a:t>
            </a:r>
            <a:r>
              <a:rPr lang="ru-RU" dirty="0" smtClean="0"/>
              <a:t>инамическое </a:t>
            </a:r>
            <a:r>
              <a:rPr lang="ru-RU" dirty="0"/>
              <a:t>выделение </a:t>
            </a:r>
            <a:r>
              <a:rPr lang="ru-RU" dirty="0" smtClean="0"/>
              <a:t>памяти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вектор, стек, куча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Разновидности списков</a:t>
            </a:r>
            <a:r>
              <a:rPr lang="en-US" dirty="0" smtClean="0"/>
              <a:t>:</a:t>
            </a:r>
            <a:r>
              <a:rPr lang="ru-RU" dirty="0" smtClean="0"/>
              <a:t>(односвязный </a:t>
            </a:r>
            <a:r>
              <a:rPr lang="ru-RU" dirty="0"/>
              <a:t>и двухсвязный список)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Очереди </a:t>
            </a:r>
            <a:r>
              <a:rPr lang="ru-RU" dirty="0"/>
              <a:t>(понятие, реализация, применение)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Ассоциативные </a:t>
            </a:r>
            <a:r>
              <a:rPr lang="ru-RU" dirty="0"/>
              <a:t>массив. Варианты </a:t>
            </a:r>
            <a:r>
              <a:rPr lang="ru-RU" dirty="0" smtClean="0"/>
              <a:t>реализации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Хеш-таблицы </a:t>
            </a:r>
            <a:r>
              <a:rPr lang="ru-RU" dirty="0"/>
              <a:t>(понятие, назначение, реализация) 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smtClean="0"/>
              <a:t>Основные </a:t>
            </a:r>
            <a:r>
              <a:rPr lang="ru-RU" dirty="0"/>
              <a:t>операции с хеш-таблицами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>
                <a:solidFill>
                  <a:prstClr val="black"/>
                </a:solidFill>
              </a:rPr>
              <a:t>Асимптотический анализ сложности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122" y="901378"/>
            <a:ext cx="8799755" cy="50552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асимптотическом анализе вычислительной сложности алгоритма оценивают количество операций для следующих случаев:</a:t>
            </a:r>
          </a:p>
          <a:p>
            <a:r>
              <a:rPr lang="ru-RU" b="1" dirty="0" smtClean="0"/>
              <a:t>худший </a:t>
            </a:r>
            <a:r>
              <a:rPr lang="ru-RU" b="1" dirty="0"/>
              <a:t>случай </a:t>
            </a:r>
            <a:r>
              <a:rPr lang="ru-RU" dirty="0"/>
              <a:t>(</a:t>
            </a:r>
            <a:r>
              <a:rPr lang="ru-RU" dirty="0" err="1" smtClean="0"/>
              <a:t>worst</a:t>
            </a:r>
            <a:r>
              <a:rPr lang="ru-RU" dirty="0" smtClean="0"/>
              <a:t> </a:t>
            </a:r>
            <a:r>
              <a:rPr lang="ru-RU" dirty="0" err="1" smtClean="0"/>
              <a:t>case</a:t>
            </a:r>
            <a:r>
              <a:rPr lang="ru-RU" dirty="0"/>
              <a:t>) –максимальное количество операций, требуемых для обработки набора входных данных</a:t>
            </a:r>
          </a:p>
          <a:p>
            <a:r>
              <a:rPr lang="ru-RU" b="1" dirty="0" smtClean="0"/>
              <a:t>средний </a:t>
            </a:r>
            <a:r>
              <a:rPr lang="ru-RU" b="1" dirty="0"/>
              <a:t>случай </a:t>
            </a:r>
            <a:r>
              <a:rPr lang="ru-RU" dirty="0"/>
              <a:t>(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) –среднее количество операций, требуемых для обработки набора входных данных</a:t>
            </a:r>
          </a:p>
          <a:p>
            <a:r>
              <a:rPr lang="ru-RU" b="1" dirty="0" smtClean="0"/>
              <a:t>наилучший </a:t>
            </a:r>
            <a:r>
              <a:rPr lang="ru-RU" b="1" dirty="0"/>
              <a:t>случай </a:t>
            </a:r>
            <a:r>
              <a:rPr lang="ru-RU" dirty="0"/>
              <a:t>(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 smtClean="0"/>
              <a:t>) – минимальное </a:t>
            </a:r>
            <a:r>
              <a:rPr lang="ru-RU" dirty="0"/>
              <a:t>количество </a:t>
            </a:r>
            <a:r>
              <a:rPr lang="ru-RU" dirty="0" smtClean="0"/>
              <a:t>операций требуемых </a:t>
            </a:r>
            <a:r>
              <a:rPr lang="ru-RU" dirty="0"/>
              <a:t>для обработки набора входных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60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8"/>
              <p:cNvSpPr txBox="1"/>
              <p:nvPr/>
            </p:nvSpPr>
            <p:spPr>
              <a:xfrm>
                <a:off x="385485" y="787400"/>
                <a:ext cx="8373029" cy="659674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ru-RU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Асимптотическая </a:t>
                </a:r>
                <a:r>
                  <a:rPr lang="ru-RU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определяет порядок времени роста (или 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объема памяти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отдельно взятого алгоритма. 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Д</a:t>
                </a:r>
                <a:r>
                  <a:rPr lang="ru-RU" sz="1800" spc="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л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800" spc="7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</a:t>
                </a:r>
                <a:r>
                  <a:rPr lang="ru-RU" sz="1800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пи</a:t>
                </a:r>
                <a:r>
                  <a:rPr lang="ru-RU" sz="1800" spc="-2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с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а</a:t>
                </a:r>
                <a:r>
                  <a:rPr lang="ru-RU" sz="1800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ни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800" spc="7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1800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асимптотического поведения и</a:t>
                </a:r>
                <a:r>
                  <a:rPr lang="ru-RU" sz="1800" spc="-2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с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</a:t>
                </a:r>
                <a:r>
                  <a:rPr lang="ru-RU" sz="1800" spc="-4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</a:t>
                </a:r>
                <a:r>
                  <a:rPr lang="ru-RU" sz="1800" spc="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л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ь</a:t>
                </a:r>
                <a:r>
                  <a:rPr lang="ru-RU" sz="1800" spc="-3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з</a:t>
                </a:r>
                <a:r>
                  <a:rPr lang="ru-RU" sz="1800" spc="-3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у</a:t>
                </a:r>
                <a:r>
                  <a:rPr lang="ru-RU" spc="-2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ю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т</a:t>
                </a:r>
                <a:r>
                  <a:rPr lang="ru-RU" sz="1800" spc="-2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с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800" spc="7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 smtClean="0"/>
                  <a:t>асимптотические </a:t>
                </a:r>
                <a:r>
                  <a:rPr lang="ru-RU" dirty="0"/>
                  <a:t>обозначения </a:t>
                </a:r>
                <a:r>
                  <a:rPr lang="ru-RU" dirty="0" smtClean="0"/>
                  <a:t>– 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</a:t>
                </a:r>
                <a:r>
                  <a:rPr lang="en-US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l-GR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θ</a:t>
                </a:r>
                <a:r>
                  <a:rPr lang="en-US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:r>
                  <a:rPr lang="el-GR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Ω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800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но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т</a:t>
                </a:r>
                <a:r>
                  <a:rPr lang="ru-RU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а</a:t>
                </a:r>
                <a:r>
                  <a:rPr lang="ru-RU" sz="1800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ц</a:t>
                </a:r>
                <a:r>
                  <a:rPr lang="ru-RU" sz="1800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  <a:r>
                  <a:rPr lang="ru-RU" spc="7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pc="75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pc="75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Пусть </a:t>
                </a:r>
                <a:r>
                  <a:rPr lang="ru-RU" b="1" i="1" dirty="0"/>
                  <a:t>f(n)</a:t>
                </a:r>
                <a:r>
                  <a:rPr lang="ru-RU" dirty="0"/>
                  <a:t> –это количество операций выполняемых </a:t>
                </a:r>
                <a:r>
                  <a:rPr lang="ru-RU" dirty="0" smtClean="0"/>
                  <a:t>алгоритмом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Тогда если существует такая функция </a:t>
                </a:r>
                <a:r>
                  <a:rPr lang="en-US" b="1" i="1" dirty="0" smtClean="0"/>
                  <a:t>g(n)</a:t>
                </a: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асимптотическая функция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константа </a:t>
                </a:r>
                <a:r>
                  <a:rPr lang="en-US" b="1" i="1" dirty="0" smtClean="0"/>
                  <a:t>C, </a:t>
                </a:r>
                <a:r>
                  <a:rPr lang="ru-RU" dirty="0" smtClean="0"/>
                  <a:t>такая что </a:t>
                </a:r>
                <a14:m>
                  <m:oMath xmlns:m="http://schemas.openxmlformats.org/officeDocument/2006/math" xmlns="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 smtClean="0"/>
                  <a:t> , </a:t>
                </a:r>
                <a:r>
                  <a:rPr lang="ru-RU" dirty="0" smtClean="0"/>
                  <a:t>то сложность алгоритма </a:t>
                </a:r>
                <a:r>
                  <a:rPr lang="en-US" dirty="0" smtClean="0"/>
                  <a:t>f(n) – </a:t>
                </a:r>
                <a:r>
                  <a:rPr lang="ru-RU" dirty="0" smtClean="0"/>
                  <a:t>определяется функцией </a:t>
                </a:r>
                <a:r>
                  <a:rPr lang="en-US" dirty="0" smtClean="0"/>
                  <a:t>g(n) </a:t>
                </a:r>
                <a:r>
                  <a:rPr lang="ru-RU" dirty="0" smtClean="0"/>
                  <a:t>с коэффициентом амортизации </a:t>
                </a:r>
                <a:r>
                  <a:rPr lang="en-US" b="1" i="1" dirty="0" smtClean="0"/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ru-RU" b="1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Определение: </a:t>
                </a:r>
                <a:r>
                  <a:rPr lang="ru-RU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функций </a:t>
                </a:r>
                <a:r>
                  <a:rPr lang="en-US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g(n) </a:t>
                </a:r>
                <a:r>
                  <a:rPr lang="ru-RU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записи </a:t>
                </a:r>
                <a:r>
                  <a:rPr lang="el-GR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θ</a:t>
                </a:r>
                <a:r>
                  <a:rPr lang="en-US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(g(n)), </a:t>
                </a:r>
                <a:r>
                  <a:rPr lang="en-US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US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(g(n)) </a:t>
                </a:r>
                <a:r>
                  <a:rPr lang="ru-RU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:r>
                  <a:rPr lang="el-GR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Ω</a:t>
                </a:r>
                <a:r>
                  <a:rPr lang="ru-RU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g(n)</a:t>
                </a:r>
                <a:r>
                  <a:rPr lang="ru-RU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 означают следующие множества функций</a:t>
                </a:r>
                <a:r>
                  <a:rPr lang="en-US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b="1" spc="-15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en-US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en-US" sz="18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en-US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ru-RU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ru-RU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en-US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en-US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53110" algn="just">
                  <a:lnSpc>
                    <a:spcPct val="100000"/>
                  </a:lnSpc>
                </a:pPr>
                <a:endParaRPr lang="en-US" sz="185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ru-RU" b="1" spc="-15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b="1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Обозначение: </a:t>
                </a:r>
                <a:r>
                  <a:rPr lang="ru-RU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Вместо записи </a:t>
                </a:r>
                <a:r>
                  <a:rPr lang="en-US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T(n) </a:t>
                </a:r>
                <a:r>
                  <a:rPr lang="el-GR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ϵ</a:t>
                </a:r>
                <a:r>
                  <a:rPr lang="en-US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l-GR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θ</a:t>
                </a:r>
                <a:r>
                  <a:rPr lang="en-US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(g(n</a:t>
                </a:r>
                <a:r>
                  <a:rPr lang="en-US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)) </a:t>
                </a:r>
                <a:r>
                  <a:rPr lang="ru-RU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часто используют </a:t>
                </a:r>
                <a:r>
                  <a:rPr lang="en-US" spc="-1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T(n) </a:t>
                </a:r>
                <a:r>
                  <a:rPr lang="ru-RU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pc="-1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l-GR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θ</a:t>
                </a:r>
                <a:r>
                  <a:rPr lang="en-US" spc="-5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(g(n</a:t>
                </a:r>
                <a:r>
                  <a:rPr lang="en-US" spc="-5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))</a:t>
                </a:r>
              </a:p>
              <a:p>
                <a:pPr>
                  <a:lnSpc>
                    <a:spcPct val="100000"/>
                  </a:lnSpc>
                </a:pPr>
                <a:endParaRPr lang="en-US" spc="-5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ru-RU" spc="-15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5" y="787400"/>
                <a:ext cx="8373029" cy="6596742"/>
              </a:xfrm>
              <a:prstGeom prst="rect">
                <a:avLst/>
              </a:prstGeom>
              <a:blipFill>
                <a:blip r:embed="rId3"/>
                <a:stretch>
                  <a:fillRect l="-1674" t="-1109" r="-8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Асимптотическая </a:t>
            </a:r>
            <a:r>
              <a:rPr lang="ru-RU" sz="3200" dirty="0" smtClean="0"/>
              <a:t>сложность /</a:t>
            </a:r>
            <a:r>
              <a:rPr lang="en-US" sz="3200" dirty="0" smtClean="0"/>
              <a:t> </a:t>
            </a:r>
            <a:r>
              <a:rPr lang="ru-RU" sz="3200" dirty="0" smtClean="0"/>
              <a:t>О</a:t>
            </a:r>
            <a:r>
              <a:rPr lang="ru-RU" dirty="0" smtClean="0"/>
              <a:t>бозначения 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260" y="4742616"/>
            <a:ext cx="5841479" cy="9011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259" y="5654557"/>
            <a:ext cx="5927181" cy="7449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260" y="4116585"/>
            <a:ext cx="5927181" cy="6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Асимптотическая сложность /</a:t>
            </a:r>
            <a:r>
              <a:rPr lang="en-US" dirty="0"/>
              <a:t> </a:t>
            </a:r>
            <a:r>
              <a:rPr lang="en-US" dirty="0" smtClean="0"/>
              <a:t>O-</a:t>
            </a:r>
            <a:r>
              <a:rPr lang="ru-RU" dirty="0" smtClean="0"/>
              <a:t>Обозначения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2737"/>
            <a:ext cx="8712200" cy="2382284"/>
          </a:xfrm>
        </p:spPr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ru-RU" i="1" dirty="0"/>
              <a:t>f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 </a:t>
            </a:r>
            <a:r>
              <a:rPr lang="ru-RU" dirty="0" smtClean="0"/>
              <a:t>– это </a:t>
            </a:r>
            <a:r>
              <a:rPr lang="ru-RU" dirty="0"/>
              <a:t>количество операций выполняемых алгоритмом</a:t>
            </a:r>
          </a:p>
          <a:p>
            <a:r>
              <a:rPr lang="ru-RU" dirty="0" smtClean="0"/>
              <a:t>О-обозначение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88" y="3797299"/>
            <a:ext cx="2673911" cy="267391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3317071"/>
            <a:ext cx="58930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Существуют положительные константы 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 n</a:t>
            </a:r>
            <a:r>
              <a:rPr lang="ru-RU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такие, что f(n) ≤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c∙g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(n) для всех n≥ n</a:t>
            </a:r>
            <a:r>
              <a:rPr lang="ru-RU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(c&gt; 0, n</a:t>
            </a:r>
            <a:r>
              <a:rPr lang="ru-RU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Функция f(n) 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ограничена сверху функцией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g(n) с точность до постоянного множителя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Используется чтобы показать, что функция (время работы алгоритма) растет не быстрее чем функция g(n)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45" y="2089940"/>
            <a:ext cx="6606110" cy="11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Асимптотическая сложность /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n-US" dirty="0" smtClean="0"/>
              <a:t>-</a:t>
            </a:r>
            <a:r>
              <a:rPr lang="ru-RU" dirty="0"/>
              <a:t>Обозначения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1378"/>
            <a:ext cx="9144000" cy="5055244"/>
          </a:xfrm>
        </p:spPr>
        <p:txBody>
          <a:bodyPr>
            <a:noAutofit/>
          </a:bodyPr>
          <a:lstStyle/>
          <a:p>
            <a:r>
              <a:rPr lang="ru-RU" sz="2300" dirty="0" smtClean="0"/>
              <a:t>Пусть </a:t>
            </a:r>
            <a:r>
              <a:rPr lang="ru-RU" sz="2300" i="1" dirty="0"/>
              <a:t>f</a:t>
            </a:r>
            <a:r>
              <a:rPr lang="ru-RU" sz="2300" dirty="0"/>
              <a:t>(</a:t>
            </a:r>
            <a:r>
              <a:rPr lang="ru-RU" sz="2300" i="1" dirty="0"/>
              <a:t>n</a:t>
            </a:r>
            <a:r>
              <a:rPr lang="ru-RU" sz="2300" dirty="0"/>
              <a:t>) –это количество операций выполняемых алгоритмом</a:t>
            </a:r>
          </a:p>
          <a:p>
            <a:r>
              <a:rPr lang="el-GR" sz="2300" dirty="0" smtClean="0"/>
              <a:t>Ω-</a:t>
            </a:r>
            <a:r>
              <a:rPr lang="ru-RU" sz="2300" dirty="0"/>
              <a:t>обозначение </a:t>
            </a:r>
            <a:r>
              <a:rPr lang="en-US" sz="2300" i="1" dirty="0"/>
              <a:t>f</a:t>
            </a:r>
            <a:r>
              <a:rPr lang="en-US" sz="2300" dirty="0"/>
              <a:t>(</a:t>
            </a:r>
            <a:r>
              <a:rPr lang="en-US" sz="2300" i="1" dirty="0"/>
              <a:t>n</a:t>
            </a:r>
            <a:r>
              <a:rPr lang="en-US" sz="2300" dirty="0"/>
              <a:t>) = </a:t>
            </a:r>
            <a:r>
              <a:rPr lang="el-GR" sz="2300" dirty="0"/>
              <a:t>Ω(</a:t>
            </a:r>
            <a:r>
              <a:rPr lang="en-US" sz="2300" i="1" dirty="0"/>
              <a:t>g</a:t>
            </a:r>
            <a:r>
              <a:rPr lang="en-US" sz="2300" dirty="0"/>
              <a:t>(</a:t>
            </a:r>
            <a:r>
              <a:rPr lang="en-US" sz="2300" i="1" dirty="0"/>
              <a:t>n</a:t>
            </a:r>
            <a:r>
              <a:rPr lang="en-US" sz="2300" dirty="0" smtClean="0"/>
              <a:t>))</a:t>
            </a:r>
            <a:endParaRPr lang="ru-RU" sz="2300" dirty="0" smtClean="0"/>
          </a:p>
          <a:p>
            <a:endParaRPr lang="ru-RU" sz="2300" dirty="0"/>
          </a:p>
          <a:p>
            <a:endParaRPr lang="ru-RU" sz="2300" dirty="0" smtClean="0"/>
          </a:p>
          <a:p>
            <a:endParaRPr lang="ru-RU" sz="2300" dirty="0"/>
          </a:p>
          <a:p>
            <a:endParaRPr lang="ru-RU" sz="2300" dirty="0"/>
          </a:p>
          <a:p>
            <a:r>
              <a:rPr lang="ru-RU" sz="2300" dirty="0" smtClean="0"/>
              <a:t>Функция </a:t>
            </a:r>
            <a:r>
              <a:rPr lang="ru-RU" sz="2300" i="1" dirty="0"/>
              <a:t>f</a:t>
            </a:r>
            <a:r>
              <a:rPr lang="ru-RU" sz="2300" dirty="0"/>
              <a:t>(</a:t>
            </a:r>
            <a:r>
              <a:rPr lang="ru-RU" sz="2300" i="1" dirty="0"/>
              <a:t>n</a:t>
            </a:r>
            <a:r>
              <a:rPr lang="ru-RU" sz="2300" dirty="0"/>
              <a:t>) </a:t>
            </a:r>
            <a:r>
              <a:rPr lang="ru-RU" sz="2300" b="1" dirty="0"/>
              <a:t>ограничена снизу </a:t>
            </a:r>
            <a:endParaRPr lang="ru-RU" sz="2300" b="1" dirty="0" smtClean="0"/>
          </a:p>
          <a:p>
            <a:pPr marL="0" indent="0">
              <a:buNone/>
            </a:pPr>
            <a:r>
              <a:rPr lang="ru-RU" sz="2300" dirty="0" smtClean="0"/>
              <a:t>функцией </a:t>
            </a:r>
            <a:r>
              <a:rPr lang="ru-RU" sz="2300" i="1" dirty="0" smtClean="0"/>
              <a:t>g</a:t>
            </a:r>
            <a:r>
              <a:rPr lang="ru-RU" sz="2300" dirty="0" smtClean="0"/>
              <a:t>(</a:t>
            </a:r>
            <a:r>
              <a:rPr lang="ru-RU" sz="2300" i="1" dirty="0" smtClean="0"/>
              <a:t>n</a:t>
            </a:r>
            <a:r>
              <a:rPr lang="ru-RU" sz="2300" dirty="0"/>
              <a:t>) </a:t>
            </a:r>
            <a:r>
              <a:rPr lang="ru-RU" sz="2300" dirty="0" smtClean="0"/>
              <a:t>с </a:t>
            </a:r>
            <a:r>
              <a:rPr lang="ru-RU" sz="2300" dirty="0"/>
              <a:t>точность до постоянного </a:t>
            </a:r>
          </a:p>
          <a:p>
            <a:pPr marL="0" indent="0">
              <a:buNone/>
            </a:pPr>
            <a:r>
              <a:rPr lang="ru-RU" sz="2300" dirty="0" smtClean="0"/>
              <a:t>множителя </a:t>
            </a:r>
            <a:endParaRPr lang="ru-RU" sz="2300" dirty="0"/>
          </a:p>
          <a:p>
            <a:r>
              <a:rPr lang="ru-RU" sz="2300" dirty="0" smtClean="0"/>
              <a:t>Используется </a:t>
            </a:r>
            <a:r>
              <a:rPr lang="ru-RU" sz="2300" dirty="0"/>
              <a:t>чтобы показать, что </a:t>
            </a:r>
            <a:endParaRPr lang="ru-RU" sz="2300" dirty="0" smtClean="0"/>
          </a:p>
          <a:p>
            <a:pPr marL="0" indent="0">
              <a:buNone/>
            </a:pPr>
            <a:r>
              <a:rPr lang="ru-RU" sz="2300" dirty="0" smtClean="0"/>
              <a:t>функция </a:t>
            </a:r>
            <a:r>
              <a:rPr lang="ru-RU" sz="2300" dirty="0"/>
              <a:t>(время работы алгоритма) </a:t>
            </a:r>
            <a:endParaRPr lang="ru-RU" sz="2300" dirty="0" smtClean="0"/>
          </a:p>
          <a:p>
            <a:pPr marL="0" indent="0">
              <a:buNone/>
            </a:pPr>
            <a:r>
              <a:rPr lang="ru-RU" sz="2300" dirty="0" smtClean="0"/>
              <a:t>растет </a:t>
            </a:r>
            <a:r>
              <a:rPr lang="ru-RU" sz="2300" dirty="0"/>
              <a:t>не медленнее чем функция </a:t>
            </a:r>
            <a:r>
              <a:rPr lang="ru-RU" sz="2300" i="1" dirty="0"/>
              <a:t>g</a:t>
            </a:r>
            <a:r>
              <a:rPr lang="ru-RU" sz="2300" dirty="0"/>
              <a:t>(</a:t>
            </a:r>
            <a:r>
              <a:rPr lang="ru-RU" sz="2300" i="1" dirty="0"/>
              <a:t>n</a:t>
            </a:r>
            <a:r>
              <a:rPr lang="ru-RU" sz="2300" dirty="0"/>
              <a:t>)</a:t>
            </a:r>
          </a:p>
          <a:p>
            <a:endParaRPr lang="en-US" sz="2300" dirty="0"/>
          </a:p>
          <a:p>
            <a:endParaRPr lang="ru-RU" sz="2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19" y="2002789"/>
            <a:ext cx="6904762" cy="11333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38" y="3298487"/>
            <a:ext cx="2873492" cy="29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9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Асимптотическая сложность /</a:t>
            </a:r>
            <a:r>
              <a:rPr lang="en-US" dirty="0"/>
              <a:t> </a:t>
            </a:r>
            <a:r>
              <a:rPr lang="el-GR" spc="-5" dirty="0" smtClean="0"/>
              <a:t>θ</a:t>
            </a:r>
            <a:r>
              <a:rPr lang="en-US" dirty="0" smtClean="0"/>
              <a:t>-</a:t>
            </a:r>
            <a:r>
              <a:rPr lang="ru-RU" dirty="0"/>
              <a:t>Обозначения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374" y="766120"/>
            <a:ext cx="8810625" cy="6523680"/>
          </a:xfrm>
        </p:spPr>
        <p:txBody>
          <a:bodyPr/>
          <a:lstStyle/>
          <a:p>
            <a:r>
              <a:rPr lang="ru-RU" dirty="0" smtClean="0"/>
              <a:t>Пусть </a:t>
            </a:r>
            <a:r>
              <a:rPr lang="ru-RU" i="1" dirty="0"/>
              <a:t>f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 –это количество операций выполняемых алгоритмом</a:t>
            </a:r>
          </a:p>
          <a:p>
            <a:r>
              <a:rPr lang="el-GR" dirty="0" smtClean="0"/>
              <a:t>Θ-</a:t>
            </a:r>
            <a:r>
              <a:rPr lang="ru-RU" dirty="0"/>
              <a:t>обозначение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l-GR" dirty="0"/>
              <a:t>Θ(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Функция </a:t>
            </a:r>
            <a:r>
              <a:rPr lang="ru-RU" i="1" dirty="0"/>
              <a:t>f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 </a:t>
            </a:r>
            <a:r>
              <a:rPr lang="ru-RU" b="1" dirty="0"/>
              <a:t>ограничена </a:t>
            </a:r>
            <a:r>
              <a:rPr lang="ru-RU" b="1" dirty="0" smtClean="0"/>
              <a:t>снизу </a:t>
            </a:r>
          </a:p>
          <a:p>
            <a:pPr marL="0" indent="0">
              <a:buNone/>
            </a:pPr>
            <a:r>
              <a:rPr lang="ru-RU" b="1" dirty="0" smtClean="0"/>
              <a:t>и </a:t>
            </a:r>
            <a:r>
              <a:rPr lang="ru-RU" b="1" dirty="0"/>
              <a:t>сверху </a:t>
            </a:r>
            <a:r>
              <a:rPr lang="ru-RU" dirty="0"/>
              <a:t>функцией </a:t>
            </a:r>
            <a:r>
              <a:rPr lang="ru-RU" i="1" dirty="0"/>
              <a:t>g</a:t>
            </a:r>
            <a:r>
              <a:rPr lang="ru-RU" dirty="0"/>
              <a:t>(</a:t>
            </a:r>
            <a:r>
              <a:rPr lang="ru-RU" i="1" dirty="0"/>
              <a:t>n</a:t>
            </a:r>
            <a:r>
              <a:rPr lang="ru-RU" dirty="0"/>
              <a:t>) с </a:t>
            </a:r>
            <a:r>
              <a:rPr lang="ru-RU" dirty="0" smtClean="0"/>
              <a:t>точность</a:t>
            </a:r>
          </a:p>
          <a:p>
            <a:pPr marL="0" indent="0">
              <a:buNone/>
            </a:pPr>
            <a:r>
              <a:rPr lang="ru-RU" dirty="0" smtClean="0"/>
              <a:t>до </a:t>
            </a:r>
            <a:r>
              <a:rPr lang="ru-RU" dirty="0"/>
              <a:t>постоянного множителя 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60" y="2097032"/>
            <a:ext cx="6194425" cy="12604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5" y="3546907"/>
            <a:ext cx="2619375" cy="26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0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Асимптотическая </a:t>
            </a:r>
            <a:r>
              <a:rPr lang="ru-RU" sz="3200" dirty="0" smtClean="0"/>
              <a:t>сложность</a:t>
            </a:r>
            <a:r>
              <a:rPr lang="ru-RU" dirty="0"/>
              <a:t> </a:t>
            </a:r>
            <a:r>
              <a:rPr lang="ru-RU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Обозначения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2" y="764244"/>
            <a:ext cx="7688455" cy="2664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27772" y="3818965"/>
                <a:ext cx="7196866" cy="2471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95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+405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1997 = O(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endParaRPr lang="ru-RU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Вычислительная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алгоритма поиска минимального элемента в массиве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r>
                  <a:rPr lang="pt-B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pt-BR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= 1 + (2 + 2</a:t>
                </a:r>
                <a:r>
                  <a:rPr lang="pt-B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pt-BR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 </a:t>
                </a:r>
                <a:r>
                  <a:rPr lang="pt-BR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= 2 + </a:t>
                </a:r>
                <a:r>
                  <a:rPr lang="pt-B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pt-BR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ru-RU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O(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линейная относительно </a:t>
                </a:r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endParaRPr lang="ru-RU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Вычислительная сложность алгоритма сортировки методом “пузырька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”:  </a:t>
                </a:r>
                <a14:m>
                  <m:oMath xmlns:m="http://schemas.openxmlformats.org/officeDocument/2006/math" xmlns=""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 O(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US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" y="3818965"/>
                <a:ext cx="7196866" cy="2471382"/>
              </a:xfrm>
              <a:prstGeom prst="rect">
                <a:avLst/>
              </a:prstGeom>
              <a:blipFill>
                <a:blip r:embed="rId4"/>
                <a:stretch>
                  <a:fillRect l="-508" t="-985" r="-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2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Асимптотическая сложность /</a:t>
            </a:r>
            <a:r>
              <a:rPr lang="en-US" dirty="0"/>
              <a:t> </a:t>
            </a:r>
            <a:r>
              <a:rPr lang="ru-RU" dirty="0" smtClean="0"/>
              <a:t>Пример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=0.5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ru-RU" dirty="0" smtClean="0"/>
                  <a:t>Докажем, что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ru-RU" dirty="0" smtClean="0"/>
                  <a:t>=</a:t>
                </a:r>
                <a:r>
                  <a:rPr lang="el-GR" dirty="0" smtClean="0"/>
                  <a:t>θ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b="1" dirty="0" smtClean="0"/>
                  <a:t>Доказательство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следует </a:t>
                </a:r>
                <a:r>
                  <a:rPr lang="ru-RU" dirty="0"/>
                  <a:t>из определения </a:t>
                </a:r>
                <a:r>
                  <a:rPr lang="el-GR" dirty="0"/>
                  <a:t>Θ-</a:t>
                </a:r>
                <a:r>
                  <a:rPr lang="ru-RU" dirty="0"/>
                  <a:t>обозначения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ru-RU" dirty="0" smtClean="0"/>
                  <a:t>Необходимо найти </a:t>
                </a:r>
                <a:r>
                  <a:rPr lang="en-US" b="1" dirty="0" smtClean="0"/>
                  <a:t>c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c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,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n</a:t>
                </a:r>
                <a:r>
                  <a:rPr lang="en-US" b="1" baseline="-25000" dirty="0" smtClean="0"/>
                  <a:t>0</a:t>
                </a:r>
                <a:endParaRPr lang="ru-RU" b="1" baseline="-25000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77" y="3598541"/>
            <a:ext cx="5292761" cy="12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1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Асимптотическая сложность /</a:t>
            </a:r>
            <a:r>
              <a:rPr lang="en-US" dirty="0"/>
              <a:t> </a:t>
            </a:r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06088" y="870090"/>
                <a:ext cx="6685262" cy="1724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Необходимо найти 𝒄𝟏 &gt; 𝟎, 𝒄𝟐 &gt; 𝟎, 𝒏𝟎 &gt; 𝟎:</a:t>
                </a:r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4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≤ 𝑐</a:t>
                </a:r>
                <a:r>
                  <a:rPr lang="ru-RU" sz="2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≤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≤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𝑐</a:t>
                </a:r>
                <a:r>
                  <a:rPr lang="ru-RU" sz="2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∀𝑛 ≥ 𝑛0 </a:t>
                </a:r>
              </a:p>
              <a:p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" y="870090"/>
                <a:ext cx="6685262" cy="1724639"/>
              </a:xfrm>
              <a:prstGeom prst="rect">
                <a:avLst/>
              </a:prstGeom>
              <a:blipFill>
                <a:blip r:embed="rId3"/>
                <a:stretch>
                  <a:fillRect l="-1367" t="-28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4364" y="2444122"/>
            <a:ext cx="6504624" cy="39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2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Асимптотическая сложность /</a:t>
            </a:r>
            <a:r>
              <a:rPr lang="en-US" dirty="0"/>
              <a:t> </a:t>
            </a:r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070920"/>
            <a:ext cx="9144000" cy="50552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CalcSum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Подходит ли символ </a:t>
            </a:r>
            <a:r>
              <a:rPr lang="el-GR" dirty="0" smtClean="0"/>
              <a:t>θ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Подходит. </a:t>
            </a:r>
            <a:r>
              <a:rPr lang="en-US" dirty="0" smtClean="0"/>
              <a:t>f(n) =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8382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Классы сложности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22058"/>
              </p:ext>
            </p:extLst>
          </p:nvPr>
        </p:nvGraphicFramePr>
        <p:xfrm>
          <a:off x="129396" y="901532"/>
          <a:ext cx="8721306" cy="54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102">
                  <a:extLst>
                    <a:ext uri="{9D8B030D-6E8A-4147-A177-3AD203B41FA5}">
                      <a16:colId xmlns:a16="http://schemas.microsoft.com/office/drawing/2014/main" xmlns="" val="2591905820"/>
                    </a:ext>
                  </a:extLst>
                </a:gridCol>
                <a:gridCol w="2907102">
                  <a:extLst>
                    <a:ext uri="{9D8B030D-6E8A-4147-A177-3AD203B41FA5}">
                      <a16:colId xmlns:a16="http://schemas.microsoft.com/office/drawing/2014/main" xmlns="" val="1683106320"/>
                    </a:ext>
                  </a:extLst>
                </a:gridCol>
                <a:gridCol w="2907102">
                  <a:extLst>
                    <a:ext uri="{9D8B030D-6E8A-4147-A177-3AD203B41FA5}">
                      <a16:colId xmlns:a16="http://schemas.microsoft.com/office/drawing/2014/main" xmlns="" val="82019431"/>
                    </a:ext>
                  </a:extLst>
                </a:gridCol>
              </a:tblGrid>
              <a:tr h="5812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Класс сложности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	</a:t>
                      </a:r>
                    </a:p>
                    <a:p>
                      <a:pPr algn="ctr"/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Название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600" b="1" i="0" u="none" strike="noStrike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сложности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	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Пример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276387"/>
                  </a:ext>
                </a:extLst>
              </a:tr>
              <a:tr h="8303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Константная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Любые «базовые операции». Доступ по индексу к элементу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51440"/>
                  </a:ext>
                </a:extLst>
              </a:tr>
              <a:tr h="5812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Логарифмическая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Бинасный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поиск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4813188"/>
                  </a:ext>
                </a:extLst>
              </a:tr>
              <a:tr h="332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Линейная сложность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Поиск элемента в массиве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5945728"/>
                  </a:ext>
                </a:extLst>
              </a:tr>
              <a:tr h="10794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logn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ctr"/>
                      <a:endParaRPr lang="ru-RU" sz="1600" b="1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линейно-логарифмическая</a:t>
                      </a:r>
                      <a:r>
                        <a:rPr lang="ru-RU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linearithmic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algorithm)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Сортировка «</a:t>
                      </a:r>
                      <a:r>
                        <a:rPr lang="en-US" sz="16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QuickSort</a:t>
                      </a:r>
                      <a:r>
                        <a:rPr lang="ru-RU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»</a:t>
                      </a:r>
                      <a:endParaRPr lang="ru-RU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8535344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600" b="1" i="0" u="none" strike="noStrike" kern="1200" baseline="3000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Полиномиальная</a:t>
                      </a:r>
                      <a:endParaRPr lang="ru-RU" sz="1600" b="0" i="0" u="none" strike="noStrike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Сортировка «Пузырьком»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7292451"/>
                  </a:ext>
                </a:extLst>
              </a:tr>
              <a:tr h="5812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O(2</a:t>
                      </a:r>
                      <a:r>
                        <a:rPr lang="en-US" sz="1600" b="1" i="0" u="none" strike="noStrike" kern="1200" baseline="300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ru-RU" sz="1600" b="1" i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Экспоненциальная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Полный перебор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92976"/>
                  </a:ext>
                </a:extLst>
              </a:tr>
              <a:tr h="93071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O(n!)</a:t>
                      </a:r>
                      <a:endParaRPr lang="ru-RU" sz="1600" b="1" i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Факториальная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Алгоритмы </a:t>
                      </a:r>
                      <a:r>
                        <a:rPr lang="ru-RU" dirty="0">
                          <a:effectLst/>
                        </a:rPr>
                        <a:t>комбинаторики (сочетания, перестановки и т.д.)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72380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2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Обзор курса / Практические навыки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dirty="0" smtClean="0"/>
              <a:t>Разработка алгоритмов. </a:t>
            </a:r>
            <a:endParaRPr lang="ru-RU" sz="2000" dirty="0"/>
          </a:p>
          <a:p>
            <a:pPr lvl="0"/>
            <a:r>
              <a:rPr lang="ru-RU" sz="2000" dirty="0" smtClean="0"/>
              <a:t>Программная реализаци</a:t>
            </a:r>
            <a:r>
              <a:rPr lang="ru-RU" sz="2000" dirty="0"/>
              <a:t>я</a:t>
            </a:r>
            <a:r>
              <a:rPr lang="ru-RU" sz="2000" dirty="0" smtClean="0"/>
              <a:t> </a:t>
            </a:r>
            <a:r>
              <a:rPr lang="ru-RU" sz="2000" dirty="0"/>
              <a:t>и отладки алгоритмов в среде </a:t>
            </a:r>
            <a:r>
              <a:rPr lang="ru-RU" sz="2000" dirty="0" smtClean="0"/>
              <a:t>С</a:t>
            </a:r>
            <a:r>
              <a:rPr lang="ru-RU" sz="2000" dirty="0"/>
              <a:t>+</a:t>
            </a:r>
            <a:r>
              <a:rPr lang="ru-RU" sz="2000" dirty="0" smtClean="0"/>
              <a:t>+. </a:t>
            </a:r>
            <a:endParaRPr lang="ru-RU" sz="2000" dirty="0"/>
          </a:p>
          <a:p>
            <a:pPr lvl="0"/>
            <a:r>
              <a:rPr lang="ru-RU" sz="2000" dirty="0" smtClean="0"/>
              <a:t>Оценка вычислительной и пространственной </a:t>
            </a:r>
            <a:r>
              <a:rPr lang="ru-RU" sz="2000" dirty="0"/>
              <a:t>сложности </a:t>
            </a:r>
            <a:r>
              <a:rPr lang="ru-RU" sz="2000" dirty="0" smtClean="0"/>
              <a:t>алгоритмов. </a:t>
            </a:r>
          </a:p>
          <a:p>
            <a:pPr lvl="0"/>
            <a:r>
              <a:rPr lang="ru-RU" sz="2000" dirty="0" smtClean="0"/>
              <a:t>Применение системы контроля версий. </a:t>
            </a:r>
            <a:endParaRPr lang="ru-RU" sz="2000" dirty="0"/>
          </a:p>
          <a:p>
            <a:pPr lvl="0"/>
            <a:r>
              <a:rPr lang="ru-RU" sz="2000" dirty="0" smtClean="0"/>
              <a:t>Тестирование </a:t>
            </a:r>
            <a:r>
              <a:rPr lang="ru-RU" sz="2000" dirty="0"/>
              <a:t>программ с применением инструментальных </a:t>
            </a:r>
            <a:r>
              <a:rPr lang="ru-RU" sz="2000" dirty="0" smtClean="0"/>
              <a:t>средств.</a:t>
            </a:r>
            <a:endParaRPr lang="ru-RU" sz="2000" dirty="0"/>
          </a:p>
          <a:p>
            <a:pPr lvl="0"/>
            <a:r>
              <a:rPr lang="ru-RU" sz="2000" dirty="0"/>
              <a:t>Документирования </a:t>
            </a:r>
            <a:r>
              <a:rPr lang="ru-RU" sz="2000" dirty="0" smtClean="0"/>
              <a:t>программ.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7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25365"/>
              </p:ext>
            </p:extLst>
          </p:nvPr>
        </p:nvGraphicFramePr>
        <p:xfrm>
          <a:off x="790574" y="1933616"/>
          <a:ext cx="7124702" cy="33513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719866">
                  <a:extLst>
                    <a:ext uri="{9D8B030D-6E8A-4147-A177-3AD203B41FA5}">
                      <a16:colId xmlns:a16="http://schemas.microsoft.com/office/drawing/2014/main" xmlns="" val="210290351"/>
                    </a:ext>
                  </a:extLst>
                </a:gridCol>
                <a:gridCol w="1727088">
                  <a:extLst>
                    <a:ext uri="{9D8B030D-6E8A-4147-A177-3AD203B41FA5}">
                      <a16:colId xmlns:a16="http://schemas.microsoft.com/office/drawing/2014/main" xmlns="" val="2768001332"/>
                    </a:ext>
                  </a:extLst>
                </a:gridCol>
                <a:gridCol w="1725882">
                  <a:extLst>
                    <a:ext uri="{9D8B030D-6E8A-4147-A177-3AD203B41FA5}">
                      <a16:colId xmlns:a16="http://schemas.microsoft.com/office/drawing/2014/main" xmlns="" val="3089666869"/>
                    </a:ext>
                  </a:extLst>
                </a:gridCol>
                <a:gridCol w="1951866">
                  <a:extLst>
                    <a:ext uri="{9D8B030D-6E8A-4147-A177-3AD203B41FA5}">
                      <a16:colId xmlns:a16="http://schemas.microsoft.com/office/drawing/2014/main" xmlns="" val="646446747"/>
                    </a:ext>
                  </a:extLst>
                </a:gridCol>
              </a:tblGrid>
              <a:tr h="453016">
                <a:tc>
                  <a:txBody>
                    <a:bodyPr/>
                    <a:lstStyle/>
                    <a:p>
                      <a:pPr marL="571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ru-RU" sz="2000" dirty="0">
                        <a:effectLst/>
                        <a:latin typeface="Segoe UI" panose="020B0502040204020203" pitchFamily="34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spc="15" dirty="0">
                          <a:effectLst/>
                        </a:rPr>
                        <a:t>l</a:t>
                      </a:r>
                      <a:r>
                        <a:rPr lang="en-US" sz="1400" dirty="0">
                          <a:effectLst/>
                        </a:rPr>
                        <a:t>og</a:t>
                      </a:r>
                      <a:r>
                        <a:rPr lang="en-US" sz="1400" spc="-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endParaRPr lang="ru-RU" sz="2000" dirty="0">
                        <a:effectLst/>
                        <a:latin typeface="Segoe UI" panose="020B0502040204020203" pitchFamily="34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nlog</a:t>
                      </a:r>
                      <a:r>
                        <a:rPr lang="en-US" sz="1400" spc="-2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endParaRPr lang="ru-RU" sz="2000" dirty="0">
                        <a:effectLst/>
                        <a:latin typeface="Segoe UI" panose="020B0502040204020203" pitchFamily="34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r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050" baseline="30000" dirty="0">
                          <a:effectLst/>
                        </a:rPr>
                        <a:t>2</a:t>
                      </a:r>
                      <a:endParaRPr lang="ru-RU" sz="2000" baseline="30000" dirty="0">
                        <a:effectLst/>
                        <a:latin typeface="Segoe UI" panose="020B0502040204020203" pitchFamily="34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206613494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marR="35560" algn="r">
                        <a:lnSpc>
                          <a:spcPts val="115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5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5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15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67241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pPr marR="4254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4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64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256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39822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pPr marR="4191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256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32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2048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65 536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4758120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pPr marL="56769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4096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12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419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49152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296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16777216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36137277"/>
                  </a:ext>
                </a:extLst>
              </a:tr>
              <a:tr h="412131">
                <a:tc>
                  <a:txBody>
                    <a:bodyPr/>
                    <a:lstStyle/>
                    <a:p>
                      <a:pPr marL="50419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65536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16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07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1048565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723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4294967296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847577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marL="33909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1048476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20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22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20969520</a:t>
                      </a:r>
                      <a:endParaRPr lang="ru-RU" sz="1600" kern="12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1099301922576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81403801"/>
                  </a:ext>
                </a:extLst>
              </a:tr>
              <a:tr h="406159">
                <a:tc>
                  <a:txBody>
                    <a:bodyPr/>
                    <a:lstStyle/>
                    <a:p>
                      <a:pPr marL="27559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16775616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24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402614784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1630" algn="r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281421292179456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2454898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7996" y="827111"/>
            <a:ext cx="86126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pc="-45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ru-RU" altLang="ru-RU" spc="-45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ru-RU" altLang="ru-RU" spc="-45" dirty="0">
                <a:latin typeface="Segoe UI" panose="020B0502040204020203" pitchFamily="34" charset="0"/>
                <a:cs typeface="Segoe UI" panose="020B0502040204020203" pitchFamily="34" charset="0"/>
              </a:rPr>
              <a:t>примера приведем числа, иллюстрирующие скорость роста для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pc="-45" dirty="0">
                <a:latin typeface="Segoe UI" panose="020B0502040204020203" pitchFamily="34" charset="0"/>
                <a:cs typeface="Segoe UI" panose="020B0502040204020203" pitchFamily="34" charset="0"/>
              </a:rPr>
              <a:t>нескольких функций, которые часто используются при оценке </a:t>
            </a:r>
            <a:r>
              <a:rPr lang="ru-RU" altLang="ru-RU" spc="-45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временной </a:t>
            </a:r>
            <a:r>
              <a:rPr lang="ru-RU" altLang="ru-RU" spc="-45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сложности </a:t>
            </a:r>
            <a:r>
              <a:rPr lang="ru-RU" altLang="ru-RU" spc="-45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алгоритмов</a:t>
            </a:r>
            <a:endParaRPr lang="ru-RU" altLang="ru-RU" spc="-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304800" y="5522001"/>
            <a:ext cx="9315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ru-RU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Если считать, что числа соответствуют микросекундам, то для задачи с 1048476 элементами алгоритму со временем работы T(</a:t>
            </a:r>
            <a:r>
              <a:rPr lang="ru-RU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log</a:t>
            </a:r>
            <a:r>
              <a:rPr lang="ru-RU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n) потребуется 20 микросекунд, а алгоритму со временем работы T(n</a:t>
            </a:r>
            <a:r>
              <a:rPr lang="ru-RU" baseline="30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 – более 12 дней.</a:t>
            </a:r>
          </a:p>
        </p:txBody>
      </p:sp>
    </p:spTree>
    <p:extLst>
      <p:ext uri="{BB962C8B-B14F-4D97-AF65-F5344CB8AC3E}">
        <p14:creationId xmlns:p14="http://schemas.microsoft.com/office/powerpoint/2010/main" val="42751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75" y="1070920"/>
            <a:ext cx="8261874" cy="55394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Простые задачи (решаемые) – это задачи, решаемые за полиномиальное время.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Труднорешаемые</a:t>
            </a:r>
            <a:r>
              <a:rPr lang="ru-RU" dirty="0" smtClean="0"/>
              <a:t> задачи – это задачи, которые не решаются за полиномиальное время, либо   алгоритм   решения   за   полиномиальное   время не   найден.</a:t>
            </a:r>
          </a:p>
          <a:p>
            <a:endParaRPr lang="ru-RU" dirty="0" smtClean="0"/>
          </a:p>
          <a:p>
            <a:pPr lvl="0"/>
            <a:r>
              <a:rPr lang="ru-RU" dirty="0" smtClean="0"/>
              <a:t>класс </a:t>
            </a:r>
            <a:r>
              <a:rPr lang="ru-RU" i="1" dirty="0" smtClean="0"/>
              <a:t>P </a:t>
            </a:r>
            <a:r>
              <a:rPr lang="ru-RU" dirty="0" smtClean="0"/>
              <a:t>– класс задач, которые можно решить за полиномиальное время;</a:t>
            </a:r>
          </a:p>
          <a:p>
            <a:pPr lvl="0"/>
            <a:r>
              <a:rPr lang="ru-RU" dirty="0" smtClean="0"/>
              <a:t>класс </a:t>
            </a:r>
            <a:r>
              <a:rPr lang="ru-RU" i="1" dirty="0" smtClean="0"/>
              <a:t>NP </a:t>
            </a:r>
            <a:r>
              <a:rPr lang="ru-RU" dirty="0" smtClean="0"/>
              <a:t>– класс задач, которые можно решить за полиномиальное время только на недетерминированной Машине Тьюринга, которая в отличие от обычной Машины Тьюринга может делать предположения. Это задачи, у которых есть ответ, найти который трудно, но проверить можно за полиномиальное время;</a:t>
            </a:r>
          </a:p>
          <a:p>
            <a:pPr lvl="0"/>
            <a:r>
              <a:rPr lang="ru-RU" dirty="0" smtClean="0"/>
              <a:t>класс </a:t>
            </a:r>
            <a:r>
              <a:rPr lang="ru-RU" i="1" dirty="0" smtClean="0"/>
              <a:t>NP</a:t>
            </a:r>
            <a:r>
              <a:rPr lang="ru-RU" dirty="0" smtClean="0"/>
              <a:t>-полных задач – класс задач, не менее сложных, чем любая </a:t>
            </a:r>
            <a:r>
              <a:rPr lang="ru-RU" i="1" dirty="0" smtClean="0"/>
              <a:t>NP</a:t>
            </a:r>
            <a:r>
              <a:rPr lang="ru-RU" dirty="0" smtClean="0"/>
              <a:t>-задача;</a:t>
            </a:r>
            <a:r>
              <a:rPr lang="en-US" dirty="0" smtClean="0"/>
              <a:t> </a:t>
            </a:r>
            <a:r>
              <a:rPr lang="ru-RU" dirty="0" smtClean="0"/>
              <a:t>Если будет найдено решение одной из </a:t>
            </a:r>
            <a:r>
              <a:rPr lang="en-US" dirty="0" smtClean="0"/>
              <a:t>NP-</a:t>
            </a:r>
            <a:r>
              <a:rPr lang="ru-RU" dirty="0" smtClean="0"/>
              <a:t>полных задач, то будут решены все задачи из этого класса. Сейчас их решают приближенно</a:t>
            </a:r>
          </a:p>
        </p:txBody>
      </p:sp>
    </p:spTree>
    <p:extLst>
      <p:ext uri="{BB962C8B-B14F-4D97-AF65-F5344CB8AC3E}">
        <p14:creationId xmlns:p14="http://schemas.microsoft.com/office/powerpoint/2010/main" val="180588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Неполиномиальная</a:t>
            </a:r>
            <a:r>
              <a:rPr lang="ru-RU" dirty="0" smtClean="0"/>
              <a:t> задача. Задача о рюкзаке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</a:t>
            </a:r>
            <a:r>
              <a:rPr lang="en-US" dirty="0" smtClean="0"/>
              <a:t>N </a:t>
            </a:r>
            <a:r>
              <a:rPr lang="ru-RU" dirty="0" smtClean="0"/>
              <a:t>предметов, каждый из которых имеет </a:t>
            </a:r>
            <a:r>
              <a:rPr lang="ru-RU" dirty="0"/>
              <a:t>«стоимость»</a:t>
            </a:r>
            <a:r>
              <a:rPr lang="en-US" dirty="0"/>
              <a:t> V</a:t>
            </a:r>
            <a:r>
              <a:rPr lang="en-US" baseline="-25000" dirty="0"/>
              <a:t>i</a:t>
            </a:r>
            <a:r>
              <a:rPr lang="ru-RU" dirty="0"/>
              <a:t> и «вес»</a:t>
            </a:r>
            <a:r>
              <a:rPr lang="en-US" dirty="0"/>
              <a:t> C</a:t>
            </a:r>
            <a:r>
              <a:rPr lang="en-US" baseline="-25000" dirty="0"/>
              <a:t>i</a:t>
            </a:r>
            <a:r>
              <a:rPr lang="ru-RU" dirty="0"/>
              <a:t> </a:t>
            </a:r>
            <a:r>
              <a:rPr lang="ru-RU" dirty="0" smtClean="0"/>
              <a:t>, предметы неделимы.  Имеется рюкзак весом </a:t>
            </a:r>
            <a:r>
              <a:rPr lang="en-US" dirty="0" smtClean="0"/>
              <a:t>V. </a:t>
            </a:r>
            <a:r>
              <a:rPr lang="ru-RU" dirty="0" smtClean="0"/>
              <a:t>Требуется поместить в рюкзак набор предметов максимальной стоимости, суммарный объем которых не превышает объем рюкзака. </a:t>
            </a:r>
          </a:p>
          <a:p>
            <a:r>
              <a:rPr lang="ru-RU" dirty="0" smtClean="0"/>
              <a:t>Относится к классу </a:t>
            </a:r>
            <a:r>
              <a:rPr lang="en-US" dirty="0" smtClean="0"/>
              <a:t>NP</a:t>
            </a:r>
            <a:r>
              <a:rPr lang="ru-RU" dirty="0" smtClean="0"/>
              <a:t> - полных</a:t>
            </a:r>
            <a:endParaRPr lang="ru-RU" dirty="0"/>
          </a:p>
        </p:txBody>
      </p:sp>
      <p:pic>
        <p:nvPicPr>
          <p:cNvPr id="1026" name="Picture 2" descr="https://upload.wikimedia.org/wikipedia/commons/thumb/f/fd/Knapsack.svg/220px-Knaps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52" y="3817188"/>
            <a:ext cx="2828925" cy="24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35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Неполиномиальная</a:t>
            </a:r>
            <a:r>
              <a:rPr lang="ru-RU" dirty="0"/>
              <a:t> задача. Задача о рюкзаке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Сложность пропорциональна </a:t>
                </a:r>
                <a:r>
                  <a:rPr lang="ru-RU" baseline="30000" dirty="0" smtClean="0"/>
                  <a:t>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т.к. требуется перебрать все возможные комбинации предметов</a:t>
                </a:r>
              </a:p>
              <a:p>
                <a:r>
                  <a:rPr lang="ru-RU" dirty="0" smtClean="0"/>
                  <a:t>Много ли времени потребуется на решение задачи при </a:t>
                </a:r>
                <a:r>
                  <a:rPr lang="en-US" dirty="0" smtClean="0"/>
                  <a:t>n = 128</a:t>
                </a:r>
              </a:p>
              <a:p>
                <a:r>
                  <a:rPr lang="ru-RU" dirty="0" smtClean="0"/>
                  <a:t>Предположим, на подсчет одного решения потребуется 10</a:t>
                </a:r>
                <a:r>
                  <a:rPr lang="ru-RU" baseline="30000" dirty="0" smtClean="0"/>
                  <a:t>-9</a:t>
                </a:r>
                <a:r>
                  <a:rPr lang="ru-RU" dirty="0" smtClean="0"/>
                  <a:t> секунд, т.е., одна наносекунда </a:t>
                </a:r>
              </a:p>
              <a:p>
                <a:r>
                  <a:rPr lang="ru-RU" dirty="0" smtClean="0"/>
                  <a:t>Предположим, что задачу будет решать триллион компьютеров (10</a:t>
                </a:r>
                <a:r>
                  <a:rPr lang="ru-RU" baseline="30000" dirty="0" smtClean="0"/>
                  <a:t>12</a:t>
                </a:r>
                <a:r>
                  <a:rPr lang="ru-RU" dirty="0" smtClean="0"/>
                  <a:t>)</a:t>
                </a:r>
              </a:p>
              <a:p>
                <a:r>
                  <a:rPr lang="ru-RU" dirty="0" smtClean="0"/>
                  <a:t>Тогда общее время задачи будет составлять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секунд=10.8∗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лет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844" r="-1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23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анализа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70920"/>
            <a:ext cx="8705850" cy="529178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время выполнения операций присваивания, чтения, записи обычно имеют порядок </a:t>
            </a:r>
            <a:r>
              <a:rPr lang="en-US" i="1" dirty="0"/>
              <a:t>O</a:t>
            </a:r>
            <a:r>
              <a:rPr lang="ru-RU" dirty="0"/>
              <a:t>(1). Исключением являются операторы присваивания, в которых операнды представляют собой массивы или вызовы функций</a:t>
            </a:r>
            <a:r>
              <a:rPr lang="ru-RU" dirty="0" smtClean="0"/>
              <a:t>;</a:t>
            </a:r>
            <a:endParaRPr lang="en-US" dirty="0" smtClean="0"/>
          </a:p>
          <a:p>
            <a:pPr lvl="0"/>
            <a:endParaRPr lang="ru-RU" dirty="0"/>
          </a:p>
          <a:p>
            <a:pPr lvl="0"/>
            <a:r>
              <a:rPr lang="ru-RU" dirty="0" smtClean="0"/>
              <a:t>время </a:t>
            </a:r>
            <a:r>
              <a:rPr lang="ru-RU" dirty="0"/>
              <a:t>выполнения конструкции ветвления (</a:t>
            </a:r>
            <a:r>
              <a:rPr lang="en-US" dirty="0"/>
              <a:t>if</a:t>
            </a:r>
            <a:r>
              <a:rPr lang="ru-RU" dirty="0"/>
              <a:t>-</a:t>
            </a:r>
            <a:r>
              <a:rPr lang="en-US" dirty="0"/>
              <a:t>then</a:t>
            </a:r>
            <a:r>
              <a:rPr lang="ru-RU" dirty="0"/>
              <a:t>-</a:t>
            </a:r>
            <a:r>
              <a:rPr lang="en-US" dirty="0"/>
              <a:t>else</a:t>
            </a:r>
            <a:r>
              <a:rPr lang="ru-RU" dirty="0"/>
              <a:t>) </a:t>
            </a:r>
            <a:r>
              <a:rPr lang="ru-RU" dirty="0" smtClean="0"/>
              <a:t>состоит </a:t>
            </a:r>
            <a:r>
              <a:rPr lang="ru-RU" dirty="0"/>
              <a:t>из времени вычисления логического выражения (обычно имеет порядок </a:t>
            </a:r>
            <a:r>
              <a:rPr lang="en-US" i="1" dirty="0"/>
              <a:t>O</a:t>
            </a:r>
            <a:r>
              <a:rPr lang="ru-RU" dirty="0"/>
              <a:t>(1) ) и наибольшего из времени, необходимого для </a:t>
            </a:r>
            <a:r>
              <a:rPr lang="ru-RU" dirty="0" smtClean="0"/>
              <a:t>выполнения </a:t>
            </a:r>
            <a:r>
              <a:rPr lang="ru-RU" dirty="0"/>
              <a:t>операций, исполняемых при истинном значении логического </a:t>
            </a:r>
            <a:r>
              <a:rPr lang="ru-RU" dirty="0" smtClean="0"/>
              <a:t>выражения </a:t>
            </a:r>
            <a:r>
              <a:rPr lang="ru-RU" dirty="0"/>
              <a:t>и при ложном значении логического выражения</a:t>
            </a:r>
            <a:r>
              <a:rPr lang="ru-RU" dirty="0" smtClean="0"/>
              <a:t>;</a:t>
            </a:r>
            <a:endParaRPr lang="en-US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время выполнения цикла состоит из времени вычисления условия прекращения цикла (обычно имеет порядок </a:t>
            </a:r>
            <a:r>
              <a:rPr lang="en-US" i="1" dirty="0"/>
              <a:t>O</a:t>
            </a:r>
            <a:r>
              <a:rPr lang="ru-RU" dirty="0"/>
              <a:t>(1) ) и произведения </a:t>
            </a:r>
            <a:r>
              <a:rPr lang="ru-RU" dirty="0" smtClean="0"/>
              <a:t>количества </a:t>
            </a:r>
            <a:r>
              <a:rPr lang="ru-RU" dirty="0"/>
              <a:t>выполненных итераций цикла на наибольшее возможное </a:t>
            </a:r>
            <a:r>
              <a:rPr lang="ru-RU" dirty="0" smtClean="0"/>
              <a:t>время </a:t>
            </a:r>
            <a:r>
              <a:rPr lang="ru-RU" dirty="0"/>
              <a:t>выполнения операций тела цикла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время выполнения операции вызова процедур определяется как время    выполнения    вызываемой  </a:t>
            </a:r>
            <a:r>
              <a:rPr lang="ru-RU" dirty="0" smtClean="0"/>
              <a:t>процедуры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86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pc="-30" dirty="0" smtClean="0"/>
              <a:t>Свойства </a:t>
            </a:r>
            <a:r>
              <a:rPr lang="en-US" spc="-30" dirty="0"/>
              <a:t>O, </a:t>
            </a:r>
            <a:r>
              <a:rPr lang="el-GR" spc="-30" dirty="0"/>
              <a:t>Θ, Ω</a:t>
            </a:r>
            <a:endParaRPr lang="ru-RU" dirty="0"/>
          </a:p>
        </p:txBody>
      </p:sp>
      <p:sp>
        <p:nvSpPr>
          <p:cNvPr id="4" name="object 8"/>
          <p:cNvSpPr txBox="1"/>
          <p:nvPr/>
        </p:nvSpPr>
        <p:spPr>
          <a:xfrm>
            <a:off x="209550" y="854179"/>
            <a:ext cx="8751570" cy="5601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2050"/>
              </a:spcBef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b="1" spc="8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b="1" spc="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b="1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3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</a:t>
            </a:r>
            <a:r>
              <a:rPr lang="ru-RU" b="1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b="1" spc="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b="1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b="1" spc="7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b="1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1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ли </a:t>
            </a:r>
            <a:r>
              <a:rPr lang="ru-RU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фра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pc="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ы </a:t>
            </a:r>
            <a:r>
              <a:rPr lang="ru-RU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гра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ы </a:t>
            </a:r>
            <a:r>
              <a:rPr lang="ru-RU" spc="18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 </a:t>
            </a:r>
            <a:r>
              <a:rPr lang="ru-RU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я </a:t>
            </a:r>
            <a:r>
              <a:rPr lang="ru-RU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ып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ни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я </a:t>
            </a:r>
            <a:r>
              <a:rPr lang="ru-RU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ru-RU" spc="1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1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pc="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6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4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n)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оот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нн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о,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pc="6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4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ru-RU" spc="6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6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pc="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 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-1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g(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n)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)) + 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)) = 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(max(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)))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</a:t>
            </a:r>
            <a:r>
              <a:rPr lang="pt-BR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n3+ n2+ </a:t>
            </a:r>
            <a:r>
              <a:rPr lang="pt-BR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n+1 </a:t>
            </a:r>
            <a:r>
              <a:rPr lang="pt-BR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O(n3)</a:t>
            </a:r>
            <a:endParaRPr lang="ru-RU" i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5080" algn="just">
              <a:lnSpc>
                <a:spcPct val="100000"/>
              </a:lnSpc>
            </a:pPr>
            <a:r>
              <a:rPr lang="ru-RU" sz="1600" i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i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i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i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lang="ru-RU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i="1" spc="-45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i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i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ьс</a:t>
            </a:r>
            <a:r>
              <a:rPr lang="ru-RU" sz="1600" i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z="1600" i="1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z="1600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8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щ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 </a:t>
            </a:r>
            <a:r>
              <a:rPr lang="ru-RU" sz="1600" spc="-8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онст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ы </a:t>
            </a:r>
            <a:r>
              <a:rPr lang="ru-RU" sz="1600" spc="-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7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8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sz="1600" spc="-127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</a:t>
            </a:r>
            <a:r>
              <a:rPr lang="ru-RU" sz="1600" spc="-6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8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ru-RU" sz="1600" spc="-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≥ </a:t>
            </a:r>
            <a:r>
              <a:rPr lang="ru-RU" sz="1600" spc="-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-7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рав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n)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≤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и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ичн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z="1600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≤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sz="1600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≥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sz="1600" spc="89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ru-RU" sz="1600" spc="2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</a:t>
            </a:r>
            <a:r>
              <a:rPr lang="ru-RU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2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204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2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≥ </a:t>
            </a:r>
            <a:r>
              <a:rPr lang="ru-RU" sz="1600" spc="-2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2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204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о,</a:t>
            </a:r>
            <a:r>
              <a:rPr lang="ru-RU" sz="1600" spc="2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204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ru-RU" sz="1600" spc="-2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spc="112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2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≤</a:t>
            </a:r>
            <a:r>
              <a:rPr lang="ru-RU" sz="1600" spc="2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ru-RU" sz="1600" spc="-2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sz="1600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1600" spc="2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70" dirty="0" smtClean="0"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 вы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7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3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≥</a:t>
            </a:r>
            <a:r>
              <a:rPr lang="ru-RU" sz="1600" spc="3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3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</a:t>
            </a:r>
            <a:r>
              <a:rPr lang="ru-RU" sz="1600" spc="3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рав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</a:t>
            </a:r>
            <a:r>
              <a:rPr lang="ru-RU" sz="1600" spc="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z="1600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ru-RU" sz="1600" spc="4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spc="-37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2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≤</a:t>
            </a:r>
            <a:r>
              <a:rPr lang="ru-RU" sz="1600" spc="4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1600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217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ru-RU" sz="1600" spc="2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3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204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ru-RU" sz="1600" spc="-2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ru-RU" sz="1600" spc="-1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ни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18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ав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</a:t>
            </a:r>
            <a:r>
              <a:rPr lang="ru-RU" sz="1600" spc="1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18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6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spc="18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18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вр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17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вып</a:t>
            </a:r>
            <a:r>
              <a:rPr lang="ru-RU" sz="1600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ни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600" spc="17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lang="ru-RU" sz="1600" spc="16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фра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гра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 </a:t>
            </a:r>
            <a:r>
              <a:rPr lang="ru-RU" sz="1600" spc="-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z="1600" spc="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 </a:t>
            </a:r>
            <a:r>
              <a:rPr lang="ru-RU" sz="1600" spc="-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 </a:t>
            </a:r>
            <a:r>
              <a:rPr lang="ru-RU" sz="1600" spc="-9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 </a:t>
            </a:r>
            <a:r>
              <a:rPr lang="ru-RU" sz="1600" spc="-9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ru-RU" sz="1600" spc="-1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ru-RU" sz="1600" spc="-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9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9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en-US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 </a:t>
            </a:r>
            <a:r>
              <a:rPr lang="ru-RU" sz="1600" spc="-9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иб</a:t>
            </a:r>
            <a:r>
              <a:rPr lang="ru-RU" sz="1600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ш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ую </a:t>
            </a:r>
            <a:r>
              <a:rPr lang="ru-RU" sz="1600" spc="-9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 </a:t>
            </a:r>
            <a:r>
              <a:rPr lang="ru-RU" sz="1600" spc="-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1600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lang="ru-RU" sz="1600" spc="-5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z="1600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z="1600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600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ых.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715" algn="just">
              <a:lnSpc>
                <a:spcPct val="100000"/>
              </a:lnSpc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b="1" spc="8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b="1" spc="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b="1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3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</a:t>
            </a:r>
            <a:r>
              <a:rPr lang="ru-RU" b="1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ро</a:t>
            </a:r>
            <a:r>
              <a:rPr lang="ru-RU" b="1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lang="ru-RU" b="1" spc="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b="1" spc="-6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b="1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й</a:t>
            </a:r>
            <a:r>
              <a:rPr lang="ru-RU" b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фра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ы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ы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вр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ни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0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  <a:r>
              <a:rPr lang="ru-RU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n)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оот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нн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о,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ни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n)</a:t>
            </a:r>
            <a:r>
              <a:rPr lang="ru-RU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spc="-15" baseline="-20833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pc="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9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n)</a:t>
            </a:r>
            <a:r>
              <a:rPr lang="ru-RU" spc="10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pc="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lang="ru-RU" b="1" spc="9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рав</a:t>
            </a:r>
            <a:r>
              <a:rPr lang="ru-RU" b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b="1" spc="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b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b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b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b="1" spc="-35" dirty="0" smtClean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b="1" spc="-7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b="1" spc="9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b="1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b="1" spc="11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b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ru-RU" b="1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b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b="1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b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b="1" spc="10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э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b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ва</a:t>
            </a:r>
            <a:r>
              <a:rPr lang="ru-RU" b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b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b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b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b="1" spc="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b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b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b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  <a:r>
              <a:rPr lang="ru-RU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b="1" spc="10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pc="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9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ru-RU" spc="10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он</a:t>
            </a:r>
            <a:r>
              <a:rPr lang="ru-RU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spc="1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а. </a:t>
            </a:r>
            <a:r>
              <a:rPr lang="ru-RU" i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i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i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i="1" spc="-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i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i="1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*n</a:t>
            </a:r>
            <a:r>
              <a:rPr lang="ru-RU" i="1" spc="-15" baseline="25462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i="1" spc="179" baseline="25462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i="1" spc="-4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i="1" spc="-20" dirty="0" smtClean="0">
                <a:latin typeface="Segoe UI" panose="020B0502040204020203" pitchFamily="34" charset="0"/>
                <a:cs typeface="Segoe UI" panose="020B0502040204020203" pitchFamily="34" charset="0"/>
              </a:rPr>
              <a:t>э</a:t>
            </a:r>
            <a:r>
              <a:rPr lang="ru-RU" i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ва</a:t>
            </a:r>
            <a:r>
              <a:rPr lang="ru-RU" i="1" spc="5" dirty="0" smtClean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lang="ru-RU" i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i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i="1" spc="-15" dirty="0" smtClean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i="1" spc="-3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О</a:t>
            </a:r>
            <a:r>
              <a:rPr lang="ru-RU" i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ru-RU" i="1" spc="-15" baseline="25462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i="1" spc="-1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715" algn="just">
              <a:lnSpc>
                <a:spcPct val="10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715"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O(f(n))*O(g(n))=O(f(n)*g(n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)) : </a:t>
            </a:r>
            <a:r>
              <a:rPr lang="ru-RU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Пример: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O(n3) * O(n) = O(n4)</a:t>
            </a:r>
            <a:endParaRPr lang="ru-RU" b="1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Пространственная эффективность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0" y="2072409"/>
            <a:ext cx="4152452" cy="28663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BubbleSort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&gt;= 0; --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75" y="576649"/>
            <a:ext cx="8826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Какова “сложность по памяти”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алгоритма сортировки методом “пузырька”?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Сколько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ячеек памяти требуется алгоритму (не учитывая входной массив)?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8675" y="4625363"/>
            <a:ext cx="61479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Переменные i, j, </a:t>
            </a:r>
            <a:r>
              <a:rPr lang="ru-RU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tmp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занимают 3 ячейки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3 =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Константная сложность по памяти</a:t>
            </a:r>
          </a:p>
        </p:txBody>
      </p:sp>
    </p:spTree>
    <p:extLst>
      <p:ext uri="{BB962C8B-B14F-4D97-AF65-F5344CB8AC3E}">
        <p14:creationId xmlns:p14="http://schemas.microsoft.com/office/powerpoint/2010/main" val="87344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Индуктивное программирование. Индуктивные функции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Пусть имеется множество </a:t>
            </a:r>
            <a:r>
              <a:rPr lang="en-US" dirty="0" smtClean="0"/>
              <a:t>M. </a:t>
            </a:r>
            <a:r>
              <a:rPr lang="ru-RU" dirty="0" smtClean="0"/>
              <a:t>Пусть аргументами функции </a:t>
            </a:r>
            <a:r>
              <a:rPr lang="en-US" dirty="0" smtClean="0"/>
              <a:t>f </a:t>
            </a:r>
            <a:r>
              <a:rPr lang="ru-RU" dirty="0" smtClean="0"/>
              <a:t> будут последовательности элементов из множества </a:t>
            </a:r>
            <a:r>
              <a:rPr lang="en-US" dirty="0" smtClean="0"/>
              <a:t>M</a:t>
            </a:r>
            <a:r>
              <a:rPr lang="ru-RU" dirty="0" smtClean="0"/>
              <a:t>, а значениями - элементы множества </a:t>
            </a:r>
            <a:r>
              <a:rPr lang="en-US" dirty="0" smtClean="0"/>
              <a:t>M </a:t>
            </a:r>
          </a:p>
          <a:p>
            <a:r>
              <a:rPr lang="ru-RU" dirty="0" smtClean="0"/>
              <a:t>Тогда, если ее значение на последовательности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   можно восстановить по ее значению последовательности</a:t>
            </a:r>
          </a:p>
          <a:p>
            <a:pPr marL="0" indent="0" algn="ctr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,…, x</a:t>
            </a:r>
            <a:r>
              <a:rPr lang="en-US" baseline="-25000" dirty="0" smtClean="0"/>
              <a:t>n-1</a:t>
            </a:r>
            <a:r>
              <a:rPr lang="ru-RU" baseline="-25000" dirty="0" smtClean="0"/>
              <a:t>  </a:t>
            </a:r>
            <a:r>
              <a:rPr lang="ru-RU" dirty="0" smtClean="0"/>
              <a:t>и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marL="361950" indent="0">
              <a:buNone/>
            </a:pPr>
            <a:r>
              <a:rPr lang="ru-RU" dirty="0" smtClean="0"/>
              <a:t>то </a:t>
            </a:r>
            <a:r>
              <a:rPr lang="ru-RU" dirty="0"/>
              <a:t>такая функция </a:t>
            </a:r>
            <a:r>
              <a:rPr lang="ru-RU" dirty="0" smtClean="0"/>
              <a:t>называется индуктивной</a:t>
            </a:r>
            <a:r>
              <a:rPr lang="en-US" dirty="0" smtClean="0"/>
              <a:t>. </a:t>
            </a:r>
          </a:p>
          <a:p>
            <a:pPr marL="361950" indent="0">
              <a:buNone/>
            </a:pPr>
            <a:endParaRPr lang="ru-RU" dirty="0" smtClean="0"/>
          </a:p>
          <a:p>
            <a:pPr marL="361950" indent="0">
              <a:buNone/>
            </a:pPr>
            <a:r>
              <a:rPr lang="ru-RU" b="1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Найти наибольшее значение всех элементов последовательности, то функция </a:t>
            </a:r>
            <a:r>
              <a:rPr lang="en-US" dirty="0" smtClean="0"/>
              <a:t>maximum – </a:t>
            </a:r>
            <a:r>
              <a:rPr lang="ru-RU" dirty="0" err="1" smtClean="0"/>
              <a:t>индуктивна</a:t>
            </a:r>
            <a:r>
              <a:rPr lang="ru-RU" dirty="0" smtClean="0"/>
              <a:t>, т.к.</a:t>
            </a:r>
          </a:p>
          <a:p>
            <a:pPr marL="361950" indent="0">
              <a:buNone/>
            </a:pPr>
            <a:r>
              <a:rPr lang="en-US" dirty="0" smtClean="0"/>
              <a:t>maximum(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= maximum(maximum(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r>
              <a:rPr lang="en-US" dirty="0" smtClean="0"/>
              <a:t>),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baseline="-25000" dirty="0"/>
          </a:p>
          <a:p>
            <a:pPr marL="361950" indent="0">
              <a:buNone/>
            </a:pPr>
            <a:endParaRPr lang="ru-RU" dirty="0" smtClean="0"/>
          </a:p>
          <a:p>
            <a:pPr marL="36195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Инварианты и предикаты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Значение функции для подмножества является инвариантом, то есть, предикатом, значение которого всегда истинно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current_max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/>
              <a:t>Предикат</a:t>
            </a:r>
            <a:r>
              <a:rPr lang="en-US" dirty="0" smtClean="0"/>
              <a:t>: </a:t>
            </a:r>
            <a:r>
              <a:rPr lang="ru-RU" dirty="0" smtClean="0"/>
              <a:t>для Ɐ </a:t>
            </a:r>
            <a:r>
              <a:rPr lang="en-US" dirty="0" err="1" smtClean="0"/>
              <a:t>i</a:t>
            </a:r>
            <a:r>
              <a:rPr lang="en-US" dirty="0" smtClean="0"/>
              <a:t>&lt;N: m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есть наибольшее значение из элементов </a:t>
            </a:r>
            <a:r>
              <a:rPr lang="en-US" dirty="0" smtClean="0"/>
              <a:t>a[0]..a[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ru-RU" dirty="0" smtClean="0"/>
              <a:t>т.е.</a:t>
            </a:r>
            <a:r>
              <a:rPr lang="en-US" dirty="0" smtClean="0"/>
              <a:t>, m</a:t>
            </a:r>
            <a:r>
              <a:rPr lang="en-US" baseline="-25000" dirty="0" smtClean="0"/>
              <a:t>i</a:t>
            </a:r>
            <a:r>
              <a:rPr lang="en-US" dirty="0" smtClean="0"/>
              <a:t> = maximum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070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кода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075" y="704848"/>
            <a:ext cx="84201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O(1) – </a:t>
            </a:r>
            <a:r>
              <a:rPr lang="ru-RU" sz="1300" dirty="0"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время выполнения является константой</a:t>
            </a:r>
          </a:p>
          <a:p>
            <a:pPr>
              <a:spcAft>
                <a:spcPts val="0"/>
              </a:spcAft>
            </a:pPr>
            <a:r>
              <a:rPr lang="en-US" sz="1300" dirty="0"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 </a:t>
            </a:r>
            <a:endParaRPr lang="ru-RU" sz="1300" dirty="0"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80000"/>
                </a:solidFill>
                <a:latin typeface="Consolas" panose="020B0609020204030204" pitchFamily="49" charset="0"/>
              </a:rPr>
              <a:t>GetElementyByIndex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O(n) – время выполнения меняется линейно</a:t>
            </a:r>
            <a:r>
              <a:rPr lang="ru-RU" sz="1300" dirty="0" smtClean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;</a:t>
            </a:r>
            <a:r>
              <a:rPr lang="ru-RU" sz="1300" dirty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 </a:t>
            </a:r>
            <a:endParaRPr lang="en-US" sz="1300" dirty="0" smtClean="0">
              <a:solidFill>
                <a:srgbClr val="000000"/>
              </a:solidFill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80000"/>
                </a:solidFill>
                <a:latin typeface="Consolas" panose="020B0609020204030204" pitchFamily="49" charset="0"/>
              </a:rPr>
              <a:t>CalcSum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300" dirty="0"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 </a:t>
            </a:r>
            <a:endParaRPr lang="ru-RU" sz="1300" dirty="0"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ru-RU" sz="1300" dirty="0" smtClean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O(n</a:t>
            </a:r>
            <a:r>
              <a:rPr lang="en-US" sz="1300" baseline="30000" dirty="0" smtClean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2</a:t>
            </a:r>
            <a:r>
              <a:rPr lang="ru-RU" sz="1300" dirty="0" smtClean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) </a:t>
            </a:r>
            <a:r>
              <a:rPr lang="ru-RU" sz="1300" dirty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– время выполнения меняется квадратично; Сортировка </a:t>
            </a:r>
            <a:r>
              <a:rPr lang="ru-RU" sz="1300" dirty="0" smtClean="0">
                <a:solidFill>
                  <a:srgbClr val="000000"/>
                </a:solidFill>
                <a:latin typeface="Segoe UI" panose="020B0502040204020203" pitchFamily="34" charset="0"/>
                <a:ea typeface="MS Mincho"/>
                <a:cs typeface="Segoe UI" panose="020B0502040204020203" pitchFamily="34" charset="0"/>
              </a:rPr>
              <a:t>пузырьком</a:t>
            </a:r>
            <a:endParaRPr lang="ru-RU" sz="1300" dirty="0"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  <a:p>
            <a:endParaRPr lang="en-US" sz="13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80000"/>
                </a:solidFill>
                <a:latin typeface="Consolas" panose="020B0609020204030204" pitchFamily="49" charset="0"/>
              </a:rPr>
              <a:t>Bubble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&gt;= 0; --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b-NO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b-NO" sz="13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>
              <a:effectLst/>
              <a:latin typeface="Segoe UI" panose="020B0502040204020203" pitchFamily="34" charset="0"/>
              <a:ea typeface="MS Mincho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err="1"/>
              <a:t>Т.Кормен</a:t>
            </a:r>
            <a:r>
              <a:rPr lang="ru-RU" dirty="0"/>
              <a:t>, </a:t>
            </a:r>
            <a:r>
              <a:rPr lang="ru-RU" dirty="0" err="1"/>
              <a:t>Ч.Лейзерсон</a:t>
            </a:r>
            <a:r>
              <a:rPr lang="ru-RU" dirty="0"/>
              <a:t>, </a:t>
            </a:r>
            <a:r>
              <a:rPr lang="ru-RU" dirty="0" err="1"/>
              <a:t>Р.Ривест</a:t>
            </a:r>
            <a:r>
              <a:rPr lang="ru-RU" dirty="0"/>
              <a:t>, </a:t>
            </a:r>
            <a:r>
              <a:rPr lang="ru-RU" dirty="0" err="1"/>
              <a:t>К.Штайн</a:t>
            </a:r>
            <a:r>
              <a:rPr lang="ru-RU" dirty="0"/>
              <a:t>. Алгоритмы. Построение и анализ. Издание </a:t>
            </a:r>
            <a:r>
              <a:rPr lang="ru-RU" dirty="0" smtClean="0"/>
              <a:t>3-е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Кнут </a:t>
            </a:r>
            <a:r>
              <a:rPr lang="ru-RU" dirty="0"/>
              <a:t>Д. Искусство программирования. Том {1, 3}, 3-е изд. -М.: Вильямс, 2010.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Ключарев </a:t>
            </a:r>
            <a:r>
              <a:rPr lang="ru-RU" dirty="0"/>
              <a:t>А. А., </a:t>
            </a:r>
            <a:r>
              <a:rPr lang="ru-RU" dirty="0" err="1"/>
              <a:t>Матьяш</a:t>
            </a:r>
            <a:r>
              <a:rPr lang="ru-RU" dirty="0"/>
              <a:t> В. А., Щекин С. В. Структуры и алгоритмы обработки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Роберт </a:t>
            </a:r>
            <a:r>
              <a:rPr lang="ru-RU" dirty="0" err="1"/>
              <a:t>Седжвик</a:t>
            </a:r>
            <a:r>
              <a:rPr lang="ru-RU" dirty="0"/>
              <a:t>. Фундаментальные алгоритмы на C++. Части 1-4. Анализ. Структуры данных. Сортировка. Поиск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://habrahabr.ru/hub/algorithms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Викиконспекты</a:t>
            </a:r>
            <a:r>
              <a:rPr lang="ru-RU" dirty="0"/>
              <a:t>: https://neerc.ifmo.ru/wiki/index.php?title=Алгоритмы_и_структуры_данных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195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Числа Фибоначчи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040129"/>
            <a:ext cx="4207903" cy="32337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7175" y="1040129"/>
            <a:ext cx="37753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Найти </a:t>
            </a:r>
            <a:r>
              <a:rPr lang="en-US" dirty="0" smtClean="0"/>
              <a:t>n-e </a:t>
            </a:r>
            <a:r>
              <a:rPr lang="ru-RU" dirty="0" smtClean="0"/>
              <a:t>число</a:t>
            </a:r>
            <a:r>
              <a:rPr lang="en-US" dirty="0" smtClean="0"/>
              <a:t> </a:t>
            </a:r>
            <a:r>
              <a:rPr lang="ru-RU" dirty="0" smtClean="0"/>
              <a:t>Фибоначчи.</a:t>
            </a:r>
          </a:p>
          <a:p>
            <a:endParaRPr lang="ru-RU" dirty="0"/>
          </a:p>
          <a:p>
            <a:r>
              <a:rPr lang="en-US" dirty="0" smtClean="0"/>
              <a:t>F(0) = 1; F(1) = 1;</a:t>
            </a:r>
          </a:p>
          <a:p>
            <a:r>
              <a:rPr lang="en-US" dirty="0" smtClean="0"/>
              <a:t>F(n) = F (n - 1) + F(n -2)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1, 1, 2, 3, 5, 8, 13, 21, 34, 55, 89..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Рекурсивный и не рекурсивный </a:t>
            </a:r>
          </a:p>
          <a:p>
            <a:r>
              <a:rPr lang="ru-RU" dirty="0" smtClean="0"/>
              <a:t>алгоритмы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029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Числа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55" y="1070920"/>
            <a:ext cx="9144000" cy="40876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Рекурсивный алгоритм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Fibonacci1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80000"/>
                </a:solidFill>
                <a:latin typeface="Consolas" panose="020B0609020204030204" pitchFamily="49" charset="0"/>
              </a:rPr>
              <a:t>Fibonacci1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 </a:t>
            </a:r>
            <a:r>
              <a:rPr lang="it-IT" dirty="0">
                <a:solidFill>
                  <a:srgbClr val="880000"/>
                </a:solidFill>
                <a:latin typeface="Consolas" panose="020B0609020204030204" pitchFamily="49" charset="0"/>
              </a:rPr>
              <a:t>Fibonacci1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35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Числа </a:t>
            </a:r>
            <a:r>
              <a:rPr lang="ru-RU" dirty="0" smtClean="0"/>
              <a:t>Фибоначчи для </a:t>
            </a:r>
            <a:r>
              <a:rPr lang="en-US" dirty="0" smtClean="0"/>
              <a:t>n =5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984" y="1528954"/>
            <a:ext cx="6780952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7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Числа Фибоначчи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Рекурсивный алгоритм</a:t>
                </a:r>
                <a:r>
                  <a:rPr lang="en-US" b="1" dirty="0"/>
                  <a:t>:</a:t>
                </a:r>
              </a:p>
              <a:p>
                <a:r>
                  <a:rPr lang="ru-RU" dirty="0"/>
                  <a:t>Время работы </a:t>
                </a:r>
                <a:r>
                  <a:rPr lang="en-US" dirty="0"/>
                  <a:t>T(n)</a:t>
                </a:r>
                <a:r>
                  <a:rPr lang="ru-RU" dirty="0"/>
                  <a:t> больше</a:t>
                </a:r>
                <a:r>
                  <a:rPr lang="en-US" dirty="0"/>
                  <a:t>, </a:t>
                </a:r>
                <a:r>
                  <a:rPr lang="ru-RU" dirty="0"/>
                  <a:t>чем количество вызовов </a:t>
                </a:r>
                <a:r>
                  <a:rPr lang="en-US" dirty="0"/>
                  <a:t>Fibonacci1(1),</a:t>
                </a:r>
              </a:p>
              <a:p>
                <a:r>
                  <a:rPr lang="ru-RU" dirty="0"/>
                  <a:t>которое равно </a:t>
                </a:r>
                <a:r>
                  <a:rPr lang="en-US" dirty="0"/>
                  <a:t>F(n-1)</a:t>
                </a:r>
              </a:p>
              <a:p>
                <a:r>
                  <a:rPr lang="ru-RU" dirty="0"/>
                  <a:t>Формула </a:t>
                </a:r>
                <a:r>
                  <a:rPr lang="ru-RU" dirty="0" err="1"/>
                  <a:t>Бине</a:t>
                </a:r>
                <a:r>
                  <a:rPr lang="en-US" dirty="0"/>
                  <a:t>: F(n)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 xmlns="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=</a:t>
                </a:r>
                <a:r>
                  <a:rPr lang="en-US" dirty="0"/>
                  <a:t> – 1.6190339887 – </a:t>
                </a:r>
                <a:r>
                  <a:rPr lang="ru-RU" dirty="0"/>
                  <a:t>золотое сечение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Таким образом</a:t>
                </a:r>
                <a:r>
                  <a:rPr lang="en-US" dirty="0"/>
                  <a:t>, T(n) = C * </a:t>
                </a:r>
                <a:r>
                  <a:rPr lang="el-GR" dirty="0"/>
                  <a:t>θ</a:t>
                </a:r>
                <a:r>
                  <a:rPr lang="en-US" dirty="0"/>
                  <a:t>(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r>
                  <a:rPr lang="ru-RU" dirty="0"/>
                  <a:t>Объем дополнительной памяти</a:t>
                </a:r>
                <a:r>
                  <a:rPr lang="en-US" dirty="0"/>
                  <a:t>: M(n)=O(n) – </a:t>
                </a:r>
                <a:r>
                  <a:rPr lang="ru-RU" dirty="0"/>
                  <a:t>максимальная глубина рекурсии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478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Числа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55" y="1070920"/>
            <a:ext cx="9144000" cy="4087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Как </a:t>
            </a:r>
            <a:r>
              <a:rPr lang="ru-RU" dirty="0" err="1" smtClean="0">
                <a:latin typeface="Consolas" panose="020B0609020204030204" pitchFamily="49" charset="0"/>
              </a:rPr>
              <a:t>ускороить</a:t>
            </a:r>
            <a:r>
              <a:rPr lang="ru-RU" dirty="0" smtClean="0">
                <a:latin typeface="Consolas" panose="020B0609020204030204" pitchFamily="49" charset="0"/>
              </a:rPr>
              <a:t>?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Fibonacci1Faster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MAXN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MAXN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=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MAXN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mem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] &gt; 0)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mem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Fibonacci1Faster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 +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Fibonacci1Faster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968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Числа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045" y="1070920"/>
            <a:ext cx="5710688" cy="5055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Не рекурсивный </a:t>
            </a:r>
            <a:r>
              <a:rPr lang="ru-RU" dirty="0">
                <a:latin typeface="Consolas" panose="020B0609020204030204" pitchFamily="49" charset="0"/>
              </a:rPr>
              <a:t>алгоритм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Fibonacci2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Fibonacci2(0)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Fibonacci2(1)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89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Числа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 smtClean="0"/>
              <a:t>Нерекурсивный</a:t>
            </a:r>
            <a:r>
              <a:rPr lang="ru-RU" sz="1800" b="1" dirty="0" smtClean="0"/>
              <a:t> алгоритм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ru-RU" sz="1800" dirty="0" smtClean="0"/>
              <a:t>Время работы </a:t>
            </a:r>
            <a:r>
              <a:rPr lang="en-US" sz="1800" dirty="0" smtClean="0"/>
              <a:t>T(n) = O (n) – </a:t>
            </a:r>
            <a:r>
              <a:rPr lang="ru-RU" sz="1800" dirty="0" smtClean="0"/>
              <a:t>количество итераций в цикле</a:t>
            </a:r>
          </a:p>
          <a:p>
            <a:pPr marL="0" indent="0">
              <a:buNone/>
            </a:pPr>
            <a:r>
              <a:rPr lang="ru-RU" sz="1800" dirty="0" smtClean="0"/>
              <a:t>Объем дополнительной памяти </a:t>
            </a:r>
            <a:r>
              <a:rPr lang="en-US" sz="1800" dirty="0" smtClean="0"/>
              <a:t>M (n) = O(1)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4686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Проверка числа на простоту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Задача.</a:t>
                </a:r>
                <a:r>
                  <a:rPr lang="ru-RU" dirty="0" smtClean="0"/>
                  <a:t> Проверить, является ли заданное </a:t>
                </a:r>
                <a:r>
                  <a:rPr lang="ru-RU" dirty="0"/>
                  <a:t>натуральным </a:t>
                </a:r>
                <a:r>
                  <a:rPr lang="ru-RU" dirty="0" smtClean="0"/>
                  <a:t>число </a:t>
                </a:r>
                <a:r>
                  <a:rPr lang="en-US" dirty="0" smtClean="0"/>
                  <a:t>n</a:t>
                </a:r>
                <a:r>
                  <a:rPr lang="ru-RU" dirty="0" smtClean="0"/>
                  <a:t> простым.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Проверка</a:t>
                </a:r>
                <a:r>
                  <a:rPr lang="ru-RU" dirty="0"/>
                  <a:t> </a:t>
                </a:r>
                <a:r>
                  <a:rPr lang="ru-RU" dirty="0" smtClean="0"/>
                  <a:t>остатка от деления </a:t>
                </a:r>
                <a:r>
                  <a:rPr lang="en-US" dirty="0" smtClean="0"/>
                  <a:t>n % k == 0</a:t>
                </a: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всех чисел от </a:t>
                </a:r>
                <a:r>
                  <a:rPr lang="ru-RU" dirty="0"/>
                  <a:t> </a:t>
                </a:r>
                <a:r>
                  <a:rPr lang="ru-RU" dirty="0" smtClean="0"/>
                  <a:t>1 до числа </a:t>
                </a:r>
                <a14:m>
                  <m:oMath xmlns:m="http://schemas.openxmlformats.org/officeDocument/2006/math" xmlns="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22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Проверка числа на простоту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1.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sqrtn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2.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</a:rPr>
              <a:t>// for (int i = 2; i * i &lt;= n; ++i)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sqrtn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12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Проверка числа на простоту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Время работы </a:t>
                </a:r>
                <a:r>
                  <a:rPr lang="en-US" dirty="0"/>
                  <a:t>T(n) = O(</a:t>
                </a:r>
                <a14:m>
                  <m:oMath xmlns:m="http://schemas.openxmlformats.org/officeDocument/2006/math" xmlns="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ru-RU" dirty="0"/>
                  <a:t>Объем дополнительно памяти </a:t>
                </a:r>
                <a:r>
                  <a:rPr lang="en-US" dirty="0"/>
                  <a:t>M(n) = O(1)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Существуют алгоритмы за полиноминальное время</a:t>
                </a:r>
              </a:p>
              <a:p>
                <a:r>
                  <a:rPr lang="ru-RU" dirty="0"/>
                  <a:t>Тест </a:t>
                </a:r>
                <a:r>
                  <a:rPr lang="ru-RU" dirty="0" err="1"/>
                  <a:t>Агравала</a:t>
                </a:r>
                <a:r>
                  <a:rPr lang="ru-RU" dirty="0"/>
                  <a:t> — </a:t>
                </a:r>
                <a:r>
                  <a:rPr lang="ru-RU" dirty="0" err="1"/>
                  <a:t>Каяла</a:t>
                </a:r>
                <a:r>
                  <a:rPr lang="ru-RU" dirty="0"/>
                  <a:t> — </a:t>
                </a:r>
                <a:r>
                  <a:rPr lang="ru-RU" dirty="0" err="1" smtClean="0"/>
                  <a:t>Саксены</a:t>
                </a:r>
                <a:r>
                  <a:rPr lang="ru-RU" dirty="0" smtClean="0"/>
                  <a:t> – за логарифмическое время </a:t>
                </a:r>
                <a:r>
                  <a:rPr lang="en-US" dirty="0" smtClean="0"/>
                  <a:t>log</a:t>
                </a:r>
                <a:r>
                  <a:rPr lang="en-US" baseline="30000" dirty="0" smtClean="0"/>
                  <a:t>6</a:t>
                </a:r>
                <a:r>
                  <a:rPr lang="en-US" dirty="0" smtClean="0"/>
                  <a:t>n. </a:t>
                </a:r>
                <a:r>
                  <a:rPr lang="ru-RU" dirty="0" smtClean="0"/>
                  <a:t>Если улучшенная версия до </a:t>
                </a:r>
                <a:r>
                  <a:rPr lang="en-US" dirty="0" smtClean="0"/>
                  <a:t>log</a:t>
                </a:r>
                <a:r>
                  <a:rPr lang="ru-RU" baseline="30000" dirty="0" smtClean="0"/>
                  <a:t>3</a:t>
                </a:r>
                <a:r>
                  <a:rPr lang="en-US" dirty="0" smtClean="0"/>
                  <a:t>n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97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 smtClean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14405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Быстрое возведение в степень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81" y="1060404"/>
            <a:ext cx="9144000" cy="505524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Задача</a:t>
            </a:r>
            <a:r>
              <a:rPr lang="ru-RU" dirty="0" smtClean="0"/>
              <a:t>. Дано число </a:t>
            </a:r>
            <a:r>
              <a:rPr lang="en-US" dirty="0" smtClean="0"/>
              <a:t>a </a:t>
            </a:r>
            <a:r>
              <a:rPr lang="ru-RU" dirty="0" smtClean="0"/>
              <a:t>и неотрицательное целое число </a:t>
            </a:r>
            <a:r>
              <a:rPr lang="en-US" dirty="0" smtClean="0"/>
              <a:t>n. </a:t>
            </a:r>
          </a:p>
          <a:p>
            <a:pPr marL="0" indent="0">
              <a:buNone/>
            </a:pPr>
            <a:r>
              <a:rPr lang="ru-RU" dirty="0" smtClean="0"/>
              <a:t>Найти</a:t>
            </a:r>
            <a:r>
              <a:rPr lang="en-US" dirty="0" smtClean="0"/>
              <a:t> a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ru-RU" dirty="0" smtClean="0"/>
              <a:t>Тривиальный алгоритм</a:t>
            </a:r>
            <a:r>
              <a:rPr lang="en-US" dirty="0" smtClean="0"/>
              <a:t>: </a:t>
            </a:r>
            <a:r>
              <a:rPr lang="ru-RU" dirty="0" smtClean="0"/>
              <a:t>перемножить </a:t>
            </a:r>
            <a:r>
              <a:rPr lang="en-US" dirty="0" smtClean="0"/>
              <a:t>n-1 </a:t>
            </a:r>
            <a:r>
              <a:rPr lang="ru-RU" dirty="0" smtClean="0"/>
              <a:t>раз число </a:t>
            </a:r>
            <a:r>
              <a:rPr lang="en-US" dirty="0" smtClean="0"/>
              <a:t>a. </a:t>
            </a:r>
            <a:r>
              <a:rPr lang="ru-RU" dirty="0" smtClean="0"/>
              <a:t>Время работы алгоритмы </a:t>
            </a:r>
            <a:r>
              <a:rPr lang="en-US" dirty="0" smtClean="0"/>
              <a:t>T(n) = O(n)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Усложненный алгоритм.  Воспользуемся тем, что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n = 2</a:t>
            </a:r>
            <a:r>
              <a:rPr lang="en-US" baseline="30000" dirty="0" smtClean="0"/>
              <a:t>k1</a:t>
            </a:r>
            <a:r>
              <a:rPr lang="en-US" dirty="0" smtClean="0"/>
              <a:t>+2</a:t>
            </a:r>
            <a:r>
              <a:rPr lang="en-US" baseline="30000" dirty="0" smtClean="0"/>
              <a:t>k2</a:t>
            </a:r>
            <a:r>
              <a:rPr lang="en-US" dirty="0" smtClean="0"/>
              <a:t>+…+2</a:t>
            </a:r>
            <a:r>
              <a:rPr lang="en-US" baseline="30000" dirty="0" smtClean="0"/>
              <a:t>ks</a:t>
            </a:r>
            <a:r>
              <a:rPr lang="en-US" dirty="0" smtClean="0"/>
              <a:t>,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/>
              <a:t>2</a:t>
            </a:r>
            <a:r>
              <a:rPr lang="en-US" dirty="0" smtClean="0"/>
              <a:t> … </a:t>
            </a:r>
            <a:r>
              <a:rPr lang="en-US" dirty="0" err="1" smtClean="0"/>
              <a:t>k</a:t>
            </a:r>
            <a:r>
              <a:rPr lang="en-US" baseline="-25000" dirty="0" err="1"/>
              <a:t>s</a:t>
            </a:r>
            <a:r>
              <a:rPr lang="en-US" dirty="0" smtClean="0"/>
              <a:t> – </a:t>
            </a:r>
            <a:r>
              <a:rPr lang="ru-RU" dirty="0" smtClean="0"/>
              <a:t>различны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</a:p>
          <a:p>
            <a:pPr marL="0" indent="0">
              <a:buNone/>
            </a:pPr>
            <a:endParaRPr lang="ru-RU" baseline="30000" dirty="0"/>
          </a:p>
          <a:p>
            <a:pPr marL="0" indent="0">
              <a:buNone/>
            </a:pPr>
            <a:r>
              <a:rPr lang="ru-RU" baseline="30000" dirty="0" smtClean="0"/>
              <a:t>		</a:t>
            </a:r>
            <a:endParaRPr lang="en-US" baseline="30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50" y="3835414"/>
            <a:ext cx="2278990" cy="583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0330" y="5009831"/>
                <a:ext cx="3555653" cy="328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30" y="5009831"/>
                <a:ext cx="3555653" cy="328616"/>
              </a:xfrm>
              <a:prstGeom prst="rect">
                <a:avLst/>
              </a:prstGeom>
              <a:blipFill rotWithShape="1">
                <a:blip r:embed="rId3"/>
                <a:stretch>
                  <a:fillRect l="-1027" t="-7273" r="-34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0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Быстрое возведение в </a:t>
            </a:r>
            <a:r>
              <a:rPr lang="ru-RU" dirty="0" smtClean="0"/>
              <a:t>степе</a:t>
            </a:r>
            <a:r>
              <a:rPr lang="ru-RU" dirty="0"/>
              <a:t>н</a:t>
            </a:r>
            <a:r>
              <a:rPr lang="ru-RU" dirty="0" smtClean="0"/>
              <a:t>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9682"/>
                <a:ext cx="9144000" cy="50552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Как получить разложение </a:t>
                </a:r>
                <a:r>
                  <a:rPr lang="en-US" dirty="0" smtClean="0"/>
                  <a:t>n </a:t>
                </a:r>
                <a:r>
                  <a:rPr lang="en-US" dirty="0"/>
                  <a:t>= 2</a:t>
                </a:r>
                <a:r>
                  <a:rPr lang="en-US" baseline="30000" dirty="0"/>
                  <a:t>k1</a:t>
                </a:r>
                <a:r>
                  <a:rPr lang="en-US" dirty="0"/>
                  <a:t>+2</a:t>
                </a:r>
                <a:r>
                  <a:rPr lang="en-US" baseline="30000" dirty="0"/>
                  <a:t>k2</a:t>
                </a:r>
                <a:r>
                  <a:rPr lang="en-US" dirty="0"/>
                  <a:t>+…+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ks</a:t>
                </a:r>
                <a:r>
                  <a:rPr lang="ru-RU" dirty="0" smtClean="0"/>
                  <a:t> 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 = 00000101 – </a:t>
                </a:r>
                <a:r>
                  <a:rPr lang="ru-RU" dirty="0" smtClean="0"/>
                  <a:t>в двоичной системе.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2 0</a:t>
                </a:r>
                <a:r>
                  <a:rPr lang="ru-RU" dirty="0" smtClean="0"/>
                  <a:t> </a:t>
                </a:r>
                <a:r>
                  <a:rPr lang="en-US" dirty="0"/>
                  <a:t>–</a:t>
                </a:r>
                <a:r>
                  <a:rPr lang="ru-RU" dirty="0" smtClean="0"/>
                  <a:t>  степени двоек в разложении </a:t>
                </a:r>
                <a:r>
                  <a:rPr lang="en-US" dirty="0" smtClean="0"/>
                  <a:t>n.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 = 000001</a:t>
                </a:r>
                <a:r>
                  <a:rPr lang="en-US" strike="sngStrike" dirty="0" smtClean="0"/>
                  <a:t>01</a:t>
                </a:r>
                <a:r>
                  <a:rPr lang="en-US" dirty="0" smtClean="0"/>
                  <a:t> –</a:t>
                </a:r>
                <a:r>
                  <a:rPr lang="ru-RU" dirty="0" smtClean="0"/>
                  <a:t> пусть пройдено 2 шага алгоритма.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следующий бит == 1, то </a:t>
                </a:r>
                <a:r>
                  <a:rPr lang="ru-RU" dirty="0" err="1" smtClean="0"/>
                  <a:t>домножим</a:t>
                </a:r>
                <a:r>
                  <a:rPr lang="ru-RU" dirty="0" smtClean="0"/>
                  <a:t> результат </a:t>
                </a:r>
                <a:r>
                  <a:rPr lang="en-US" dirty="0" smtClean="0"/>
                  <a:t>res </a:t>
                </a:r>
                <a:r>
                  <a:rPr lang="ru-RU" dirty="0" smtClean="0"/>
                  <a:t>на </a:t>
                </a:r>
              </a:p>
              <a:p>
                <a:pPr marL="0" indent="0">
                  <a:buNone/>
                </a:pPr>
                <a:r>
                  <a:rPr lang="en-US" dirty="0"/>
                  <a:t>degree_of_2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Вне зависимости от бита </a:t>
                </a:r>
                <a:r>
                  <a:rPr lang="en-US" dirty="0"/>
                  <a:t>degree_of_2 </a:t>
                </a:r>
                <a:r>
                  <a:rPr lang="ru-RU" dirty="0" smtClean="0"/>
                  <a:t>в квадрат</a:t>
                </a:r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9682"/>
                <a:ext cx="9144000" cy="505524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08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Быстрое возведение в степень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Не рекурсивное решение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degree_of_2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2 ==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degree_of_2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degree_of_2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degree_of_2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703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Быстрое возведение в степень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Рекурсивное </a:t>
            </a:r>
            <a:r>
              <a:rPr lang="ru-RU" dirty="0">
                <a:latin typeface="Consolas" panose="020B0609020204030204" pitchFamily="49" charset="0"/>
              </a:rPr>
              <a:t>решение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Pow2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80000"/>
                </a:solidFill>
                <a:latin typeface="Consolas" panose="020B0609020204030204" pitchFamily="49" charset="0"/>
              </a:rPr>
              <a:t>Pow2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/ 2) * </a:t>
            </a:r>
            <a:r>
              <a:rPr lang="pt-BR" sz="2000" dirty="0">
                <a:solidFill>
                  <a:srgbClr val="880000"/>
                </a:solidFill>
                <a:latin typeface="Consolas" panose="020B0609020204030204" pitchFamily="49" charset="0"/>
              </a:rPr>
              <a:t>Pow2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/ 2) * (</a:t>
            </a:r>
            <a:r>
              <a:rPr lang="pt-BR" sz="20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% 2 == 1 ? </a:t>
            </a:r>
            <a:r>
              <a:rPr lang="pt-BR" sz="20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1);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46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Быстрое возведение в степень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028" y="1070920"/>
            <a:ext cx="9144000" cy="50552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Количество итераций цикла =  количеству степеней двойки, не превышающая </a:t>
            </a:r>
            <a:r>
              <a:rPr lang="en-US" dirty="0" smtClean="0"/>
              <a:t>n, </a:t>
            </a:r>
            <a:r>
              <a:rPr lang="ru-RU" dirty="0" smtClean="0"/>
              <a:t>т.е. </a:t>
            </a:r>
            <a:r>
              <a:rPr lang="en-US" dirty="0" smtClean="0"/>
              <a:t>log(n)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Каждая итерация цикла требует ограниченное количество операций </a:t>
            </a:r>
            <a:r>
              <a:rPr lang="en-US" dirty="0" smtClean="0"/>
              <a:t>O(1)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Доп. память не нужна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T(n) = O(log n)</a:t>
            </a:r>
          </a:p>
          <a:p>
            <a:r>
              <a:rPr lang="en-US" dirty="0" smtClean="0"/>
              <a:t>M(n</a:t>
            </a:r>
            <a:r>
              <a:rPr lang="en-US" dirty="0"/>
              <a:t>) = </a:t>
            </a:r>
            <a:r>
              <a:rPr lang="en-US" dirty="0" smtClean="0"/>
              <a:t>O(1)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98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Быстрое возведение в степень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Рекурсивный алгоритм.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Доп. </a:t>
            </a:r>
            <a:r>
              <a:rPr lang="ru-RU" dirty="0" smtClean="0"/>
              <a:t>память </a:t>
            </a:r>
            <a:r>
              <a:rPr lang="ru-RU" dirty="0"/>
              <a:t>нужна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T(n) = O(log n)</a:t>
            </a:r>
          </a:p>
          <a:p>
            <a:r>
              <a:rPr lang="en-US" dirty="0"/>
              <a:t>M(n) = </a:t>
            </a:r>
            <a:r>
              <a:rPr lang="en-US" smtClean="0"/>
              <a:t>O</a:t>
            </a:r>
            <a:r>
              <a:rPr lang="en-US"/>
              <a:t>(log n)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65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1"/>
            <a:ext cx="9144000" cy="576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7200" y="1070920"/>
            <a:ext cx="8229600" cy="505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Массив</a:t>
            </a:r>
            <a:r>
              <a:rPr lang="ru-RU" dirty="0" smtClean="0"/>
              <a:t> - структура данных в виде набора однотипных компонентов (элементов массива), расположенных в памяти непосредственно друг за другом, доступ к которым осуществляется по индексу. </a:t>
            </a:r>
          </a:p>
          <a:p>
            <a:endParaRPr lang="ru-RU" dirty="0" smtClean="0"/>
          </a:p>
          <a:p>
            <a:r>
              <a:rPr lang="ru-RU" dirty="0" smtClean="0"/>
              <a:t>Индексирование элементов начинается с 0 </a:t>
            </a:r>
            <a:endParaRPr lang="en-US" dirty="0" smtClean="0"/>
          </a:p>
          <a:p>
            <a:r>
              <a:rPr lang="ru-RU" b="1" dirty="0" smtClean="0"/>
              <a:t>Размерность массива</a:t>
            </a:r>
            <a:r>
              <a:rPr lang="ru-RU" dirty="0" smtClean="0"/>
              <a:t> – количество индексов, необходимо для однозначного доступа к элементу массива.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одномерного </a:t>
            </a:r>
          </a:p>
          <a:p>
            <a:pPr marL="0" indent="0">
              <a:buNone/>
            </a:pPr>
            <a:r>
              <a:rPr lang="ru-RU" dirty="0" smtClean="0"/>
              <a:t>массива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9" name="Picture 4" descr="Картинки по запросу масси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47" y="4749424"/>
            <a:ext cx="4793682" cy="201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92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передачи массива в функцию можно использовать указатель на начало и количество элементов.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Function1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Function2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167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508" y="901378"/>
            <a:ext cx="8316229" cy="5055244"/>
          </a:xfrm>
        </p:spPr>
        <p:txBody>
          <a:bodyPr/>
          <a:lstStyle/>
          <a:p>
            <a:r>
              <a:rPr lang="ru-RU" b="1" dirty="0" smtClean="0"/>
              <a:t>Строка – массив символов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RU" dirty="0" smtClean="0"/>
              <a:t>Строка часто оканчивается 0. Символы могут быть однобайтными (</a:t>
            </a:r>
            <a:r>
              <a:rPr lang="en-US" dirty="0" smtClean="0"/>
              <a:t>char) </a:t>
            </a:r>
            <a:r>
              <a:rPr lang="ru-RU" dirty="0" smtClean="0"/>
              <a:t>или двухбайтными (</a:t>
            </a:r>
            <a:r>
              <a:rPr lang="en-US" dirty="0" err="1" smtClean="0"/>
              <a:t>wchar_t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Function1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Function2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Function3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Function4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1010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Линейный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Задача 1</a:t>
            </a:r>
            <a:r>
              <a:rPr lang="ru-RU" dirty="0" smtClean="0"/>
              <a:t>. </a:t>
            </a:r>
            <a:r>
              <a:rPr lang="ru-RU" dirty="0" smtClean="0"/>
              <a:t>Проверить, </a:t>
            </a:r>
            <a:r>
              <a:rPr lang="ru-RU" dirty="0" smtClean="0"/>
              <a:t>есть ли заданный элемент в массиве.</a:t>
            </a:r>
          </a:p>
          <a:p>
            <a:endParaRPr lang="ru-RU" dirty="0"/>
          </a:p>
          <a:p>
            <a:r>
              <a:rPr lang="ru-RU" b="1" dirty="0" smtClean="0"/>
              <a:t>Решение</a:t>
            </a:r>
            <a:r>
              <a:rPr lang="ru-RU" dirty="0" smtClean="0"/>
              <a:t>. Последовательно проверяем все элементы массива, пока не найдем заданный элемент, либо пока не закончится массив.</a:t>
            </a:r>
          </a:p>
          <a:p>
            <a:endParaRPr lang="ru-RU" dirty="0"/>
          </a:p>
          <a:p>
            <a:r>
              <a:rPr lang="ru-RU" b="1" dirty="0" smtClean="0"/>
              <a:t>Время работы. </a:t>
            </a:r>
            <a:r>
              <a:rPr lang="ru-RU" dirty="0" smtClean="0"/>
              <a:t>В худшем случае </a:t>
            </a:r>
            <a:r>
              <a:rPr lang="en-US" dirty="0" smtClean="0"/>
              <a:t>T(n) = O(n),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элементов в массиве.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4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0920"/>
            <a:ext cx="9144000" cy="5291780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и свойства алгоритмов</a:t>
            </a:r>
            <a:endParaRPr lang="ru-RU" dirty="0"/>
          </a:p>
          <a:p>
            <a:r>
              <a:rPr lang="ru-RU" dirty="0" smtClean="0"/>
              <a:t>Анализ </a:t>
            </a:r>
            <a:r>
              <a:rPr lang="ru-RU" dirty="0"/>
              <a:t>времени выполнения алгоритмов</a:t>
            </a:r>
            <a:endParaRPr lang="en-US" dirty="0" smtClean="0"/>
          </a:p>
          <a:p>
            <a:r>
              <a:rPr lang="ru-RU" dirty="0"/>
              <a:t>Асимптотический анализ сложности </a:t>
            </a:r>
            <a:r>
              <a:rPr lang="ru-RU" dirty="0" smtClean="0"/>
              <a:t>алгоритмов. Понятие вычислительной сложности. </a:t>
            </a:r>
            <a:r>
              <a:rPr lang="ru-RU" dirty="0"/>
              <a:t>Асимптотическая сложность. Асимптотические обозначения	</a:t>
            </a:r>
          </a:p>
          <a:p>
            <a:r>
              <a:rPr lang="ru-RU" dirty="0"/>
              <a:t>Классификация </a:t>
            </a:r>
            <a:r>
              <a:rPr lang="ru-RU" dirty="0" smtClean="0"/>
              <a:t>сложностей</a:t>
            </a:r>
            <a:r>
              <a:rPr lang="ru-RU" dirty="0"/>
              <a:t>	</a:t>
            </a:r>
          </a:p>
          <a:p>
            <a:r>
              <a:rPr lang="ru-RU" spc="-30" dirty="0" smtClean="0"/>
              <a:t>Свойства асимптотической степени роста</a:t>
            </a:r>
          </a:p>
          <a:p>
            <a:r>
              <a:rPr lang="ru-RU" dirty="0" smtClean="0"/>
              <a:t>Вычисление </a:t>
            </a:r>
            <a:r>
              <a:rPr lang="en-US" dirty="0" smtClean="0"/>
              <a:t>n-</a:t>
            </a:r>
            <a:r>
              <a:rPr lang="ru-RU" dirty="0" smtClean="0"/>
              <a:t>ого числа </a:t>
            </a:r>
            <a:r>
              <a:rPr lang="ru-RU" dirty="0"/>
              <a:t>Фибоначчи	</a:t>
            </a:r>
          </a:p>
          <a:p>
            <a:r>
              <a:rPr lang="ru-RU" dirty="0"/>
              <a:t>Проверка числа на простоту	</a:t>
            </a:r>
          </a:p>
          <a:p>
            <a:r>
              <a:rPr lang="ru-RU" dirty="0"/>
              <a:t>Быстрое возведение в </a:t>
            </a:r>
            <a:r>
              <a:rPr lang="ru-RU" dirty="0" smtClean="0"/>
              <a:t>степень</a:t>
            </a:r>
          </a:p>
          <a:p>
            <a:r>
              <a:rPr lang="ru-RU" dirty="0" smtClean="0"/>
              <a:t>Массивы. Однопроходные алгоритмы</a:t>
            </a:r>
            <a:r>
              <a:rPr lang="ru-RU" dirty="0"/>
              <a:t>	</a:t>
            </a:r>
            <a:endParaRPr lang="ru-RU" dirty="0" smtClean="0"/>
          </a:p>
          <a:p>
            <a:r>
              <a:rPr lang="ru-RU" dirty="0" smtClean="0"/>
              <a:t>Бинарный поиск. Рекурсивные и </a:t>
            </a:r>
            <a:r>
              <a:rPr lang="ru-RU" dirty="0" err="1" smtClean="0"/>
              <a:t>нерекурсивный</a:t>
            </a:r>
            <a:r>
              <a:rPr lang="ru-RU" dirty="0" smtClean="0"/>
              <a:t> алгоритмы.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9956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Линейный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элементов должно быть больше нуля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0);  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==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08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Бинарный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Определение</a:t>
            </a:r>
            <a:r>
              <a:rPr lang="en-US" dirty="0" smtClean="0"/>
              <a:t>: </a:t>
            </a:r>
            <a:r>
              <a:rPr lang="ru-RU" dirty="0" smtClean="0"/>
              <a:t>Упорядоченный по возрастанию массив – массив А, элементы которого сравнимы, и для любых индексов </a:t>
            </a:r>
            <a:r>
              <a:rPr lang="en-US" dirty="0" smtClean="0"/>
              <a:t>k </a:t>
            </a:r>
            <a:r>
              <a:rPr lang="ru-RU" dirty="0" smtClean="0"/>
              <a:t>и </a:t>
            </a:r>
            <a:r>
              <a:rPr lang="en-US" dirty="0" smtClean="0"/>
              <a:t>l, k &lt; l, </a:t>
            </a:r>
            <a:r>
              <a:rPr lang="ru-RU" dirty="0" smtClean="0"/>
              <a:t>справедливо </a:t>
            </a:r>
            <a:r>
              <a:rPr lang="en-US" dirty="0" smtClean="0"/>
              <a:t>A[k] &lt;</a:t>
            </a:r>
            <a:r>
              <a:rPr lang="ru-RU" dirty="0" smtClean="0"/>
              <a:t>=</a:t>
            </a:r>
            <a:r>
              <a:rPr lang="en-US" dirty="0" smtClean="0"/>
              <a:t> A[l]. </a:t>
            </a:r>
            <a:endParaRPr lang="ru-RU" dirty="0" smtClean="0"/>
          </a:p>
          <a:p>
            <a:r>
              <a:rPr lang="ru-RU" dirty="0"/>
              <a:t>Упорядоченный </a:t>
            </a:r>
            <a:r>
              <a:rPr lang="ru-RU" dirty="0" smtClean="0"/>
              <a:t>по </a:t>
            </a:r>
            <a:r>
              <a:rPr lang="ru-RU" dirty="0" smtClean="0"/>
              <a:t>убыванию </a:t>
            </a:r>
            <a:r>
              <a:rPr lang="ru-RU" dirty="0" smtClean="0"/>
              <a:t>аналогично</a:t>
            </a:r>
          </a:p>
          <a:p>
            <a:endParaRPr lang="ru-RU" dirty="0"/>
          </a:p>
          <a:p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08" y="3162300"/>
            <a:ext cx="6777157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4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Бинарный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Задача. Проверить,  есть ли в заданный элемент в упорядоченном массиве. Если он есть, вернуть позицию его первого вхождения. Если его нет, вернуть -1.</a:t>
            </a:r>
            <a:endParaRPr lang="en-US" dirty="0" smtClean="0"/>
          </a:p>
          <a:p>
            <a:r>
              <a:rPr lang="ru-RU" dirty="0" smtClean="0"/>
              <a:t>Решение</a:t>
            </a:r>
            <a:r>
              <a:rPr lang="en-US" dirty="0" smtClean="0"/>
              <a:t>. </a:t>
            </a:r>
            <a:r>
              <a:rPr lang="ru-RU" dirty="0" smtClean="0"/>
              <a:t>Сравниваем элемент в середине массива с заданным элементом. Выбираем нужную половинку массива в зависимости от результата сравнения. Повторяем этот шаг до тех пор пока размер массива не уменьшится до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4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Бинарный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0964" y="1070920"/>
            <a:ext cx="9144000" cy="50552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Рекурсивный алгоритм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BinSearch1Impl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BinSearch1Impl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BinSearch1Impl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BinSearch1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BinSearch1Impl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041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/ Бинарный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Не рекурсивный алгоритм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BinSearch2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? -1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655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/ </a:t>
            </a:r>
            <a:r>
              <a:rPr lang="ru-RU" dirty="0"/>
              <a:t>Бинарный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 работы </a:t>
            </a:r>
            <a:r>
              <a:rPr lang="en-US" dirty="0" smtClean="0"/>
              <a:t>T(n) = O(log n)</a:t>
            </a:r>
            <a:endParaRPr lang="ru-RU" dirty="0" smtClean="0"/>
          </a:p>
          <a:p>
            <a:r>
              <a:rPr lang="ru-RU" dirty="0" smtClean="0"/>
              <a:t>Объем </a:t>
            </a:r>
            <a:r>
              <a:rPr lang="ru-RU" dirty="0" err="1" smtClean="0"/>
              <a:t>доп</a:t>
            </a:r>
            <a:r>
              <a:rPr lang="en-US" dirty="0"/>
              <a:t>.</a:t>
            </a:r>
            <a:r>
              <a:rPr lang="ru-RU" dirty="0" smtClean="0"/>
              <a:t> памяти</a:t>
            </a:r>
          </a:p>
          <a:p>
            <a:pPr lvl="1"/>
            <a:r>
              <a:rPr lang="ru-RU" dirty="0" smtClean="0"/>
              <a:t>В </a:t>
            </a:r>
            <a:r>
              <a:rPr lang="ru-RU" dirty="0" err="1" smtClean="0"/>
              <a:t>нерекурсивном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O(1)</a:t>
            </a:r>
          </a:p>
          <a:p>
            <a:pPr lvl="1"/>
            <a:r>
              <a:rPr lang="ru-RU" dirty="0" smtClean="0"/>
              <a:t>В рекурсивном алгоритме </a:t>
            </a:r>
            <a:r>
              <a:rPr lang="en-US" dirty="0" smtClean="0"/>
              <a:t>M(n) = O(</a:t>
            </a:r>
            <a:r>
              <a:rPr lang="en-US" dirty="0" err="1" smtClean="0"/>
              <a:t>logn</a:t>
            </a:r>
            <a:r>
              <a:rPr lang="en-US" dirty="0" smtClean="0"/>
              <a:t>), </a:t>
            </a:r>
            <a:r>
              <a:rPr lang="ru-RU" dirty="0" smtClean="0"/>
              <a:t>т.к. максимальная глубина рекурсии – </a:t>
            </a:r>
            <a:r>
              <a:rPr lang="en-US" dirty="0" smtClean="0"/>
              <a:t>log 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5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47" y="2635624"/>
            <a:ext cx="2902153" cy="2590310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Понятие</a:t>
            </a:r>
            <a:r>
              <a:rPr lang="ru-RU" spc="80" dirty="0">
                <a:solidFill>
                  <a:srgbClr val="D04E1D"/>
                </a:solidFill>
                <a:latin typeface="Times New Roman"/>
                <a:cs typeface="Times New Roman"/>
              </a:rPr>
              <a:t>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7392" y="1000817"/>
            <a:ext cx="8707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1083310" algn="l"/>
                <a:tab pos="1341120" algn="l"/>
                <a:tab pos="2413000" algn="l"/>
                <a:tab pos="4557395" algn="l"/>
                <a:tab pos="5662295" algn="l"/>
                <a:tab pos="6541770" algn="l"/>
              </a:tabLst>
            </a:pPr>
            <a:r>
              <a:rPr lang="ru-RU" sz="2000" b="1" spc="-5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Алгоритм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описание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действий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определяющей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вычислительный процесс, ведущий от варьируемых начальных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(input)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 искомому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результату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(output)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7391" y="2002463"/>
            <a:ext cx="7666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 //.. последовательность действий над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// return output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7391" y="3128685"/>
            <a:ext cx="60665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1083310" algn="l"/>
                <a:tab pos="1341120" algn="l"/>
                <a:tab pos="2413000" algn="l"/>
                <a:tab pos="4557395" algn="l"/>
                <a:tab pos="5662295" algn="l"/>
                <a:tab pos="6541770" algn="l"/>
              </a:tabLs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Алгоритм определяет функцию (отображение)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F: X → Y,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где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X –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множество исходных данных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Y –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множество выходных данных.</a:t>
            </a:r>
          </a:p>
          <a:p>
            <a:pPr marL="12700">
              <a:spcBef>
                <a:spcPts val="1825"/>
              </a:spcBef>
              <a:tabLst>
                <a:tab pos="1083310" algn="l"/>
                <a:tab pos="1341120" algn="l"/>
                <a:tab pos="2413000" algn="l"/>
                <a:tab pos="4557395" algn="l"/>
                <a:tab pos="5662295" algn="l"/>
                <a:tab pos="6541770" algn="l"/>
              </a:tabLst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– есть запись алгоритма на формальном языке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1083310" algn="l"/>
                <a:tab pos="1341120" algn="l"/>
                <a:tab pos="2413000" algn="l"/>
                <a:tab pos="4557395" algn="l"/>
                <a:tab pos="5662295" algn="l"/>
                <a:tab pos="6541770" algn="l"/>
              </a:tabLs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Например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Функция сортировки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1083310" algn="l"/>
                <a:tab pos="1341120" algn="l"/>
                <a:tab pos="2413000" algn="l"/>
                <a:tab pos="4557395" algn="l"/>
                <a:tab pos="5662295" algn="l"/>
                <a:tab pos="6541770" algn="l"/>
              </a:tabLst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Вход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чисел (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a1, … an) # (5, 10, 2)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1083310" algn="l"/>
                <a:tab pos="1341120" algn="l"/>
                <a:tab pos="2413000" algn="l"/>
                <a:tab pos="4557395" algn="l"/>
                <a:tab pos="5662295" algn="l"/>
                <a:tab pos="6541770" algn="l"/>
              </a:tabLst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Выход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Перестановка чисел, такая что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a’1 &lt;= a’2 … &lt;=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a’n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# (2, 5, 10)</a:t>
            </a:r>
          </a:p>
        </p:txBody>
      </p:sp>
    </p:spTree>
    <p:extLst>
      <p:ext uri="{BB962C8B-B14F-4D97-AF65-F5344CB8AC3E}">
        <p14:creationId xmlns:p14="http://schemas.microsoft.com/office/powerpoint/2010/main" val="428629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0"/>
          <p:cNvSpPr txBox="1"/>
          <p:nvPr/>
        </p:nvSpPr>
        <p:spPr>
          <a:xfrm>
            <a:off x="192621" y="727377"/>
            <a:ext cx="8405523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ct val="150000"/>
              </a:lnSpc>
              <a:spcBef>
                <a:spcPts val="600"/>
              </a:spcBef>
              <a:buClr>
                <a:srgbClr val="E46C09"/>
              </a:buClr>
              <a:buFont typeface="Arial"/>
              <a:buChar char="•"/>
              <a:tabLst>
                <a:tab pos="756920" algn="l"/>
              </a:tabLst>
            </a:pPr>
            <a:r>
              <a:rPr sz="1800" b="1" spc="-1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Де</a:t>
            </a:r>
            <a:r>
              <a:rPr sz="1800" b="1" spc="-1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ер</a:t>
            </a:r>
            <a:r>
              <a:rPr sz="1800" b="1" spc="-1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b="1" spc="-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ини</a:t>
            </a:r>
            <a:r>
              <a:rPr sz="1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sz="1800" b="1" spc="-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b="1" spc="1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b="1" spc="-5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нно</a:t>
            </a:r>
            <a:r>
              <a:rPr sz="1800" b="1" spc="-1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b="1" spc="1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25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1800" spc="-1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/>
              <a:t>каждый шаг алгоритма должен быть точно определен – записан на формальном языке исполнителя. Детерминированность обеспечивает одинаковость результата, получаемого при многократном выполнении алгоритма, на одном и том же наборе входных </a:t>
            </a:r>
            <a:r>
              <a:rPr lang="ru-RU" dirty="0" smtClean="0"/>
              <a:t>данных</a:t>
            </a:r>
            <a:r>
              <a:rPr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56285" indent="-286385">
              <a:lnSpc>
                <a:spcPct val="150000"/>
              </a:lnSpc>
              <a:spcBef>
                <a:spcPts val="600"/>
              </a:spcBef>
              <a:buClr>
                <a:srgbClr val="E46C09"/>
              </a:buClr>
              <a:buFont typeface="Arial"/>
              <a:buChar char="•"/>
              <a:tabLst>
                <a:tab pos="756920" algn="l"/>
              </a:tabLst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lang="ru-RU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lang="ru-RU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ru-RU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/>
              <a:t>алгоритм представляется как последовательность инструкций исполнителя. Каждая инструкция выполняется только после того, как закончилось выполнение предыдущего шага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56285" indent="-286385">
              <a:lnSpc>
                <a:spcPct val="150000"/>
              </a:lnSpc>
              <a:spcBef>
                <a:spcPts val="600"/>
              </a:spcBef>
              <a:buClr>
                <a:srgbClr val="E46C09"/>
              </a:buClr>
              <a:buFont typeface="Arial"/>
              <a:buChar char="•"/>
              <a:tabLst>
                <a:tab pos="756920" algn="l"/>
              </a:tabLst>
            </a:pPr>
            <a:r>
              <a:rPr sz="1800" b="1" spc="-40" dirty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чн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sz="1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ж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дая</a:t>
            </a:r>
            <a:r>
              <a:rPr sz="1800" spc="-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5" dirty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sz="1800" spc="-35" dirty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ит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sz="1800" spc="-40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spc="5" dirty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ж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-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ав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ш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ни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56285" indent="-286385">
              <a:lnSpc>
                <a:spcPct val="150000"/>
              </a:lnSpc>
              <a:spcBef>
                <a:spcPts val="600"/>
              </a:spcBef>
              <a:buClr>
                <a:srgbClr val="E46C09"/>
              </a:buClr>
              <a:buFont typeface="Arial"/>
              <a:buChar char="•"/>
              <a:tabLst>
                <a:tab pos="756920" algn="l"/>
              </a:tabLst>
            </a:pPr>
            <a:r>
              <a:rPr sz="1800" b="1" spc="-25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b="1" spc="-3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sz="1800" spc="-8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0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5" dirty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sz="1800" spc="-35" dirty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ит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spc="-45" dirty="0">
                <a:latin typeface="Segoe UI" panose="020B0502040204020203" pitchFamily="34" charset="0"/>
                <a:cs typeface="Segoe UI" panose="020B0502040204020203" pitchFamily="34" charset="0"/>
              </a:rPr>
              <a:t>ж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ини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ра</a:t>
            </a:r>
            <a:r>
              <a:rPr sz="1800" spc="-40" dirty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sz="1800" spc="5" dirty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ичн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ы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sz="1800" spc="-50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ы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да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нн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ы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56285" indent="-286385">
              <a:lnSpc>
                <a:spcPct val="150000"/>
              </a:lnSpc>
              <a:spcBef>
                <a:spcPts val="600"/>
              </a:spcBef>
              <a:buClr>
                <a:srgbClr val="E46C09"/>
              </a:buClr>
              <a:buFont typeface="Arial"/>
              <a:buChar char="•"/>
              <a:tabLst>
                <a:tab pos="756920" algn="l"/>
              </a:tabLst>
            </a:pPr>
            <a:r>
              <a:rPr sz="1800" b="1" spc="-35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b="1" spc="-20" dirty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sz="1800" b="1" spc="-60" dirty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л</a:t>
            </a:r>
            <a:r>
              <a:rPr sz="1800" b="1" spc="-80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ти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но</a:t>
            </a:r>
            <a:r>
              <a:rPr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b="1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ь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от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ошибо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ри</a:t>
            </a:r>
            <a:r>
              <a:rPr sz="1800" spc="-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се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sz="1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оп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с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ти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ы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sz="1800"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5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sz="1800" spc="-25" dirty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sz="1800" spc="-55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ны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х</a:t>
            </a:r>
            <a:r>
              <a:rPr sz="1800" spc="-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з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н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sz="1800" spc="-5" dirty="0">
                <a:latin typeface="Segoe UI" panose="020B0502040204020203" pitchFamily="34" charset="0"/>
                <a:cs typeface="Segoe UI" panose="020B0502040204020203" pitchFamily="34" charset="0"/>
              </a:rPr>
              <a:t>ния</a:t>
            </a:r>
            <a:r>
              <a:rPr sz="1800" dirty="0">
                <a:latin typeface="Segoe UI" panose="020B0502040204020203" pitchFamily="34" charset="0"/>
                <a:cs typeface="Segoe UI" panose="020B0502040204020203" pitchFamily="34" charset="0"/>
              </a:rPr>
              <a:t>х.</a:t>
            </a:r>
          </a:p>
          <a:p>
            <a:pPr marL="298450" indent="-285750">
              <a:lnSpc>
                <a:spcPct val="15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endParaRPr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Свойства алгоритмов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5558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виды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6285" indent="-286385">
              <a:spcBef>
                <a:spcPts val="600"/>
              </a:spcBef>
              <a:buClr>
                <a:srgbClr val="E46C09"/>
              </a:buClr>
              <a:tabLst>
                <a:tab pos="756920" algn="l"/>
              </a:tabLst>
            </a:pPr>
            <a:r>
              <a:rPr lang="ru-RU" b="1" spc="-15" dirty="0" smtClean="0"/>
              <a:t>Лин</a:t>
            </a:r>
            <a:r>
              <a:rPr lang="ru-RU" b="1" spc="-10" dirty="0" smtClean="0"/>
              <a:t>е</a:t>
            </a:r>
            <a:r>
              <a:rPr lang="ru-RU" b="1" spc="-15" dirty="0" smtClean="0"/>
              <a:t>йн</a:t>
            </a:r>
            <a:r>
              <a:rPr lang="ru-RU" b="1" dirty="0" smtClean="0"/>
              <a:t>ы</a:t>
            </a:r>
            <a:r>
              <a:rPr lang="ru-RU" b="1" spc="-10" dirty="0" smtClean="0"/>
              <a:t>й</a:t>
            </a:r>
            <a:r>
              <a:rPr lang="ru-RU" spc="-35" dirty="0" smtClean="0"/>
              <a:t> </a:t>
            </a:r>
            <a:r>
              <a:rPr lang="ru-RU" dirty="0"/>
              <a:t>–</a:t>
            </a:r>
            <a:r>
              <a:rPr lang="ru-RU" spc="-30" dirty="0"/>
              <a:t> </a:t>
            </a:r>
            <a:r>
              <a:rPr lang="ru-RU" spc="-10" dirty="0"/>
              <a:t>де</a:t>
            </a:r>
            <a:r>
              <a:rPr lang="ru-RU" spc="-15" dirty="0"/>
              <a:t>й</a:t>
            </a:r>
            <a:r>
              <a:rPr lang="ru-RU" spc="-20" dirty="0"/>
              <a:t>с</a:t>
            </a:r>
            <a:r>
              <a:rPr lang="ru-RU" spc="-5" dirty="0"/>
              <a:t>т</a:t>
            </a:r>
            <a:r>
              <a:rPr lang="ru-RU" dirty="0"/>
              <a:t>в</a:t>
            </a:r>
            <a:r>
              <a:rPr lang="ru-RU" spc="-15" dirty="0"/>
              <a:t>и</a:t>
            </a:r>
            <a:r>
              <a:rPr lang="ru-RU" dirty="0"/>
              <a:t>я</a:t>
            </a:r>
            <a:r>
              <a:rPr lang="ru-RU" spc="-45" dirty="0"/>
              <a:t> </a:t>
            </a:r>
            <a:r>
              <a:rPr lang="ru-RU" dirty="0"/>
              <a:t>вы</a:t>
            </a:r>
            <a:r>
              <a:rPr lang="ru-RU" spc="-15" dirty="0"/>
              <a:t>п</a:t>
            </a:r>
            <a:r>
              <a:rPr lang="ru-RU" spc="-40" dirty="0"/>
              <a:t>о</a:t>
            </a:r>
            <a:r>
              <a:rPr lang="ru-RU" spc="5" dirty="0"/>
              <a:t>л</a:t>
            </a:r>
            <a:r>
              <a:rPr lang="ru-RU" spc="-15" dirty="0"/>
              <a:t>н</a:t>
            </a:r>
            <a:r>
              <a:rPr lang="ru-RU" spc="-5" dirty="0"/>
              <a:t>я</a:t>
            </a:r>
            <a:r>
              <a:rPr lang="ru-RU" spc="-30" dirty="0"/>
              <a:t>ю</a:t>
            </a:r>
            <a:r>
              <a:rPr lang="ru-RU" spc="-15" dirty="0"/>
              <a:t>т</a:t>
            </a:r>
            <a:r>
              <a:rPr lang="ru-RU" spc="-20" dirty="0"/>
              <a:t>с</a:t>
            </a:r>
            <a:r>
              <a:rPr lang="ru-RU" dirty="0"/>
              <a:t>я</a:t>
            </a:r>
            <a:r>
              <a:rPr lang="ru-RU" spc="-45" dirty="0"/>
              <a:t> </a:t>
            </a:r>
            <a:r>
              <a:rPr lang="ru-RU" spc="-50" dirty="0"/>
              <a:t>о</a:t>
            </a:r>
            <a:r>
              <a:rPr lang="ru-RU" dirty="0"/>
              <a:t>д</a:t>
            </a:r>
            <a:r>
              <a:rPr lang="ru-RU" spc="-15" dirty="0"/>
              <a:t>н</a:t>
            </a:r>
            <a:r>
              <a:rPr lang="ru-RU" spc="-5" dirty="0"/>
              <a:t>ок</a:t>
            </a:r>
            <a:r>
              <a:rPr lang="ru-RU" dirty="0"/>
              <a:t>ра</a:t>
            </a:r>
            <a:r>
              <a:rPr lang="ru-RU" spc="-5" dirty="0"/>
              <a:t>т</a:t>
            </a:r>
            <a:r>
              <a:rPr lang="ru-RU" spc="-15" dirty="0"/>
              <a:t>н</a:t>
            </a:r>
            <a:r>
              <a:rPr lang="ru-RU" spc="-5" dirty="0"/>
              <a:t>о,</a:t>
            </a:r>
            <a:r>
              <a:rPr lang="ru-RU" spc="-35" dirty="0"/>
              <a:t> </a:t>
            </a:r>
            <a:r>
              <a:rPr lang="ru-RU" spc="-50" dirty="0"/>
              <a:t>о</a:t>
            </a:r>
            <a:r>
              <a:rPr lang="ru-RU" dirty="0"/>
              <a:t>д</a:t>
            </a:r>
            <a:r>
              <a:rPr lang="ru-RU" spc="-15" dirty="0"/>
              <a:t>н</a:t>
            </a:r>
            <a:r>
              <a:rPr lang="ru-RU" dirty="0"/>
              <a:t>о</a:t>
            </a:r>
            <a:r>
              <a:rPr lang="ru-RU" spc="-45" dirty="0"/>
              <a:t> </a:t>
            </a:r>
            <a:r>
              <a:rPr lang="ru-RU" spc="-20" dirty="0"/>
              <a:t>з</a:t>
            </a:r>
            <a:r>
              <a:rPr lang="ru-RU" dirty="0"/>
              <a:t>а</a:t>
            </a:r>
            <a:r>
              <a:rPr lang="ru-RU" spc="-30" dirty="0"/>
              <a:t> </a:t>
            </a:r>
            <a:r>
              <a:rPr lang="ru-RU" dirty="0"/>
              <a:t>д</a:t>
            </a:r>
            <a:r>
              <a:rPr lang="ru-RU" spc="-10" dirty="0"/>
              <a:t>руг</a:t>
            </a:r>
            <a:r>
              <a:rPr lang="ru-RU" spc="-15" dirty="0"/>
              <a:t>и</a:t>
            </a:r>
            <a:r>
              <a:rPr lang="ru-RU" spc="-10" dirty="0"/>
              <a:t>м</a:t>
            </a:r>
            <a:r>
              <a:rPr lang="ru-RU" dirty="0"/>
              <a:t>.</a:t>
            </a:r>
          </a:p>
          <a:p>
            <a:pPr marL="756285" marR="5080" indent="-286385">
              <a:spcBef>
                <a:spcPts val="600"/>
              </a:spcBef>
              <a:buClr>
                <a:srgbClr val="E46C09"/>
              </a:buClr>
              <a:tabLst>
                <a:tab pos="756920" algn="l"/>
              </a:tabLst>
            </a:pPr>
            <a:r>
              <a:rPr lang="ru-RU" b="1" spc="-20" dirty="0"/>
              <a:t>Р</a:t>
            </a:r>
            <a:r>
              <a:rPr lang="ru-RU" b="1" dirty="0"/>
              <a:t>а</a:t>
            </a:r>
            <a:r>
              <a:rPr lang="ru-RU" b="1" spc="-20" dirty="0"/>
              <a:t>з</a:t>
            </a:r>
            <a:r>
              <a:rPr lang="ru-RU" b="1" dirty="0"/>
              <a:t>в</a:t>
            </a:r>
            <a:r>
              <a:rPr lang="ru-RU" b="1" spc="-20" dirty="0"/>
              <a:t>е</a:t>
            </a:r>
            <a:r>
              <a:rPr lang="ru-RU" b="1" spc="-5" dirty="0"/>
              <a:t>т</a:t>
            </a:r>
            <a:r>
              <a:rPr lang="ru-RU" b="1" spc="-15" dirty="0"/>
              <a:t>в</a:t>
            </a:r>
            <a:r>
              <a:rPr lang="ru-RU" b="1" spc="5" dirty="0"/>
              <a:t>л</a:t>
            </a:r>
            <a:r>
              <a:rPr lang="ru-RU" b="1" spc="-5" dirty="0"/>
              <a:t>я</a:t>
            </a:r>
            <a:r>
              <a:rPr lang="ru-RU" b="1" spc="-20" dirty="0"/>
              <a:t>ю</a:t>
            </a:r>
            <a:r>
              <a:rPr lang="ru-RU" b="1" spc="-5" dirty="0"/>
              <a:t>щ</a:t>
            </a:r>
            <a:r>
              <a:rPr lang="ru-RU" b="1" spc="-15" dirty="0"/>
              <a:t>и</a:t>
            </a:r>
            <a:r>
              <a:rPr lang="ru-RU" b="1" spc="-10" dirty="0"/>
              <a:t>й</a:t>
            </a:r>
            <a:r>
              <a:rPr lang="ru-RU" dirty="0"/>
              <a:t> </a:t>
            </a:r>
            <a:r>
              <a:rPr lang="ru-RU" spc="-100" dirty="0"/>
              <a:t> </a:t>
            </a:r>
            <a:r>
              <a:rPr lang="ru-RU" dirty="0"/>
              <a:t>– </a:t>
            </a:r>
            <a:r>
              <a:rPr lang="ru-RU" spc="-105" dirty="0"/>
              <a:t> </a:t>
            </a:r>
            <a:r>
              <a:rPr lang="ru-RU" dirty="0"/>
              <a:t>а</a:t>
            </a:r>
            <a:r>
              <a:rPr lang="ru-RU" spc="5" dirty="0"/>
              <a:t>л</a:t>
            </a:r>
            <a:r>
              <a:rPr lang="ru-RU" spc="-35" dirty="0"/>
              <a:t>г</a:t>
            </a:r>
            <a:r>
              <a:rPr lang="ru-RU" spc="-5" dirty="0"/>
              <a:t>о</a:t>
            </a:r>
            <a:r>
              <a:rPr lang="ru-RU" dirty="0"/>
              <a:t>р</a:t>
            </a:r>
            <a:r>
              <a:rPr lang="ru-RU" spc="-15" dirty="0"/>
              <a:t>ит</a:t>
            </a:r>
            <a:r>
              <a:rPr lang="ru-RU" dirty="0"/>
              <a:t>м </a:t>
            </a:r>
            <a:r>
              <a:rPr lang="ru-RU" spc="-114" dirty="0"/>
              <a:t> </a:t>
            </a:r>
            <a:r>
              <a:rPr lang="ru-RU" spc="-20" dirty="0"/>
              <a:t>с</a:t>
            </a:r>
            <a:r>
              <a:rPr lang="ru-RU" spc="-40" dirty="0"/>
              <a:t>о</a:t>
            </a:r>
            <a:r>
              <a:rPr lang="ru-RU" spc="-10" dirty="0"/>
              <a:t>дер</a:t>
            </a:r>
            <a:r>
              <a:rPr lang="ru-RU" spc="-20" dirty="0"/>
              <a:t>ж</a:t>
            </a:r>
            <a:r>
              <a:rPr lang="ru-RU" spc="-15" dirty="0"/>
              <a:t>и</a:t>
            </a:r>
            <a:r>
              <a:rPr lang="ru-RU" dirty="0"/>
              <a:t>т </a:t>
            </a:r>
            <a:r>
              <a:rPr lang="ru-RU" spc="-110" dirty="0"/>
              <a:t> </a:t>
            </a:r>
            <a:r>
              <a:rPr lang="ru-RU" spc="-10" dirty="0"/>
              <a:t>м</a:t>
            </a:r>
            <a:r>
              <a:rPr lang="ru-RU" spc="-15" dirty="0"/>
              <a:t>ини</a:t>
            </a:r>
            <a:r>
              <a:rPr lang="ru-RU" spc="-10" dirty="0"/>
              <a:t>м</a:t>
            </a:r>
            <a:r>
              <a:rPr lang="ru-RU" spc="-25" dirty="0"/>
              <a:t>у</a:t>
            </a:r>
            <a:r>
              <a:rPr lang="ru-RU" dirty="0"/>
              <a:t>м </a:t>
            </a:r>
            <a:r>
              <a:rPr lang="ru-RU" spc="-114" dirty="0"/>
              <a:t> </a:t>
            </a:r>
            <a:r>
              <a:rPr lang="ru-RU" spc="-50" dirty="0"/>
              <a:t>о</a:t>
            </a:r>
            <a:r>
              <a:rPr lang="ru-RU" dirty="0"/>
              <a:t>д</a:t>
            </a:r>
            <a:r>
              <a:rPr lang="ru-RU" spc="-15" dirty="0"/>
              <a:t>н</a:t>
            </a:r>
            <a:r>
              <a:rPr lang="ru-RU" dirty="0"/>
              <a:t>о </a:t>
            </a:r>
            <a:r>
              <a:rPr lang="ru-RU" spc="-110" dirty="0"/>
              <a:t> </a:t>
            </a:r>
            <a:r>
              <a:rPr lang="ru-RU" spc="-25" dirty="0"/>
              <a:t>у</a:t>
            </a:r>
            <a:r>
              <a:rPr lang="ru-RU" spc="-20" dirty="0"/>
              <a:t>с</a:t>
            </a:r>
            <a:r>
              <a:rPr lang="ru-RU" spc="5" dirty="0"/>
              <a:t>л</a:t>
            </a:r>
            <a:r>
              <a:rPr lang="ru-RU" spc="-5" dirty="0"/>
              <a:t>о</a:t>
            </a:r>
            <a:r>
              <a:rPr lang="ru-RU" spc="-15" dirty="0"/>
              <a:t>ви</a:t>
            </a:r>
            <a:r>
              <a:rPr lang="ru-RU" spc="-10" dirty="0"/>
              <a:t>е,</a:t>
            </a:r>
            <a:r>
              <a:rPr lang="ru-RU" dirty="0"/>
              <a:t> </a:t>
            </a:r>
            <a:r>
              <a:rPr lang="ru-RU" spc="-114" dirty="0"/>
              <a:t> </a:t>
            </a:r>
            <a:r>
              <a:rPr lang="ru-RU" dirty="0"/>
              <a:t>в </a:t>
            </a:r>
            <a:r>
              <a:rPr lang="ru-RU" spc="-110" dirty="0" smtClean="0"/>
              <a:t> </a:t>
            </a:r>
            <a:r>
              <a:rPr lang="ru-RU" spc="-20" dirty="0"/>
              <a:t>з</a:t>
            </a:r>
            <a:r>
              <a:rPr lang="ru-RU" dirty="0"/>
              <a:t>ави</a:t>
            </a:r>
            <a:r>
              <a:rPr lang="ru-RU" spc="-20" dirty="0"/>
              <a:t>с</a:t>
            </a:r>
            <a:r>
              <a:rPr lang="ru-RU" spc="-15" dirty="0"/>
              <a:t>и</a:t>
            </a:r>
            <a:r>
              <a:rPr lang="ru-RU" spc="-10" dirty="0"/>
              <a:t>м</a:t>
            </a:r>
            <a:r>
              <a:rPr lang="ru-RU" spc="10" dirty="0"/>
              <a:t>о</a:t>
            </a:r>
            <a:r>
              <a:rPr lang="ru-RU" spc="-20" dirty="0"/>
              <a:t>с</a:t>
            </a:r>
            <a:r>
              <a:rPr lang="ru-RU" spc="-5" dirty="0"/>
              <a:t>т</a:t>
            </a:r>
            <a:r>
              <a:rPr lang="ru-RU" spc="-10" dirty="0"/>
              <a:t>и</a:t>
            </a:r>
            <a:r>
              <a:rPr lang="ru-RU" dirty="0"/>
              <a:t> </a:t>
            </a:r>
            <a:r>
              <a:rPr lang="ru-RU" spc="-110" dirty="0"/>
              <a:t> </a:t>
            </a:r>
            <a:r>
              <a:rPr lang="ru-RU" spc="-5" dirty="0"/>
              <a:t>о</a:t>
            </a:r>
            <a:r>
              <a:rPr lang="ru-RU" dirty="0"/>
              <a:t>т </a:t>
            </a:r>
            <a:r>
              <a:rPr lang="ru-RU" spc="-110" dirty="0"/>
              <a:t> </a:t>
            </a:r>
            <a:r>
              <a:rPr lang="ru-RU" spc="-30" dirty="0"/>
              <a:t>к</a:t>
            </a:r>
            <a:r>
              <a:rPr lang="ru-RU" spc="-15" dirty="0"/>
              <a:t>о</a:t>
            </a:r>
            <a:r>
              <a:rPr lang="ru-RU" spc="-25" dirty="0"/>
              <a:t>т</a:t>
            </a:r>
            <a:r>
              <a:rPr lang="ru-RU" spc="-5" dirty="0"/>
              <a:t>о</a:t>
            </a:r>
            <a:r>
              <a:rPr lang="ru-RU" spc="10" dirty="0"/>
              <a:t>р</a:t>
            </a:r>
            <a:r>
              <a:rPr lang="ru-RU" spc="-5" dirty="0"/>
              <a:t>о</a:t>
            </a:r>
            <a:r>
              <a:rPr lang="ru-RU" spc="-25" dirty="0"/>
              <a:t>г</a:t>
            </a:r>
            <a:r>
              <a:rPr lang="ru-RU" dirty="0"/>
              <a:t>о вы</a:t>
            </a:r>
            <a:r>
              <a:rPr lang="ru-RU" spc="-15" dirty="0"/>
              <a:t>п</a:t>
            </a:r>
            <a:r>
              <a:rPr lang="ru-RU" spc="-40" dirty="0"/>
              <a:t>о</a:t>
            </a:r>
            <a:r>
              <a:rPr lang="ru-RU" spc="5" dirty="0"/>
              <a:t>л</a:t>
            </a:r>
            <a:r>
              <a:rPr lang="ru-RU" spc="-15" dirty="0"/>
              <a:t>н</a:t>
            </a:r>
            <a:r>
              <a:rPr lang="ru-RU" spc="-5" dirty="0"/>
              <a:t>я</a:t>
            </a:r>
            <a:r>
              <a:rPr lang="ru-RU" spc="-20" dirty="0"/>
              <a:t>е</a:t>
            </a:r>
            <a:r>
              <a:rPr lang="ru-RU" spc="-15" dirty="0"/>
              <a:t>т</a:t>
            </a:r>
            <a:r>
              <a:rPr lang="ru-RU" spc="-20" dirty="0"/>
              <a:t>с</a:t>
            </a:r>
            <a:r>
              <a:rPr lang="ru-RU" dirty="0"/>
              <a:t>я</a:t>
            </a:r>
            <a:r>
              <a:rPr lang="ru-RU" spc="-35" dirty="0"/>
              <a:t> </a:t>
            </a:r>
            <a:r>
              <a:rPr lang="ru-RU" spc="-10" dirty="0"/>
              <a:t>е</a:t>
            </a:r>
            <a:r>
              <a:rPr lang="ru-RU" spc="-35" dirty="0"/>
              <a:t>г</a:t>
            </a:r>
            <a:r>
              <a:rPr lang="ru-RU" dirty="0"/>
              <a:t>о</a:t>
            </a:r>
            <a:r>
              <a:rPr lang="ru-RU" spc="-35" dirty="0"/>
              <a:t> </a:t>
            </a:r>
            <a:r>
              <a:rPr lang="ru-RU" dirty="0"/>
              <a:t>в</a:t>
            </a:r>
            <a:r>
              <a:rPr lang="ru-RU" spc="-20" dirty="0"/>
              <a:t>е</a:t>
            </a:r>
            <a:r>
              <a:rPr lang="ru-RU" spc="-5" dirty="0"/>
              <a:t>т</a:t>
            </a:r>
            <a:r>
              <a:rPr lang="ru-RU" spc="-15" dirty="0"/>
              <a:t>в</a:t>
            </a:r>
            <a:r>
              <a:rPr lang="ru-RU" spc="5" dirty="0"/>
              <a:t>л</a:t>
            </a:r>
            <a:r>
              <a:rPr lang="ru-RU" spc="-10" dirty="0"/>
              <a:t>е</a:t>
            </a:r>
            <a:r>
              <a:rPr lang="ru-RU" spc="-15" dirty="0"/>
              <a:t>ни</a:t>
            </a:r>
            <a:r>
              <a:rPr lang="ru-RU" spc="-5" dirty="0"/>
              <a:t>е</a:t>
            </a:r>
            <a:r>
              <a:rPr lang="ru-RU" dirty="0"/>
              <a:t>.</a:t>
            </a:r>
          </a:p>
          <a:p>
            <a:pPr marL="756285" marR="5080" indent="-286385">
              <a:spcBef>
                <a:spcPts val="600"/>
              </a:spcBef>
              <a:buClr>
                <a:srgbClr val="E46C09"/>
              </a:buClr>
              <a:tabLst>
                <a:tab pos="756920" algn="l"/>
                <a:tab pos="2182495" algn="l"/>
                <a:tab pos="2437130" algn="l"/>
                <a:tab pos="3466465" algn="l"/>
                <a:tab pos="4845685" algn="l"/>
                <a:tab pos="6304280" algn="l"/>
                <a:tab pos="6897370" algn="l"/>
                <a:tab pos="7819390" algn="l"/>
                <a:tab pos="8538845" algn="l"/>
              </a:tabLst>
            </a:pPr>
            <a:r>
              <a:rPr lang="ru-RU" b="1" spc="-15" dirty="0"/>
              <a:t>Ци</a:t>
            </a:r>
            <a:r>
              <a:rPr lang="ru-RU" b="1" spc="-5" dirty="0"/>
              <a:t>к</a:t>
            </a:r>
            <a:r>
              <a:rPr lang="ru-RU" b="1" spc="5" dirty="0"/>
              <a:t>л</a:t>
            </a:r>
            <a:r>
              <a:rPr lang="ru-RU" b="1" spc="-15" dirty="0"/>
              <a:t>ич</a:t>
            </a:r>
            <a:r>
              <a:rPr lang="ru-RU" b="1" spc="-10" dirty="0"/>
              <a:t>е</a:t>
            </a:r>
            <a:r>
              <a:rPr lang="ru-RU" b="1" spc="-20" dirty="0"/>
              <a:t>с</a:t>
            </a:r>
            <a:r>
              <a:rPr lang="ru-RU" b="1" spc="-5" dirty="0"/>
              <a:t>к</a:t>
            </a:r>
            <a:r>
              <a:rPr lang="ru-RU" b="1" spc="-15" dirty="0"/>
              <a:t>и</a:t>
            </a:r>
            <a:r>
              <a:rPr lang="ru-RU" b="1" spc="-10" dirty="0"/>
              <a:t>й </a:t>
            </a:r>
            <a:r>
              <a:rPr lang="ru-RU" dirty="0"/>
              <a:t>– </a:t>
            </a:r>
            <a:r>
              <a:rPr lang="ru-RU" spc="-10" dirty="0"/>
              <a:t>де</a:t>
            </a:r>
            <a:r>
              <a:rPr lang="ru-RU" spc="-15" dirty="0"/>
              <a:t>й</a:t>
            </a:r>
            <a:r>
              <a:rPr lang="ru-RU" spc="-20" dirty="0"/>
              <a:t>с</a:t>
            </a:r>
            <a:r>
              <a:rPr lang="ru-RU" spc="-5" dirty="0"/>
              <a:t>т</a:t>
            </a:r>
            <a:r>
              <a:rPr lang="ru-RU" dirty="0"/>
              <a:t>в</a:t>
            </a:r>
            <a:r>
              <a:rPr lang="ru-RU" spc="-15" dirty="0"/>
              <a:t>и</a:t>
            </a:r>
            <a:r>
              <a:rPr lang="ru-RU" dirty="0"/>
              <a:t>я	</a:t>
            </a:r>
            <a:r>
              <a:rPr lang="ru-RU" spc="-15" dirty="0"/>
              <a:t>п</a:t>
            </a:r>
            <a:r>
              <a:rPr lang="ru-RU" spc="-5" dirty="0"/>
              <a:t>о</a:t>
            </a:r>
            <a:r>
              <a:rPr lang="ru-RU" spc="10" dirty="0"/>
              <a:t>в</a:t>
            </a:r>
            <a:r>
              <a:rPr lang="ru-RU" spc="-25" dirty="0"/>
              <a:t>т</a:t>
            </a:r>
            <a:r>
              <a:rPr lang="ru-RU" spc="-5" dirty="0"/>
              <a:t>о</a:t>
            </a:r>
            <a:r>
              <a:rPr lang="ru-RU" dirty="0"/>
              <a:t>р</a:t>
            </a:r>
            <a:r>
              <a:rPr lang="ru-RU" spc="-5" dirty="0"/>
              <a:t>я</a:t>
            </a:r>
            <a:r>
              <a:rPr lang="ru-RU" spc="-30" dirty="0"/>
              <a:t>ю</a:t>
            </a:r>
            <a:r>
              <a:rPr lang="ru-RU" spc="-5" dirty="0"/>
              <a:t>т</a:t>
            </a:r>
            <a:r>
              <a:rPr lang="ru-RU" spc="-20" dirty="0"/>
              <a:t>с</a:t>
            </a:r>
            <a:r>
              <a:rPr lang="ru-RU" dirty="0"/>
              <a:t>я	</a:t>
            </a:r>
            <a:r>
              <a:rPr lang="ru-RU" spc="-10" dirty="0"/>
              <a:t>м</a:t>
            </a:r>
            <a:r>
              <a:rPr lang="ru-RU" spc="-15" dirty="0"/>
              <a:t>н</a:t>
            </a:r>
            <a:r>
              <a:rPr lang="ru-RU" spc="10" dirty="0"/>
              <a:t>о</a:t>
            </a:r>
            <a:r>
              <a:rPr lang="ru-RU" spc="-25" dirty="0"/>
              <a:t>г</a:t>
            </a:r>
            <a:r>
              <a:rPr lang="ru-RU" spc="-5" dirty="0"/>
              <a:t>ок</a:t>
            </a:r>
            <a:r>
              <a:rPr lang="ru-RU" dirty="0"/>
              <a:t>ра</a:t>
            </a:r>
            <a:r>
              <a:rPr lang="ru-RU" spc="-5" dirty="0"/>
              <a:t>т</a:t>
            </a:r>
            <a:r>
              <a:rPr lang="ru-RU" spc="-15" dirty="0"/>
              <a:t>н</a:t>
            </a:r>
            <a:r>
              <a:rPr lang="ru-RU" spc="-5" dirty="0"/>
              <a:t>о,</a:t>
            </a:r>
            <a:r>
              <a:rPr lang="ru-RU" dirty="0"/>
              <a:t>	</a:t>
            </a:r>
            <a:r>
              <a:rPr lang="ru-RU" spc="-15" dirty="0"/>
              <a:t>п</a:t>
            </a:r>
            <a:r>
              <a:rPr lang="ru-RU" spc="-5" dirty="0"/>
              <a:t>о</a:t>
            </a:r>
            <a:r>
              <a:rPr lang="ru-RU" spc="-30" dirty="0"/>
              <a:t>к</a:t>
            </a:r>
            <a:r>
              <a:rPr lang="ru-RU" dirty="0"/>
              <a:t>а	</a:t>
            </a:r>
            <a:r>
              <a:rPr lang="ru-RU" spc="-25" dirty="0" smtClean="0"/>
              <a:t>у</a:t>
            </a:r>
            <a:r>
              <a:rPr lang="ru-RU" spc="-20" dirty="0" smtClean="0"/>
              <a:t>с</a:t>
            </a:r>
            <a:r>
              <a:rPr lang="ru-RU" spc="5" dirty="0" smtClean="0"/>
              <a:t>л</a:t>
            </a:r>
            <a:r>
              <a:rPr lang="ru-RU" spc="-5" dirty="0" smtClean="0"/>
              <a:t>о</a:t>
            </a:r>
            <a:r>
              <a:rPr lang="ru-RU" dirty="0" smtClean="0"/>
              <a:t>в</a:t>
            </a:r>
            <a:r>
              <a:rPr lang="ru-RU" spc="-15" dirty="0" smtClean="0"/>
              <a:t>и</a:t>
            </a:r>
            <a:r>
              <a:rPr lang="ru-RU" spc="-10" dirty="0" smtClean="0"/>
              <a:t>е</a:t>
            </a:r>
            <a:r>
              <a:rPr lang="en-US" dirty="0" smtClean="0"/>
              <a:t> </a:t>
            </a:r>
            <a:r>
              <a:rPr lang="ru-RU" spc="-15" dirty="0" smtClean="0"/>
              <a:t>ци</a:t>
            </a:r>
            <a:r>
              <a:rPr lang="ru-RU" spc="-5" dirty="0" smtClean="0"/>
              <a:t>к</a:t>
            </a:r>
            <a:r>
              <a:rPr lang="ru-RU" spc="5" dirty="0" smtClean="0"/>
              <a:t>л</a:t>
            </a:r>
            <a:r>
              <a:rPr lang="ru-RU" dirty="0" smtClean="0"/>
              <a:t>а </a:t>
            </a:r>
            <a:r>
              <a:rPr lang="ru-RU" spc="-85" dirty="0"/>
              <a:t>у</a:t>
            </a:r>
            <a:r>
              <a:rPr lang="ru-RU" spc="-10" dirty="0"/>
              <a:t>д</a:t>
            </a:r>
            <a:r>
              <a:rPr lang="ru-RU" spc="-5" dirty="0"/>
              <a:t>о</a:t>
            </a:r>
            <a:r>
              <a:rPr lang="ru-RU" spc="-25" dirty="0"/>
              <a:t>в</a:t>
            </a:r>
            <a:r>
              <a:rPr lang="ru-RU" spc="5" dirty="0"/>
              <a:t>л</a:t>
            </a:r>
            <a:r>
              <a:rPr lang="ru-RU" spc="-20" dirty="0"/>
              <a:t>е</a:t>
            </a:r>
            <a:r>
              <a:rPr lang="ru-RU" spc="-5" dirty="0"/>
              <a:t>т</a:t>
            </a:r>
            <a:r>
              <a:rPr lang="ru-RU" dirty="0"/>
              <a:t>в</a:t>
            </a:r>
            <a:r>
              <a:rPr lang="ru-RU" spc="-5" dirty="0"/>
              <a:t>о</a:t>
            </a:r>
            <a:r>
              <a:rPr lang="ru-RU" dirty="0"/>
              <a:t>р</a:t>
            </a:r>
            <a:r>
              <a:rPr lang="ru-RU" spc="-15" dirty="0"/>
              <a:t>я</a:t>
            </a:r>
            <a:r>
              <a:rPr lang="ru-RU" spc="-20" dirty="0"/>
              <a:t>е</a:t>
            </a:r>
            <a:r>
              <a:rPr lang="ru-RU" dirty="0"/>
              <a:t>т </a:t>
            </a:r>
            <a:r>
              <a:rPr lang="ru-RU" spc="-15" dirty="0"/>
              <a:t>и</a:t>
            </a:r>
            <a:r>
              <a:rPr lang="ru-RU" spc="-20" dirty="0"/>
              <a:t>с</a:t>
            </a:r>
            <a:r>
              <a:rPr lang="ru-RU" spc="-5" dirty="0"/>
              <a:t>т</a:t>
            </a:r>
            <a:r>
              <a:rPr lang="ru-RU" spc="-15" dirty="0"/>
              <a:t>инн</a:t>
            </a:r>
            <a:r>
              <a:rPr lang="ru-RU" spc="-5" dirty="0"/>
              <a:t>о</a:t>
            </a:r>
            <a:r>
              <a:rPr lang="ru-RU" spc="-20" dirty="0"/>
              <a:t>с</a:t>
            </a:r>
            <a:r>
              <a:rPr lang="ru-RU" spc="-5" dirty="0"/>
              <a:t>т</a:t>
            </a:r>
            <a:r>
              <a:rPr lang="ru-RU" spc="-15" dirty="0"/>
              <a:t>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50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6091</TotalTime>
  <Words>5722</Words>
  <Application>Microsoft Macintosh PowerPoint</Application>
  <PresentationFormat>Экран (4:3)</PresentationFormat>
  <Paragraphs>725</Paragraphs>
  <Slides>65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 Office</vt:lpstr>
      <vt:lpstr>Алгоритмы и структура данных</vt:lpstr>
      <vt:lpstr>Обзор Курса / Тезисы</vt:lpstr>
      <vt:lpstr>Обзор курса / Практические навыки</vt:lpstr>
      <vt:lpstr>Литература</vt:lpstr>
      <vt:lpstr>Алгоритмы и структура данных</vt:lpstr>
      <vt:lpstr>План лекции 1</vt:lpstr>
      <vt:lpstr>Понятие алгоритма</vt:lpstr>
      <vt:lpstr>Свойства алгоритмов</vt:lpstr>
      <vt:lpstr>Базовые виды алгоритмов</vt:lpstr>
      <vt:lpstr>Пример</vt:lpstr>
      <vt:lpstr>Показатели эффективности алгоритмов </vt:lpstr>
      <vt:lpstr>Анализ времени выполнения алгоритмов</vt:lpstr>
      <vt:lpstr>Анализ времени выполнения алгоритмов</vt:lpstr>
      <vt:lpstr>Анализ времени выполнения алгоритмов</vt:lpstr>
      <vt:lpstr>Поиск максимального элемента в массиве</vt:lpstr>
      <vt:lpstr>Сортировка массив методом «Пузырька»</vt:lpstr>
      <vt:lpstr>Асимптотический анализ сложности алгоритмов</vt:lpstr>
      <vt:lpstr>Асимптотический анализ сложности алгоритмов</vt:lpstr>
      <vt:lpstr>Асимптотический анализ сложности алгоритмов</vt:lpstr>
      <vt:lpstr>Асимптотический анализ сложности алгоритмов</vt:lpstr>
      <vt:lpstr>Асимптотическая сложность / Обозначения </vt:lpstr>
      <vt:lpstr>Асимптотическая сложность / O-Обозначения </vt:lpstr>
      <vt:lpstr>Асимптотическая сложность / Ω-Обозначения </vt:lpstr>
      <vt:lpstr>Асимптотическая сложность / θ-Обозначения </vt:lpstr>
      <vt:lpstr>Асимптотическая сложность / Обозначения </vt:lpstr>
      <vt:lpstr>Асимптотическая сложность / Пример </vt:lpstr>
      <vt:lpstr>Асимптотическая сложность / Пример</vt:lpstr>
      <vt:lpstr>Асимптотическая сложность / Пример</vt:lpstr>
      <vt:lpstr>Классы сложности</vt:lpstr>
      <vt:lpstr>Примеры</vt:lpstr>
      <vt:lpstr>Классы задач</vt:lpstr>
      <vt:lpstr>Неполиномиальная задача. Задача о рюкзаке</vt:lpstr>
      <vt:lpstr>Неполиномиальная задача. Задача о рюкзаке</vt:lpstr>
      <vt:lpstr>Правила анализа алгоритмов</vt:lpstr>
      <vt:lpstr>Свойства O, Θ, Ω</vt:lpstr>
      <vt:lpstr>Пространственная эффективность</vt:lpstr>
      <vt:lpstr>Индуктивное программирование. Индуктивные функции</vt:lpstr>
      <vt:lpstr>Инварианты и предикаты алгоритма</vt:lpstr>
      <vt:lpstr>Примеры кода</vt:lpstr>
      <vt:lpstr>Алгоритмы / Числа Фибоначчи</vt:lpstr>
      <vt:lpstr>Алгоритмы / Числа Фибоначчи</vt:lpstr>
      <vt:lpstr>Алгоритмы / Числа Фибоначчи для n =5 </vt:lpstr>
      <vt:lpstr>Алгоритмы / Числа Фибоначчи</vt:lpstr>
      <vt:lpstr>Алгоритмы / Числа Фибоначчи</vt:lpstr>
      <vt:lpstr>Алгоритмы / Числа Фибоначчи</vt:lpstr>
      <vt:lpstr>Алгоритмы / Числа Фибоначчи</vt:lpstr>
      <vt:lpstr>Алгоритмы / Проверка числа на простоту</vt:lpstr>
      <vt:lpstr>Алгоритмы / Проверка числа на простоту</vt:lpstr>
      <vt:lpstr>Алгоритмы / Проверка числа на простоту</vt:lpstr>
      <vt:lpstr>Алгоритмы / Быстрое возведение в степень</vt:lpstr>
      <vt:lpstr>Алгоритмы / Быстрое возведение в степень</vt:lpstr>
      <vt:lpstr>Алгоритмы / Быстрое возведение в степень</vt:lpstr>
      <vt:lpstr>Алгоритмы / Быстрое возведение в степень</vt:lpstr>
      <vt:lpstr>Алгоритмы / Быстрое возведение в степень</vt:lpstr>
      <vt:lpstr>Алгоритмы / Быстрое возведение в степень</vt:lpstr>
      <vt:lpstr>Презентация PowerPoint</vt:lpstr>
      <vt:lpstr>Массивы</vt:lpstr>
      <vt:lpstr>Массивы</vt:lpstr>
      <vt:lpstr>Массивы. Линейный поиск</vt:lpstr>
      <vt:lpstr>Массивы. Линейный поиск</vt:lpstr>
      <vt:lpstr>Алгоритмы / Бинарный поиск</vt:lpstr>
      <vt:lpstr>Алгоритмы / Бинарный поиск</vt:lpstr>
      <vt:lpstr>Алгоритмы / Бинарный поиск</vt:lpstr>
      <vt:lpstr>Алгоритмы / Бинарный поиск</vt:lpstr>
      <vt:lpstr>Алгоритмы / Бинарный поиск</vt:lpstr>
    </vt:vector>
  </TitlesOfParts>
  <Company>i.saneev@corp.mail.ru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Санеев</dc:creator>
  <cp:lastModifiedBy>Илья Санеев</cp:lastModifiedBy>
  <cp:revision>225</cp:revision>
  <dcterms:created xsi:type="dcterms:W3CDTF">2017-11-12T11:20:47Z</dcterms:created>
  <dcterms:modified xsi:type="dcterms:W3CDTF">2018-05-01T10:11:37Z</dcterms:modified>
</cp:coreProperties>
</file>