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21" r:id="rId1"/>
  </p:sldMasterIdLst>
  <p:notesMasterIdLst>
    <p:notesMasterId r:id="rId57"/>
  </p:notesMasterIdLst>
  <p:sldIdLst>
    <p:sldId id="256" r:id="rId2"/>
    <p:sldId id="267" r:id="rId3"/>
    <p:sldId id="308" r:id="rId4"/>
    <p:sldId id="268" r:id="rId5"/>
    <p:sldId id="269" r:id="rId6"/>
    <p:sldId id="270" r:id="rId7"/>
    <p:sldId id="275" r:id="rId8"/>
    <p:sldId id="276" r:id="rId9"/>
    <p:sldId id="277" r:id="rId10"/>
    <p:sldId id="278" r:id="rId11"/>
    <p:sldId id="302" r:id="rId12"/>
    <p:sldId id="303" r:id="rId13"/>
    <p:sldId id="304" r:id="rId14"/>
    <p:sldId id="280" r:id="rId15"/>
    <p:sldId id="281" r:id="rId16"/>
    <p:sldId id="282" r:id="rId17"/>
    <p:sldId id="283" r:id="rId18"/>
    <p:sldId id="271" r:id="rId19"/>
    <p:sldId id="272" r:id="rId20"/>
    <p:sldId id="273" r:id="rId21"/>
    <p:sldId id="274" r:id="rId22"/>
    <p:sldId id="306" r:id="rId23"/>
    <p:sldId id="309" r:id="rId24"/>
    <p:sldId id="307" r:id="rId25"/>
    <p:sldId id="310" r:id="rId26"/>
    <p:sldId id="311" r:id="rId27"/>
    <p:sldId id="312" r:id="rId28"/>
    <p:sldId id="313" r:id="rId29"/>
    <p:sldId id="279" r:id="rId30"/>
    <p:sldId id="284" r:id="rId31"/>
    <p:sldId id="314" r:id="rId32"/>
    <p:sldId id="315" r:id="rId33"/>
    <p:sldId id="285" r:id="rId34"/>
    <p:sldId id="286" r:id="rId35"/>
    <p:sldId id="316" r:id="rId36"/>
    <p:sldId id="317" r:id="rId37"/>
    <p:sldId id="287" r:id="rId38"/>
    <p:sldId id="288" r:id="rId39"/>
    <p:sldId id="289" r:id="rId40"/>
    <p:sldId id="292" r:id="rId41"/>
    <p:sldId id="293" r:id="rId42"/>
    <p:sldId id="294" r:id="rId43"/>
    <p:sldId id="296" r:id="rId44"/>
    <p:sldId id="297" r:id="rId45"/>
    <p:sldId id="298" r:id="rId46"/>
    <p:sldId id="299" r:id="rId47"/>
    <p:sldId id="300" r:id="rId48"/>
    <p:sldId id="301" r:id="rId49"/>
    <p:sldId id="295" r:id="rId50"/>
    <p:sldId id="318" r:id="rId51"/>
    <p:sldId id="319" r:id="rId52"/>
    <p:sldId id="320" r:id="rId53"/>
    <p:sldId id="290" r:id="rId54"/>
    <p:sldId id="291" r:id="rId55"/>
    <p:sldId id="305" r:id="rId56"/>
  </p:sldIdLst>
  <p:sldSz cx="9144000" cy="6858000" type="screen4x3"/>
  <p:notesSz cx="6858000" cy="9144000"/>
  <p:defaultTextStyle>
    <a:defPPr>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Лекция" id="{8D854480-FB3F-44ED-B391-98D8594F287F}">
          <p14:sldIdLst>
            <p14:sldId id="256"/>
            <p14:sldId id="267"/>
            <p14:sldId id="308"/>
            <p14:sldId id="268"/>
            <p14:sldId id="269"/>
            <p14:sldId id="270"/>
            <p14:sldId id="275"/>
            <p14:sldId id="276"/>
            <p14:sldId id="277"/>
            <p14:sldId id="278"/>
            <p14:sldId id="302"/>
            <p14:sldId id="303"/>
            <p14:sldId id="304"/>
            <p14:sldId id="280"/>
            <p14:sldId id="281"/>
            <p14:sldId id="282"/>
            <p14:sldId id="283"/>
            <p14:sldId id="271"/>
            <p14:sldId id="272"/>
            <p14:sldId id="273"/>
            <p14:sldId id="274"/>
            <p14:sldId id="306"/>
            <p14:sldId id="309"/>
            <p14:sldId id="307"/>
            <p14:sldId id="310"/>
            <p14:sldId id="311"/>
            <p14:sldId id="312"/>
            <p14:sldId id="313"/>
            <p14:sldId id="279"/>
            <p14:sldId id="284"/>
            <p14:sldId id="314"/>
            <p14:sldId id="315"/>
            <p14:sldId id="285"/>
            <p14:sldId id="286"/>
            <p14:sldId id="316"/>
            <p14:sldId id="317"/>
            <p14:sldId id="287"/>
            <p14:sldId id="288"/>
            <p14:sldId id="289"/>
            <p14:sldId id="292"/>
            <p14:sldId id="293"/>
            <p14:sldId id="294"/>
            <p14:sldId id="296"/>
            <p14:sldId id="297"/>
            <p14:sldId id="298"/>
            <p14:sldId id="299"/>
            <p14:sldId id="300"/>
            <p14:sldId id="301"/>
            <p14:sldId id="295"/>
            <p14:sldId id="318"/>
            <p14:sldId id="319"/>
            <p14:sldId id="320"/>
            <p14:sldId id="290"/>
            <p14:sldId id="291"/>
            <p14:sldId id="30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Светлый стиль 2 — акцент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14" autoAdjust="0"/>
    <p:restoredTop sz="91279" autoAdjust="0"/>
  </p:normalViewPr>
  <p:slideViewPr>
    <p:cSldViewPr snapToGrid="0" snapToObjects="1">
      <p:cViewPr varScale="1">
        <p:scale>
          <a:sx n="101" d="100"/>
          <a:sy n="101" d="100"/>
        </p:scale>
        <p:origin x="1980"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88" d="100"/>
          <a:sy n="88" d="100"/>
        </p:scale>
        <p:origin x="233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E8373-93B3-4E40-891C-9DAF17DB1615}" type="datetimeFigureOut">
              <a:rPr lang="ru-RU" smtClean="0"/>
              <a:t>04.05.2018</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2191C-46F8-4DD3-99BB-81409D01A026}" type="slidenum">
              <a:rPr lang="ru-RU" smtClean="0"/>
              <a:t>‹#›</a:t>
            </a:fld>
            <a:endParaRPr lang="ru-RU"/>
          </a:p>
        </p:txBody>
      </p:sp>
    </p:spTree>
    <p:extLst>
      <p:ext uri="{BB962C8B-B14F-4D97-AF65-F5344CB8AC3E}">
        <p14:creationId xmlns:p14="http://schemas.microsoft.com/office/powerpoint/2010/main" val="4281229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72191C-46F8-4DD3-99BB-81409D01A026}" type="slidenum">
              <a:rPr lang="ru-RU" smtClean="0"/>
              <a:t>4</a:t>
            </a:fld>
            <a:endParaRPr lang="ru-RU"/>
          </a:p>
        </p:txBody>
      </p:sp>
    </p:spTree>
    <p:extLst>
      <p:ext uri="{BB962C8B-B14F-4D97-AF65-F5344CB8AC3E}">
        <p14:creationId xmlns:p14="http://schemas.microsoft.com/office/powerpoint/2010/main" val="3074442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72191C-46F8-4DD3-99BB-81409D01A026}" type="slidenum">
              <a:rPr lang="ru-RU" smtClean="0"/>
              <a:t>36</a:t>
            </a:fld>
            <a:endParaRPr lang="ru-RU"/>
          </a:p>
        </p:txBody>
      </p:sp>
    </p:spTree>
    <p:extLst>
      <p:ext uri="{BB962C8B-B14F-4D97-AF65-F5344CB8AC3E}">
        <p14:creationId xmlns:p14="http://schemas.microsoft.com/office/powerpoint/2010/main" val="3512608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72191C-46F8-4DD3-99BB-81409D01A026}" type="slidenum">
              <a:rPr lang="ru-RU" smtClean="0"/>
              <a:t>39</a:t>
            </a:fld>
            <a:endParaRPr lang="ru-RU"/>
          </a:p>
        </p:txBody>
      </p:sp>
    </p:spTree>
    <p:extLst>
      <p:ext uri="{BB962C8B-B14F-4D97-AF65-F5344CB8AC3E}">
        <p14:creationId xmlns:p14="http://schemas.microsoft.com/office/powerpoint/2010/main" val="2979828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72191C-46F8-4DD3-99BB-81409D01A026}" type="slidenum">
              <a:rPr lang="ru-RU" smtClean="0"/>
              <a:t>40</a:t>
            </a:fld>
            <a:endParaRPr lang="ru-RU"/>
          </a:p>
        </p:txBody>
      </p:sp>
    </p:spTree>
    <p:extLst>
      <p:ext uri="{BB962C8B-B14F-4D97-AF65-F5344CB8AC3E}">
        <p14:creationId xmlns:p14="http://schemas.microsoft.com/office/powerpoint/2010/main" val="111516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72191C-46F8-4DD3-99BB-81409D01A026}" type="slidenum">
              <a:rPr lang="ru-RU" smtClean="0"/>
              <a:t>46</a:t>
            </a:fld>
            <a:endParaRPr lang="ru-RU"/>
          </a:p>
        </p:txBody>
      </p:sp>
    </p:spTree>
    <p:extLst>
      <p:ext uri="{BB962C8B-B14F-4D97-AF65-F5344CB8AC3E}">
        <p14:creationId xmlns:p14="http://schemas.microsoft.com/office/powerpoint/2010/main" val="2114633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72191C-46F8-4DD3-99BB-81409D01A026}" type="slidenum">
              <a:rPr lang="ru-RU" smtClean="0"/>
              <a:t>6</a:t>
            </a:fld>
            <a:endParaRPr lang="ru-RU"/>
          </a:p>
        </p:txBody>
      </p:sp>
    </p:spTree>
    <p:extLst>
      <p:ext uri="{BB962C8B-B14F-4D97-AF65-F5344CB8AC3E}">
        <p14:creationId xmlns:p14="http://schemas.microsoft.com/office/powerpoint/2010/main" val="3318100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72191C-46F8-4DD3-99BB-81409D01A026}" type="slidenum">
              <a:rPr lang="ru-RU" smtClean="0"/>
              <a:t>11</a:t>
            </a:fld>
            <a:endParaRPr lang="ru-RU"/>
          </a:p>
        </p:txBody>
      </p:sp>
    </p:spTree>
    <p:extLst>
      <p:ext uri="{BB962C8B-B14F-4D97-AF65-F5344CB8AC3E}">
        <p14:creationId xmlns:p14="http://schemas.microsoft.com/office/powerpoint/2010/main" val="3325919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72191C-46F8-4DD3-99BB-81409D01A026}" type="slidenum">
              <a:rPr lang="ru-RU" smtClean="0"/>
              <a:t>13</a:t>
            </a:fld>
            <a:endParaRPr lang="ru-RU"/>
          </a:p>
        </p:txBody>
      </p:sp>
    </p:spTree>
    <p:extLst>
      <p:ext uri="{BB962C8B-B14F-4D97-AF65-F5344CB8AC3E}">
        <p14:creationId xmlns:p14="http://schemas.microsoft.com/office/powerpoint/2010/main" val="346186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72191C-46F8-4DD3-99BB-81409D01A026}" type="slidenum">
              <a:rPr lang="ru-RU" smtClean="0"/>
              <a:t>15</a:t>
            </a:fld>
            <a:endParaRPr lang="ru-RU"/>
          </a:p>
        </p:txBody>
      </p:sp>
    </p:spTree>
    <p:extLst>
      <p:ext uri="{BB962C8B-B14F-4D97-AF65-F5344CB8AC3E}">
        <p14:creationId xmlns:p14="http://schemas.microsoft.com/office/powerpoint/2010/main" val="156942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72191C-46F8-4DD3-99BB-81409D01A026}" type="slidenum">
              <a:rPr lang="ru-RU" smtClean="0"/>
              <a:t>30</a:t>
            </a:fld>
            <a:endParaRPr lang="ru-RU"/>
          </a:p>
        </p:txBody>
      </p:sp>
    </p:spTree>
    <p:extLst>
      <p:ext uri="{BB962C8B-B14F-4D97-AF65-F5344CB8AC3E}">
        <p14:creationId xmlns:p14="http://schemas.microsoft.com/office/powerpoint/2010/main" val="131363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72191C-46F8-4DD3-99BB-81409D01A026}" type="slidenum">
              <a:rPr lang="ru-RU" smtClean="0"/>
              <a:t>31</a:t>
            </a:fld>
            <a:endParaRPr lang="ru-RU"/>
          </a:p>
        </p:txBody>
      </p:sp>
    </p:spTree>
    <p:extLst>
      <p:ext uri="{BB962C8B-B14F-4D97-AF65-F5344CB8AC3E}">
        <p14:creationId xmlns:p14="http://schemas.microsoft.com/office/powerpoint/2010/main" val="2336756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72191C-46F8-4DD3-99BB-81409D01A026}" type="slidenum">
              <a:rPr lang="ru-RU" smtClean="0"/>
              <a:t>34</a:t>
            </a:fld>
            <a:endParaRPr lang="ru-RU"/>
          </a:p>
        </p:txBody>
      </p:sp>
    </p:spTree>
    <p:extLst>
      <p:ext uri="{BB962C8B-B14F-4D97-AF65-F5344CB8AC3E}">
        <p14:creationId xmlns:p14="http://schemas.microsoft.com/office/powerpoint/2010/main" val="808463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72191C-46F8-4DD3-99BB-81409D01A026}" type="slidenum">
              <a:rPr lang="ru-RU" smtClean="0"/>
              <a:t>35</a:t>
            </a:fld>
            <a:endParaRPr lang="ru-RU"/>
          </a:p>
        </p:txBody>
      </p:sp>
    </p:spTree>
    <p:extLst>
      <p:ext uri="{BB962C8B-B14F-4D97-AF65-F5344CB8AC3E}">
        <p14:creationId xmlns:p14="http://schemas.microsoft.com/office/powerpoint/2010/main" val="4095153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Название 1"/>
          <p:cNvSpPr>
            <a:spLocks noGrp="1"/>
          </p:cNvSpPr>
          <p:nvPr>
            <p:ph type="ctrTitle"/>
          </p:nvPr>
        </p:nvSpPr>
        <p:spPr>
          <a:xfrm>
            <a:off x="685800" y="2130425"/>
            <a:ext cx="7772400" cy="1470025"/>
          </a:xfrm>
        </p:spPr>
        <p:txBody>
          <a:bodyPr/>
          <a:lstStyle/>
          <a:p>
            <a:r>
              <a:rPr lang="en-US"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Образец подзаголовка</a:t>
            </a:r>
            <a:endParaRPr lang="ru-RU"/>
          </a:p>
        </p:txBody>
      </p:sp>
      <p:sp>
        <p:nvSpPr>
          <p:cNvPr id="4" name="Дата 3"/>
          <p:cNvSpPr>
            <a:spLocks noGrp="1"/>
          </p:cNvSpPr>
          <p:nvPr>
            <p:ph type="dt" sz="half" idx="10"/>
          </p:nvPr>
        </p:nvSpPr>
        <p:spPr/>
        <p:txBody>
          <a:bodyPr/>
          <a:lstStyle/>
          <a:p>
            <a:fld id="{B916E4E1-6EAB-F74C-A6D3-42421ADE82B5}" type="datetimeFigureOut">
              <a:rPr lang="ru-RU" smtClean="0"/>
              <a:t>04.05.2018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1810342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4" name="Дата 3"/>
          <p:cNvSpPr>
            <a:spLocks noGrp="1"/>
          </p:cNvSpPr>
          <p:nvPr>
            <p:ph type="dt" sz="half" idx="10"/>
          </p:nvPr>
        </p:nvSpPr>
        <p:spPr/>
        <p:txBody>
          <a:bodyPr/>
          <a:lstStyle/>
          <a:p>
            <a:fld id="{B916E4E1-6EAB-F74C-A6D3-42421ADE82B5}" type="datetimeFigureOut">
              <a:rPr lang="ru-RU" smtClean="0"/>
              <a:t>04.05.2018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83DD04C-14EE-704F-AE7D-A3311757F887}" type="slidenum">
              <a:rPr lang="ru-RU" smtClean="0"/>
              <a:t>‹#›</a:t>
            </a:fld>
            <a:endParaRPr lang="ru-RU"/>
          </a:p>
        </p:txBody>
      </p:sp>
    </p:spTree>
    <p:extLst>
      <p:ext uri="{BB962C8B-B14F-4D97-AF65-F5344CB8AC3E}">
        <p14:creationId xmlns:p14="http://schemas.microsoft.com/office/powerpoint/2010/main" val="148381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en-US"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4" name="Дата 3"/>
          <p:cNvSpPr>
            <a:spLocks noGrp="1"/>
          </p:cNvSpPr>
          <p:nvPr>
            <p:ph type="dt" sz="half" idx="10"/>
          </p:nvPr>
        </p:nvSpPr>
        <p:spPr/>
        <p:txBody>
          <a:bodyPr/>
          <a:lstStyle/>
          <a:p>
            <a:fld id="{B916E4E1-6EAB-F74C-A6D3-42421ADE82B5}" type="datetimeFigureOut">
              <a:rPr lang="ru-RU" smtClean="0"/>
              <a:t>04.05.2018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83DD04C-14EE-704F-AE7D-A3311757F887}" type="slidenum">
              <a:rPr lang="ru-RU" smtClean="0"/>
              <a:t>‹#›</a:t>
            </a:fld>
            <a:endParaRPr lang="ru-RU"/>
          </a:p>
        </p:txBody>
      </p:sp>
    </p:spTree>
    <p:extLst>
      <p:ext uri="{BB962C8B-B14F-4D97-AF65-F5344CB8AC3E}">
        <p14:creationId xmlns:p14="http://schemas.microsoft.com/office/powerpoint/2010/main" val="74601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Название 1"/>
          <p:cNvSpPr>
            <a:spLocks noGrp="1"/>
          </p:cNvSpPr>
          <p:nvPr>
            <p:ph type="title"/>
          </p:nvPr>
        </p:nvSpPr>
        <p:spPr>
          <a:xfrm>
            <a:off x="0" y="1"/>
            <a:ext cx="9144000" cy="576648"/>
          </a:xfrm>
          <a:solidFill>
            <a:schemeClr val="accent1">
              <a:lumMod val="20000"/>
              <a:lumOff val="80000"/>
            </a:schemeClr>
          </a:solidFill>
          <a:ln>
            <a:noFill/>
          </a:ln>
        </p:spPr>
        <p:txBody>
          <a:bodyPr>
            <a:noAutofit/>
          </a:bodyPr>
          <a:lstStyle>
            <a:lvl1pPr algn="l">
              <a:defRPr sz="3200">
                <a:latin typeface="Segoe UI" panose="020B0502040204020203" pitchFamily="34" charset="0"/>
                <a:cs typeface="Segoe UI" panose="020B0502040204020203" pitchFamily="34" charset="0"/>
              </a:defRPr>
            </a:lvl1pPr>
          </a:lstStyle>
          <a:p>
            <a:r>
              <a:rPr lang="en-US" dirty="0" err="1" smtClean="0"/>
              <a:t>Образец</a:t>
            </a:r>
            <a:r>
              <a:rPr lang="en-US" dirty="0" smtClean="0"/>
              <a:t> </a:t>
            </a:r>
            <a:r>
              <a:rPr lang="en-US" dirty="0" err="1" smtClean="0"/>
              <a:t>заголовка</a:t>
            </a:r>
            <a:endParaRPr lang="ru-RU" dirty="0"/>
          </a:p>
        </p:txBody>
      </p:sp>
      <p:sp>
        <p:nvSpPr>
          <p:cNvPr id="3" name="Содержимое 2"/>
          <p:cNvSpPr>
            <a:spLocks noGrp="1"/>
          </p:cNvSpPr>
          <p:nvPr>
            <p:ph idx="1"/>
          </p:nvPr>
        </p:nvSpPr>
        <p:spPr>
          <a:xfrm>
            <a:off x="457200" y="1070920"/>
            <a:ext cx="8229600" cy="5055244"/>
          </a:xfrm>
        </p:spPr>
        <p:txBody>
          <a:bodyPr/>
          <a:lstStyle>
            <a:lvl1pPr marL="0" indent="0">
              <a:buNone/>
              <a:defRPr sz="2400">
                <a:latin typeface="Segoe UI" panose="020B0502040204020203" pitchFamily="34" charset="0"/>
                <a:cs typeface="Segoe UI" panose="020B0502040204020203" pitchFamily="34" charset="0"/>
              </a:defRPr>
            </a:lvl1pPr>
            <a:lvl2pPr marL="457200" indent="0">
              <a:buNone/>
              <a:defRPr sz="2000">
                <a:latin typeface="Segoe UI" panose="020B0502040204020203" pitchFamily="34" charset="0"/>
                <a:cs typeface="Segoe UI" panose="020B0502040204020203" pitchFamily="34" charset="0"/>
              </a:defRPr>
            </a:lvl2pPr>
            <a:lvl3pPr marL="914400" indent="0">
              <a:buNone/>
              <a:defRPr sz="1800">
                <a:latin typeface="Segoe UI" panose="020B0502040204020203" pitchFamily="34" charset="0"/>
                <a:cs typeface="Segoe UI" panose="020B0502040204020203" pitchFamily="34" charset="0"/>
              </a:defRPr>
            </a:lvl3pPr>
            <a:lvl4pPr marL="1371600" indent="0">
              <a:buNone/>
              <a:defRPr sz="1600">
                <a:latin typeface="Segoe UI" panose="020B0502040204020203" pitchFamily="34" charset="0"/>
                <a:cs typeface="Segoe UI" panose="020B0502040204020203" pitchFamily="34" charset="0"/>
              </a:defRPr>
            </a:lvl4pPr>
            <a:lvl5pPr marL="1828800" indent="0">
              <a:buNone/>
              <a:defRPr sz="1600">
                <a:latin typeface="Segoe UI" panose="020B0502040204020203" pitchFamily="34" charset="0"/>
                <a:cs typeface="Segoe UI" panose="020B0502040204020203" pitchFamily="34" charset="0"/>
              </a:defRPr>
            </a:lvl5pPr>
          </a:lstStyle>
          <a:p>
            <a:pPr lvl="0"/>
            <a:r>
              <a:rPr lang="en-US" dirty="0" err="1" smtClean="0"/>
              <a:t>Образец</a:t>
            </a:r>
            <a:r>
              <a:rPr lang="en-US" dirty="0" smtClean="0"/>
              <a:t> </a:t>
            </a:r>
            <a:r>
              <a:rPr lang="en-US" dirty="0" err="1" smtClean="0"/>
              <a:t>текста</a:t>
            </a:r>
            <a:endParaRPr lang="en-US" dirty="0" smtClean="0"/>
          </a:p>
          <a:p>
            <a:pPr lvl="1"/>
            <a:r>
              <a:rPr lang="en-US" dirty="0" err="1" smtClean="0"/>
              <a:t>Второй</a:t>
            </a:r>
            <a:r>
              <a:rPr lang="en-US" dirty="0" smtClean="0"/>
              <a:t> </a:t>
            </a:r>
            <a:r>
              <a:rPr lang="en-US" dirty="0" err="1" smtClean="0"/>
              <a:t>уровень</a:t>
            </a:r>
            <a:endParaRPr lang="en-US" dirty="0" smtClean="0"/>
          </a:p>
          <a:p>
            <a:pPr lvl="2"/>
            <a:r>
              <a:rPr lang="en-US" dirty="0" err="1" smtClean="0"/>
              <a:t>Третий</a:t>
            </a:r>
            <a:r>
              <a:rPr lang="en-US" dirty="0" smtClean="0"/>
              <a:t> </a:t>
            </a:r>
            <a:r>
              <a:rPr lang="en-US" dirty="0" err="1" smtClean="0"/>
              <a:t>уровень</a:t>
            </a:r>
            <a:endParaRPr lang="en-US" dirty="0" smtClean="0"/>
          </a:p>
          <a:p>
            <a:pPr lvl="3"/>
            <a:r>
              <a:rPr lang="en-US" dirty="0" err="1" smtClean="0"/>
              <a:t>Четвертый</a:t>
            </a:r>
            <a:r>
              <a:rPr lang="en-US" dirty="0" smtClean="0"/>
              <a:t> </a:t>
            </a:r>
            <a:r>
              <a:rPr lang="en-US" dirty="0" err="1" smtClean="0"/>
              <a:t>уровень</a:t>
            </a:r>
            <a:endParaRPr lang="en-US" dirty="0" smtClean="0"/>
          </a:p>
          <a:p>
            <a:pPr lvl="4"/>
            <a:r>
              <a:rPr lang="en-US" dirty="0" err="1" smtClean="0"/>
              <a:t>Пятый</a:t>
            </a:r>
            <a:r>
              <a:rPr lang="en-US" dirty="0" smtClean="0"/>
              <a:t> </a:t>
            </a:r>
            <a:r>
              <a:rPr lang="en-US" dirty="0" err="1" smtClean="0"/>
              <a:t>уровень</a:t>
            </a:r>
            <a:endParaRPr lang="ru-RU" dirty="0"/>
          </a:p>
        </p:txBody>
      </p:sp>
      <p:sp>
        <p:nvSpPr>
          <p:cNvPr id="4" name="Дата 3"/>
          <p:cNvSpPr>
            <a:spLocks noGrp="1"/>
          </p:cNvSpPr>
          <p:nvPr>
            <p:ph type="dt" sz="half" idx="10"/>
          </p:nvPr>
        </p:nvSpPr>
        <p:spPr/>
        <p:txBody>
          <a:bodyPr/>
          <a:lstStyle/>
          <a:p>
            <a:fld id="{B916E4E1-6EAB-F74C-A6D3-42421ADE82B5}" type="datetimeFigureOut">
              <a:rPr lang="ru-RU" smtClean="0"/>
              <a:t>04.05.2018</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183DD04C-14EE-704F-AE7D-A3311757F887}" type="slidenum">
              <a:rPr lang="ru-RU" smtClean="0"/>
              <a:t>‹#›</a:t>
            </a:fld>
            <a:endParaRPr lang="ru-RU"/>
          </a:p>
        </p:txBody>
      </p:sp>
    </p:spTree>
    <p:extLst>
      <p:ext uri="{BB962C8B-B14F-4D97-AF65-F5344CB8AC3E}">
        <p14:creationId xmlns:p14="http://schemas.microsoft.com/office/powerpoint/2010/main" val="13642526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Название 1"/>
          <p:cNvSpPr>
            <a:spLocks noGrp="1"/>
          </p:cNvSpPr>
          <p:nvPr>
            <p:ph type="title"/>
          </p:nvPr>
        </p:nvSpPr>
        <p:spPr>
          <a:xfrm>
            <a:off x="722313" y="4406900"/>
            <a:ext cx="7772400" cy="1362075"/>
          </a:xfrm>
        </p:spPr>
        <p:txBody>
          <a:bodyPr anchor="t"/>
          <a:lstStyle>
            <a:lvl1pPr algn="l">
              <a:defRPr sz="4000" b="1" cap="all"/>
            </a:lvl1pPr>
          </a:lstStyle>
          <a:p>
            <a:r>
              <a:rPr lang="en-US"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Образец текста</a:t>
            </a:r>
          </a:p>
        </p:txBody>
      </p:sp>
      <p:sp>
        <p:nvSpPr>
          <p:cNvPr id="4" name="Дата 3"/>
          <p:cNvSpPr>
            <a:spLocks noGrp="1"/>
          </p:cNvSpPr>
          <p:nvPr>
            <p:ph type="dt" sz="half" idx="10"/>
          </p:nvPr>
        </p:nvSpPr>
        <p:spPr/>
        <p:txBody>
          <a:bodyPr/>
          <a:lstStyle/>
          <a:p>
            <a:fld id="{B916E4E1-6EAB-F74C-A6D3-42421ADE82B5}" type="datetimeFigureOut">
              <a:rPr lang="ru-RU" smtClean="0"/>
              <a:t>04.05.2018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83DD04C-14EE-704F-AE7D-A3311757F887}" type="slidenum">
              <a:rPr lang="ru-RU" smtClean="0"/>
              <a:t>‹#›</a:t>
            </a:fld>
            <a:endParaRPr lang="ru-RU"/>
          </a:p>
        </p:txBody>
      </p:sp>
    </p:spTree>
    <p:extLst>
      <p:ext uri="{BB962C8B-B14F-4D97-AF65-F5344CB8AC3E}">
        <p14:creationId xmlns:p14="http://schemas.microsoft.com/office/powerpoint/2010/main" val="2424594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5" name="Дата 4"/>
          <p:cNvSpPr>
            <a:spLocks noGrp="1"/>
          </p:cNvSpPr>
          <p:nvPr>
            <p:ph type="dt" sz="half" idx="10"/>
          </p:nvPr>
        </p:nvSpPr>
        <p:spPr/>
        <p:txBody>
          <a:bodyPr/>
          <a:lstStyle/>
          <a:p>
            <a:fld id="{B916E4E1-6EAB-F74C-A6D3-42421ADE82B5}" type="datetimeFigureOut">
              <a:rPr lang="ru-RU" smtClean="0"/>
              <a:t>04.05.2018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83DD04C-14EE-704F-AE7D-A3311757F887}" type="slidenum">
              <a:rPr lang="ru-RU" smtClean="0"/>
              <a:t>‹#›</a:t>
            </a:fld>
            <a:endParaRPr lang="ru-RU"/>
          </a:p>
        </p:txBody>
      </p:sp>
    </p:spTree>
    <p:extLst>
      <p:ext uri="{BB962C8B-B14F-4D97-AF65-F5344CB8AC3E}">
        <p14:creationId xmlns:p14="http://schemas.microsoft.com/office/powerpoint/2010/main" val="2864796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lvl1pPr>
              <a:defRPr/>
            </a:lvl1pPr>
          </a:lstStyle>
          <a:p>
            <a:r>
              <a:rPr lang="en-US"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7" name="Дата 6"/>
          <p:cNvSpPr>
            <a:spLocks noGrp="1"/>
          </p:cNvSpPr>
          <p:nvPr>
            <p:ph type="dt" sz="half" idx="10"/>
          </p:nvPr>
        </p:nvSpPr>
        <p:spPr/>
        <p:txBody>
          <a:bodyPr/>
          <a:lstStyle/>
          <a:p>
            <a:fld id="{B916E4E1-6EAB-F74C-A6D3-42421ADE82B5}" type="datetimeFigureOut">
              <a:rPr lang="ru-RU" smtClean="0"/>
              <a:t>04.05.2018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83DD04C-14EE-704F-AE7D-A3311757F887}" type="slidenum">
              <a:rPr lang="ru-RU" smtClean="0"/>
              <a:t>‹#›</a:t>
            </a:fld>
            <a:endParaRPr lang="ru-RU"/>
          </a:p>
        </p:txBody>
      </p:sp>
    </p:spTree>
    <p:extLst>
      <p:ext uri="{BB962C8B-B14F-4D97-AF65-F5344CB8AC3E}">
        <p14:creationId xmlns:p14="http://schemas.microsoft.com/office/powerpoint/2010/main" val="354659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smtClean="0"/>
              <a:t>Образец заголовка</a:t>
            </a:r>
            <a:endParaRPr lang="ru-RU"/>
          </a:p>
        </p:txBody>
      </p:sp>
      <p:sp>
        <p:nvSpPr>
          <p:cNvPr id="3" name="Дата 2"/>
          <p:cNvSpPr>
            <a:spLocks noGrp="1"/>
          </p:cNvSpPr>
          <p:nvPr>
            <p:ph type="dt" sz="half" idx="10"/>
          </p:nvPr>
        </p:nvSpPr>
        <p:spPr/>
        <p:txBody>
          <a:bodyPr/>
          <a:lstStyle/>
          <a:p>
            <a:fld id="{B916E4E1-6EAB-F74C-A6D3-42421ADE82B5}" type="datetimeFigureOut">
              <a:rPr lang="ru-RU" smtClean="0"/>
              <a:t>04.05.2018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83DD04C-14EE-704F-AE7D-A3311757F887}" type="slidenum">
              <a:rPr lang="ru-RU" smtClean="0"/>
              <a:t>‹#›</a:t>
            </a:fld>
            <a:endParaRPr lang="ru-RU"/>
          </a:p>
        </p:txBody>
      </p:sp>
    </p:spTree>
    <p:extLst>
      <p:ext uri="{BB962C8B-B14F-4D97-AF65-F5344CB8AC3E}">
        <p14:creationId xmlns:p14="http://schemas.microsoft.com/office/powerpoint/2010/main" val="46161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916E4E1-6EAB-F74C-A6D3-42421ADE82B5}" type="datetimeFigureOut">
              <a:rPr lang="ru-RU" smtClean="0"/>
              <a:t>04.05.2018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83DD04C-14EE-704F-AE7D-A3311757F887}" type="slidenum">
              <a:rPr lang="ru-RU" smtClean="0"/>
              <a:t>‹#›</a:t>
            </a:fld>
            <a:endParaRPr lang="ru-RU"/>
          </a:p>
        </p:txBody>
      </p:sp>
    </p:spTree>
    <p:extLst>
      <p:ext uri="{BB962C8B-B14F-4D97-AF65-F5344CB8AC3E}">
        <p14:creationId xmlns:p14="http://schemas.microsoft.com/office/powerpoint/2010/main" val="247064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Название 1"/>
          <p:cNvSpPr>
            <a:spLocks noGrp="1"/>
          </p:cNvSpPr>
          <p:nvPr>
            <p:ph type="title"/>
          </p:nvPr>
        </p:nvSpPr>
        <p:spPr>
          <a:xfrm>
            <a:off x="457200" y="273050"/>
            <a:ext cx="3008313" cy="1162050"/>
          </a:xfrm>
        </p:spPr>
        <p:txBody>
          <a:bodyPr anchor="b"/>
          <a:lstStyle>
            <a:lvl1pPr algn="l">
              <a:defRPr sz="2000" b="1"/>
            </a:lvl1pPr>
          </a:lstStyle>
          <a:p>
            <a:r>
              <a:rPr lang="en-US"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Образец текста</a:t>
            </a:r>
          </a:p>
        </p:txBody>
      </p:sp>
      <p:sp>
        <p:nvSpPr>
          <p:cNvPr id="5" name="Дата 4"/>
          <p:cNvSpPr>
            <a:spLocks noGrp="1"/>
          </p:cNvSpPr>
          <p:nvPr>
            <p:ph type="dt" sz="half" idx="10"/>
          </p:nvPr>
        </p:nvSpPr>
        <p:spPr/>
        <p:txBody>
          <a:bodyPr/>
          <a:lstStyle/>
          <a:p>
            <a:fld id="{B916E4E1-6EAB-F74C-A6D3-42421ADE82B5}" type="datetimeFigureOut">
              <a:rPr lang="ru-RU" smtClean="0"/>
              <a:t>04.05.2018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83DD04C-14EE-704F-AE7D-A3311757F887}" type="slidenum">
              <a:rPr lang="ru-RU" smtClean="0"/>
              <a:t>‹#›</a:t>
            </a:fld>
            <a:endParaRPr lang="ru-RU"/>
          </a:p>
        </p:txBody>
      </p:sp>
    </p:spTree>
    <p:extLst>
      <p:ext uri="{BB962C8B-B14F-4D97-AF65-F5344CB8AC3E}">
        <p14:creationId xmlns:p14="http://schemas.microsoft.com/office/powerpoint/2010/main" val="4005897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Название 1"/>
          <p:cNvSpPr>
            <a:spLocks noGrp="1"/>
          </p:cNvSpPr>
          <p:nvPr>
            <p:ph type="title"/>
          </p:nvPr>
        </p:nvSpPr>
        <p:spPr>
          <a:xfrm>
            <a:off x="1792288" y="4800600"/>
            <a:ext cx="5486400" cy="566738"/>
          </a:xfrm>
        </p:spPr>
        <p:txBody>
          <a:bodyPr anchor="b"/>
          <a:lstStyle>
            <a:lvl1pPr algn="l">
              <a:defRPr sz="2000" b="1"/>
            </a:lvl1pPr>
          </a:lstStyle>
          <a:p>
            <a:r>
              <a:rPr lang="en-US"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Образец текста</a:t>
            </a:r>
          </a:p>
        </p:txBody>
      </p:sp>
      <p:sp>
        <p:nvSpPr>
          <p:cNvPr id="5" name="Дата 4"/>
          <p:cNvSpPr>
            <a:spLocks noGrp="1"/>
          </p:cNvSpPr>
          <p:nvPr>
            <p:ph type="dt" sz="half" idx="10"/>
          </p:nvPr>
        </p:nvSpPr>
        <p:spPr/>
        <p:txBody>
          <a:bodyPr/>
          <a:lstStyle/>
          <a:p>
            <a:fld id="{B916E4E1-6EAB-F74C-A6D3-42421ADE82B5}" type="datetimeFigureOut">
              <a:rPr lang="ru-RU" smtClean="0"/>
              <a:t>04.05.2018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83DD04C-14EE-704F-AE7D-A3311757F887}" type="slidenum">
              <a:rPr lang="ru-RU" smtClean="0"/>
              <a:t>‹#›</a:t>
            </a:fld>
            <a:endParaRPr lang="ru-RU"/>
          </a:p>
        </p:txBody>
      </p:sp>
    </p:spTree>
    <p:extLst>
      <p:ext uri="{BB962C8B-B14F-4D97-AF65-F5344CB8AC3E}">
        <p14:creationId xmlns:p14="http://schemas.microsoft.com/office/powerpoint/2010/main" val="3342821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16E4E1-6EAB-F74C-A6D3-42421ADE82B5}" type="datetimeFigureOut">
              <a:rPr lang="ru-RU" smtClean="0"/>
              <a:t>04.05.2018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DD04C-14EE-704F-AE7D-A3311757F887}" type="slidenum">
              <a:rPr lang="ru-RU" smtClean="0"/>
              <a:t>‹#›</a:t>
            </a:fld>
            <a:endParaRPr lang="ru-RU"/>
          </a:p>
        </p:txBody>
      </p:sp>
    </p:spTree>
    <p:extLst>
      <p:ext uri="{BB962C8B-B14F-4D97-AF65-F5344CB8AC3E}">
        <p14:creationId xmlns:p14="http://schemas.microsoft.com/office/powerpoint/2010/main" val="971387728"/>
      </p:ext>
    </p:extLst>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ctrTitle"/>
          </p:nvPr>
        </p:nvSpPr>
        <p:spPr>
          <a:xfrm>
            <a:off x="685800" y="1186996"/>
            <a:ext cx="7772400" cy="1470025"/>
          </a:xfrm>
        </p:spPr>
        <p:txBody>
          <a:bodyPr>
            <a:normAutofit/>
          </a:bodyPr>
          <a:lstStyle/>
          <a:p>
            <a:r>
              <a:rPr lang="ru-RU" dirty="0" smtClean="0"/>
              <a:t>Алгоритмы и структура данных</a:t>
            </a:r>
            <a:endParaRPr lang="ru-RU" dirty="0"/>
          </a:p>
        </p:txBody>
      </p:sp>
      <p:sp>
        <p:nvSpPr>
          <p:cNvPr id="3" name="Подзаголовок 2"/>
          <p:cNvSpPr>
            <a:spLocks noGrp="1"/>
          </p:cNvSpPr>
          <p:nvPr>
            <p:ph type="subTitle" idx="1"/>
          </p:nvPr>
        </p:nvSpPr>
        <p:spPr>
          <a:xfrm>
            <a:off x="1371600" y="3009900"/>
            <a:ext cx="6400800" cy="1752600"/>
          </a:xfrm>
        </p:spPr>
        <p:txBody>
          <a:bodyPr/>
          <a:lstStyle/>
          <a:p>
            <a:r>
              <a:rPr lang="ru-RU" dirty="0" smtClean="0"/>
              <a:t>Лекция 2</a:t>
            </a:r>
          </a:p>
        </p:txBody>
      </p:sp>
    </p:spTree>
    <p:extLst>
      <p:ext uri="{BB962C8B-B14F-4D97-AF65-F5344CB8AC3E}">
        <p14:creationId xmlns:p14="http://schemas.microsoft.com/office/powerpoint/2010/main" val="2443682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Динамический массив</a:t>
            </a:r>
          </a:p>
        </p:txBody>
      </p:sp>
      <p:sp>
        <p:nvSpPr>
          <p:cNvPr id="3" name="Объект 2"/>
          <p:cNvSpPr>
            <a:spLocks noGrp="1"/>
          </p:cNvSpPr>
          <p:nvPr>
            <p:ph idx="1"/>
          </p:nvPr>
        </p:nvSpPr>
        <p:spPr/>
        <p:txBody>
          <a:bodyPr>
            <a:normAutofit fontScale="92500" lnSpcReduction="10000"/>
          </a:bodyPr>
          <a:lstStyle/>
          <a:p>
            <a:r>
              <a:rPr lang="ru-RU" dirty="0" smtClean="0"/>
              <a:t>Основное свойство ДМ</a:t>
            </a:r>
            <a:r>
              <a:rPr lang="en-US" dirty="0" smtClean="0"/>
              <a:t>:</a:t>
            </a:r>
            <a:endParaRPr lang="ru-RU" dirty="0" smtClean="0"/>
          </a:p>
          <a:p>
            <a:endParaRPr lang="ru-RU" dirty="0"/>
          </a:p>
          <a:p>
            <a:r>
              <a:rPr lang="ru-RU" dirty="0" smtClean="0"/>
              <a:t>В момент когда количество заполненных элементов равно емкости массива, то следующее добавление элемента в массив приводит к следующему набору операций</a:t>
            </a:r>
            <a:r>
              <a:rPr lang="en-US" dirty="0" smtClean="0"/>
              <a:t>:</a:t>
            </a:r>
            <a:endParaRPr lang="ru-RU" dirty="0" smtClean="0"/>
          </a:p>
          <a:p>
            <a:endParaRPr lang="ru-RU" dirty="0"/>
          </a:p>
          <a:p>
            <a:pPr marL="342900" indent="-342900">
              <a:buFont typeface="Arial" panose="020B0604020202020204" pitchFamily="34" charset="0"/>
              <a:buChar char="•"/>
            </a:pPr>
            <a:r>
              <a:rPr lang="ru-RU" dirty="0" smtClean="0"/>
              <a:t>Выделение нового буфера с размером равному предыдущему умноженному на некий коэффициент, как правило это 2. Существуют реализации и с др. значениями, например 1.5.</a:t>
            </a:r>
          </a:p>
          <a:p>
            <a:pPr marL="342900" indent="-342900">
              <a:buFont typeface="Arial" panose="020B0604020202020204" pitchFamily="34" charset="0"/>
              <a:buChar char="•"/>
            </a:pPr>
            <a:r>
              <a:rPr lang="ru-RU" dirty="0" smtClean="0"/>
              <a:t>Копирование содержимого из старого буфера в новый с большим объемом</a:t>
            </a:r>
          </a:p>
          <a:p>
            <a:pPr marL="342900" indent="-342900">
              <a:buFont typeface="Arial" panose="020B0604020202020204" pitchFamily="34" charset="0"/>
              <a:buChar char="•"/>
            </a:pPr>
            <a:r>
              <a:rPr lang="ru-RU" dirty="0" smtClean="0"/>
              <a:t>Добавление нового элемента в новый буфер</a:t>
            </a:r>
          </a:p>
          <a:p>
            <a:pPr marL="342900" indent="-342900">
              <a:buFont typeface="Arial" panose="020B0604020202020204" pitchFamily="34" charset="0"/>
              <a:buChar char="•"/>
            </a:pPr>
            <a:r>
              <a:rPr lang="ru-RU" dirty="0" smtClean="0"/>
              <a:t>Уничтожение старого буфера </a:t>
            </a:r>
            <a:endParaRPr lang="en-US" dirty="0" smtClean="0"/>
          </a:p>
          <a:p>
            <a:endParaRPr lang="en-US" dirty="0" smtClean="0"/>
          </a:p>
          <a:p>
            <a:endParaRPr lang="ru-RU" dirty="0"/>
          </a:p>
        </p:txBody>
      </p:sp>
    </p:spTree>
    <p:extLst>
      <p:ext uri="{BB962C8B-B14F-4D97-AF65-F5344CB8AC3E}">
        <p14:creationId xmlns:p14="http://schemas.microsoft.com/office/powerpoint/2010/main" val="1923224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Динамический массив</a:t>
            </a:r>
          </a:p>
        </p:txBody>
      </p:sp>
      <p:sp>
        <p:nvSpPr>
          <p:cNvPr id="3" name="Объект 2"/>
          <p:cNvSpPr>
            <a:spLocks noGrp="1"/>
          </p:cNvSpPr>
          <p:nvPr>
            <p:ph idx="1"/>
          </p:nvPr>
        </p:nvSpPr>
        <p:spPr>
          <a:xfrm>
            <a:off x="457200" y="1070919"/>
            <a:ext cx="8229600" cy="5510855"/>
          </a:xfrm>
        </p:spPr>
        <p:txBody>
          <a:bodyPr>
            <a:normAutofit fontScale="55000" lnSpcReduction="20000"/>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DArray</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DArray</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buffer_size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DArray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880000"/>
                </a:solidFill>
                <a:latin typeface="Consolas" panose="020B0609020204030204" pitchFamily="49" charset="0"/>
              </a:rPr>
              <a:t>PushBack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value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880000"/>
                </a:solidFill>
                <a:latin typeface="Consolas" panose="020B0609020204030204" pitchFamily="49" charset="0"/>
              </a:rPr>
              <a:t>PopBack</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a:solidFill>
                  <a:srgbClr val="880000"/>
                </a:solidFill>
                <a:latin typeface="Consolas" panose="020B0609020204030204" pitchFamily="49" charset="0"/>
              </a:rPr>
              <a:t>At</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index</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&amp; </a:t>
            </a:r>
            <a:r>
              <a:rPr lang="en-US" dirty="0">
                <a:solidFill>
                  <a:srgbClr val="0000FF"/>
                </a:solidFill>
                <a:latin typeface="Consolas" panose="020B0609020204030204" pitchFamily="49" charset="0"/>
              </a:rPr>
              <a:t>operator</a:t>
            </a:r>
            <a:r>
              <a:rPr lang="en-US" dirty="0">
                <a:solidFill>
                  <a:srgbClr val="000000"/>
                </a:solidFill>
                <a:latin typeface="Consolas" panose="020B0609020204030204" pitchFamily="49" charset="0"/>
              </a:rPr>
              <a:t>[](</a:t>
            </a:r>
            <a:r>
              <a:rPr lang="en-US" i="1" dirty="0" err="1">
                <a:solidFill>
                  <a:srgbClr val="0000FF"/>
                </a:solidFill>
                <a:latin typeface="Consolas" panose="020B0609020204030204" pitchFamily="49" charset="0"/>
              </a:rPr>
              <a:t>size_t</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index</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buffer_</a:t>
            </a:r>
            <a:r>
              <a:rPr lang="en-US" dirty="0">
                <a:solidFill>
                  <a:srgbClr val="000000"/>
                </a:solidFill>
                <a:latin typeface="Consolas" panose="020B0609020204030204" pitchFamily="49" charset="0"/>
              </a:rPr>
              <a:t>[</a:t>
            </a:r>
            <a:r>
              <a:rPr lang="en-US" dirty="0">
                <a:solidFill>
                  <a:srgbClr val="000080"/>
                </a:solidFill>
                <a:latin typeface="Consolas" panose="020B0609020204030204" pitchFamily="49" charset="0"/>
              </a:rPr>
              <a:t>index</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&amp; </a:t>
            </a:r>
            <a:r>
              <a:rPr lang="en-US" dirty="0">
                <a:solidFill>
                  <a:srgbClr val="0000FF"/>
                </a:solidFill>
                <a:latin typeface="Consolas" panose="020B0609020204030204" pitchFamily="49" charset="0"/>
              </a:rPr>
              <a:t>operator</a:t>
            </a:r>
            <a:r>
              <a:rPr lang="en-US" dirty="0">
                <a:solidFill>
                  <a:srgbClr val="000000"/>
                </a:solidFill>
                <a:latin typeface="Consolas" panose="020B0609020204030204" pitchFamily="49" charset="0"/>
              </a:rPr>
              <a:t>[](</a:t>
            </a:r>
            <a:r>
              <a:rPr lang="en-US" i="1" dirty="0" err="1">
                <a:solidFill>
                  <a:srgbClr val="0000FF"/>
                </a:solidFill>
                <a:latin typeface="Consolas" panose="020B0609020204030204" pitchFamily="49" charset="0"/>
              </a:rPr>
              <a:t>size_t</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index</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880000"/>
                </a:solidFill>
                <a:latin typeface="Consolas" panose="020B0609020204030204" pitchFamily="49" charset="0"/>
              </a:rPr>
              <a:t>At</a:t>
            </a:r>
            <a:r>
              <a:rPr lang="en-US" dirty="0">
                <a:solidFill>
                  <a:srgbClr val="000000"/>
                </a:solidFill>
                <a:latin typeface="Consolas" panose="020B0609020204030204" pitchFamily="49" charset="0"/>
              </a:rPr>
              <a:t>[</a:t>
            </a:r>
            <a:r>
              <a:rPr lang="en-US" dirty="0">
                <a:solidFill>
                  <a:srgbClr val="000080"/>
                </a:solidFill>
                <a:latin typeface="Consolas" panose="020B0609020204030204" pitchFamily="49" charset="0"/>
              </a:rPr>
              <a:t>index</a:t>
            </a:r>
            <a:r>
              <a:rPr lang="en-US"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880000"/>
                </a:solidFill>
                <a:latin typeface="Consolas" panose="020B0609020204030204" pitchFamily="49" charset="0"/>
              </a:rPr>
              <a:t>Display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80000"/>
                </a:solidFill>
                <a:latin typeface="Consolas" panose="020B0609020204030204" pitchFamily="49" charset="0"/>
              </a:rPr>
              <a:t>Size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actual_size</a:t>
            </a:r>
            <a:r>
              <a:rPr lang="en-US" dirty="0">
                <a:solidFill>
                  <a:srgbClr val="000080"/>
                </a:solidFill>
                <a:latin typeface="Consolas" panose="020B0609020204030204" pitchFamily="49" charset="0"/>
              </a:rPr>
              <a:t>_</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80000"/>
                </a:solidFill>
                <a:latin typeface="Consolas" panose="020B0609020204030204" pitchFamily="49" charset="0"/>
              </a:rPr>
              <a:t>Capacity</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buf_size</a:t>
            </a:r>
            <a:r>
              <a:rPr lang="en-US" dirty="0">
                <a:solidFill>
                  <a:srgbClr val="000080"/>
                </a:solidFill>
                <a:latin typeface="Consolas" panose="020B0609020204030204" pitchFamily="49" charset="0"/>
              </a:rPr>
              <a:t>_</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880000"/>
                </a:solidFill>
                <a:latin typeface="Consolas" panose="020B0609020204030204" pitchFamily="49" charset="0"/>
              </a:rPr>
              <a:t>IsEmpty</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actual_size</a:t>
            </a:r>
            <a:r>
              <a:rPr lang="en-US" dirty="0">
                <a:solidFill>
                  <a:srgbClr val="000080"/>
                </a:solidFill>
                <a:latin typeface="Consolas" panose="020B0609020204030204" pitchFamily="49" charset="0"/>
              </a:rPr>
              <a:t>_</a:t>
            </a:r>
            <a:r>
              <a:rPr lang="en-US" dirty="0">
                <a:solidFill>
                  <a:srgbClr val="000000"/>
                </a:solidFill>
                <a:latin typeface="Consolas" panose="020B0609020204030204" pitchFamily="49" charset="0"/>
              </a:rPr>
              <a:t> == 0; };</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880000"/>
                </a:solidFill>
                <a:latin typeface="Consolas" panose="020B0609020204030204" pitchFamily="49" charset="0"/>
              </a:rPr>
              <a:t>Reallocate</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buffer_</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buf_size</a:t>
            </a:r>
            <a:r>
              <a:rPr lang="en-US" dirty="0">
                <a:solidFill>
                  <a:srgbClr val="000080"/>
                </a:solidFill>
                <a:latin typeface="Consolas" panose="020B0609020204030204" pitchFamily="49" charset="0"/>
              </a:rPr>
              <a:t>_</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actual_size</a:t>
            </a:r>
            <a:r>
              <a:rPr lang="en-US" dirty="0">
                <a:solidFill>
                  <a:srgbClr val="000080"/>
                </a:solidFill>
                <a:latin typeface="Consolas" panose="020B0609020204030204" pitchFamily="49" charset="0"/>
              </a:rPr>
              <a:t>_</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722941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Динамический массив</a:t>
            </a:r>
          </a:p>
        </p:txBody>
      </p:sp>
      <p:sp>
        <p:nvSpPr>
          <p:cNvPr id="3" name="Объект 2"/>
          <p:cNvSpPr>
            <a:spLocks noGrp="1"/>
          </p:cNvSpPr>
          <p:nvPr>
            <p:ph idx="1"/>
          </p:nvPr>
        </p:nvSpPr>
        <p:spPr/>
        <p:txBody>
          <a:bodyPr>
            <a:normAutofit fontScale="92500" lnSpcReduction="20000"/>
          </a:bodyPr>
          <a:lstStyle/>
          <a:p>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DArray</a:t>
            </a:r>
            <a:r>
              <a:rPr lang="en-US" dirty="0">
                <a:solidFill>
                  <a:srgbClr val="000000"/>
                </a:solidFill>
                <a:latin typeface="Consolas" panose="020B0609020204030204" pitchFamily="49" charset="0"/>
              </a:rPr>
              <a:t>::</a:t>
            </a:r>
            <a:r>
              <a:rPr lang="en-US" dirty="0">
                <a:solidFill>
                  <a:srgbClr val="880000"/>
                </a:solidFill>
                <a:latin typeface="Consolas" panose="020B0609020204030204" pitchFamily="49" charset="0"/>
              </a:rPr>
              <a:t>At</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index</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buffer_</a:t>
            </a:r>
            <a:r>
              <a:rPr lang="en-US" dirty="0">
                <a:solidFill>
                  <a:srgbClr val="000000"/>
                </a:solidFill>
                <a:latin typeface="Consolas" panose="020B0609020204030204" pitchFamily="49" charset="0"/>
              </a:rPr>
              <a:t> || </a:t>
            </a:r>
            <a:r>
              <a:rPr lang="en-US" dirty="0">
                <a:solidFill>
                  <a:srgbClr val="000080"/>
                </a:solidFill>
                <a:latin typeface="Consolas" panose="020B0609020204030204" pitchFamily="49" charset="0"/>
              </a:rPr>
              <a:t>index</a:t>
            </a:r>
            <a:r>
              <a:rPr lang="en-US" dirty="0">
                <a:solidFill>
                  <a:srgbClr val="000000"/>
                </a:solidFill>
                <a:latin typeface="Consolas" panose="020B0609020204030204" pitchFamily="49" charset="0"/>
              </a:rPr>
              <a:t> &gt; </a:t>
            </a:r>
            <a:r>
              <a:rPr lang="en-US" dirty="0" err="1">
                <a:solidFill>
                  <a:srgbClr val="000080"/>
                </a:solidFill>
                <a:latin typeface="Consolas" panose="020B0609020204030204" pitchFamily="49" charset="0"/>
              </a:rPr>
              <a:t>actual_size</a:t>
            </a:r>
            <a:r>
              <a:rPr lang="en-US" dirty="0">
                <a:solidFill>
                  <a:srgbClr val="000080"/>
                </a:solidFill>
                <a:latin typeface="Consolas" panose="020B0609020204030204" pitchFamily="49" charset="0"/>
              </a:rPr>
              <a:t>_</a:t>
            </a:r>
            <a:r>
              <a:rPr lang="en-US" dirty="0">
                <a:solidFill>
                  <a:srgbClr val="000000"/>
                </a:solidFill>
                <a:latin typeface="Consolas" panose="020B0609020204030204" pitchFamily="49" charset="0"/>
              </a:rPr>
              <a:t> - 1)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throw</a:t>
            </a:r>
            <a:r>
              <a:rPr lang="en-US" dirty="0">
                <a:solidFill>
                  <a:srgbClr val="000000"/>
                </a:solidFill>
                <a:latin typeface="Consolas" panose="020B0609020204030204" pitchFamily="49" charset="0"/>
              </a:rPr>
              <a:t> </a:t>
            </a:r>
            <a:r>
              <a:rPr lang="en-US" i="1" dirty="0" err="1">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err="1">
                <a:solidFill>
                  <a:srgbClr val="0000FF"/>
                </a:solidFill>
                <a:latin typeface="Consolas" panose="020B0609020204030204" pitchFamily="49" charset="0"/>
              </a:rPr>
              <a:t>runtime_error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"out of range"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buffer_</a:t>
            </a:r>
            <a:r>
              <a:rPr lang="en-US" dirty="0">
                <a:solidFill>
                  <a:srgbClr val="000000"/>
                </a:solidFill>
                <a:latin typeface="Consolas" panose="020B0609020204030204" pitchFamily="49" charset="0"/>
              </a:rPr>
              <a:t>[</a:t>
            </a:r>
            <a:r>
              <a:rPr lang="en-US" dirty="0">
                <a:solidFill>
                  <a:srgbClr val="000080"/>
                </a:solidFill>
                <a:latin typeface="Consolas" panose="020B0609020204030204" pitchFamily="49" charset="0"/>
              </a:rPr>
              <a:t>index</a:t>
            </a:r>
            <a:r>
              <a:rPr lang="en-US" dirty="0">
                <a:solidFill>
                  <a:srgbClr val="000000"/>
                </a:solidFill>
                <a:latin typeface="Consolas" panose="020B0609020204030204" pitchFamily="49" charset="0"/>
              </a:rPr>
              <a:t>];</a:t>
            </a:r>
          </a:p>
          <a:p>
            <a:r>
              <a:rPr lang="ru-RU" dirty="0" smtClean="0">
                <a:solidFill>
                  <a:srgbClr val="000000"/>
                </a:solidFill>
                <a:latin typeface="Consolas" panose="020B0609020204030204" pitchFamily="49" charset="0"/>
              </a:rPr>
              <a:t>}</a:t>
            </a:r>
            <a:endParaRPr lang="en-US" dirty="0" smtClean="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DArray</a:t>
            </a:r>
            <a:r>
              <a:rPr lang="en-US" dirty="0">
                <a:solidFill>
                  <a:srgbClr val="000000"/>
                </a:solidFill>
                <a:latin typeface="Consolas" panose="020B0609020204030204" pitchFamily="49" charset="0"/>
              </a:rPr>
              <a:t>::</a:t>
            </a:r>
            <a:r>
              <a:rPr lang="en-US" dirty="0" err="1">
                <a:solidFill>
                  <a:srgbClr val="880000"/>
                </a:solidFill>
                <a:latin typeface="Consolas" panose="020B0609020204030204" pitchFamily="49" charset="0"/>
              </a:rPr>
              <a:t>PushBack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value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actual_size</a:t>
            </a:r>
            <a:r>
              <a:rPr lang="en-US" dirty="0">
                <a:solidFill>
                  <a:srgbClr val="000080"/>
                </a:solidFill>
                <a:latin typeface="Consolas" panose="020B0609020204030204" pitchFamily="49" charset="0"/>
              </a:rPr>
              <a:t>_</a:t>
            </a:r>
            <a:r>
              <a:rPr lang="en-US" dirty="0">
                <a:solidFill>
                  <a:srgbClr val="000000"/>
                </a:solidFill>
                <a:latin typeface="Consolas" panose="020B0609020204030204" pitchFamily="49" charset="0"/>
              </a:rPr>
              <a:t> == </a:t>
            </a:r>
            <a:r>
              <a:rPr lang="en-US" dirty="0" err="1">
                <a:solidFill>
                  <a:srgbClr val="000080"/>
                </a:solidFill>
                <a:latin typeface="Consolas" panose="020B0609020204030204" pitchFamily="49" charset="0"/>
              </a:rPr>
              <a:t>buf_size</a:t>
            </a:r>
            <a:r>
              <a:rPr lang="en-US" dirty="0">
                <a:solidFill>
                  <a:srgbClr val="000080"/>
                </a:solidFill>
                <a:latin typeface="Consolas" panose="020B0609020204030204" pitchFamily="49" charset="0"/>
              </a:rPr>
              <a:t>_</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880000"/>
                </a:solidFill>
                <a:latin typeface="Consolas" panose="020B0609020204030204" pitchFamily="49" charset="0"/>
              </a:rPr>
              <a:t>Reallocate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buffer_</a:t>
            </a:r>
            <a:r>
              <a:rPr lang="en-US" dirty="0">
                <a:solidFill>
                  <a:srgbClr val="000000"/>
                </a:solidFill>
                <a:latin typeface="Consolas" panose="020B0609020204030204" pitchFamily="49" charset="0"/>
              </a:rPr>
              <a:t>[</a:t>
            </a:r>
            <a:r>
              <a:rPr lang="en-US" dirty="0" err="1">
                <a:solidFill>
                  <a:srgbClr val="000080"/>
                </a:solidFill>
                <a:latin typeface="Consolas" panose="020B0609020204030204" pitchFamily="49" charset="0"/>
              </a:rPr>
              <a:t>actual_size</a:t>
            </a:r>
            <a:r>
              <a:rPr lang="en-US" dirty="0">
                <a:solidFill>
                  <a:srgbClr val="000080"/>
                </a:solidFill>
                <a:latin typeface="Consolas" panose="020B0609020204030204" pitchFamily="49" charset="0"/>
              </a:rPr>
              <a:t>_</a:t>
            </a:r>
            <a:r>
              <a:rPr lang="en-US" dirty="0">
                <a:solidFill>
                  <a:srgbClr val="000000"/>
                </a:solidFill>
                <a:latin typeface="Consolas" panose="020B0609020204030204" pitchFamily="49" charset="0"/>
              </a:rPr>
              <a:t>++] = </a:t>
            </a:r>
            <a:r>
              <a:rPr lang="en-US" dirty="0">
                <a:solidFill>
                  <a:srgbClr val="000080"/>
                </a:solidFill>
                <a:latin typeface="Consolas" panose="020B0609020204030204" pitchFamily="49" charset="0"/>
              </a:rPr>
              <a:t>value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358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Динамический массив</a:t>
            </a:r>
          </a:p>
        </p:txBody>
      </p:sp>
      <p:sp>
        <p:nvSpPr>
          <p:cNvPr id="3" name="Объект 2"/>
          <p:cNvSpPr>
            <a:spLocks noGrp="1"/>
          </p:cNvSpPr>
          <p:nvPr>
            <p:ph idx="1"/>
          </p:nvPr>
        </p:nvSpPr>
        <p:spPr>
          <a:xfrm>
            <a:off x="114299" y="1070920"/>
            <a:ext cx="9591675" cy="5055244"/>
          </a:xfrm>
        </p:spPr>
        <p:txBody>
          <a:bodyPr>
            <a:normAutofit fontScale="92500" lnSpcReduction="10000"/>
          </a:bodyPr>
          <a:lstStyle/>
          <a:p>
            <a:r>
              <a:rPr lang="en-US" dirty="0" smtClean="0">
                <a:solidFill>
                  <a:srgbClr val="0000FF"/>
                </a:solidFill>
                <a:latin typeface="Consolas" panose="020B0609020204030204" pitchFamily="49" charset="0"/>
              </a:rPr>
              <a:t>void</a:t>
            </a:r>
            <a:r>
              <a:rPr lang="en-US" dirty="0" smtClean="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DArray</a:t>
            </a:r>
            <a:r>
              <a:rPr lang="en-US" dirty="0">
                <a:solidFill>
                  <a:srgbClr val="000000"/>
                </a:solidFill>
                <a:latin typeface="Consolas" panose="020B0609020204030204" pitchFamily="49" charset="0"/>
              </a:rPr>
              <a:t>::</a:t>
            </a:r>
            <a:r>
              <a:rPr lang="en-US" dirty="0">
                <a:solidFill>
                  <a:srgbClr val="880000"/>
                </a:solidFill>
                <a:latin typeface="Consolas" panose="020B0609020204030204" pitchFamily="49" charset="0"/>
              </a:rPr>
              <a:t>Reallocate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new_buf_size</a:t>
            </a:r>
            <a:r>
              <a:rPr lang="en-US" dirty="0">
                <a:solidFill>
                  <a:srgbClr val="000000"/>
                </a:solidFill>
                <a:latin typeface="Consolas" panose="020B0609020204030204" pitchFamily="49" charset="0"/>
              </a:rPr>
              <a:t> = </a:t>
            </a:r>
            <a:r>
              <a:rPr lang="en-US" dirty="0" err="1">
                <a:solidFill>
                  <a:srgbClr val="000080"/>
                </a:solidFill>
                <a:latin typeface="Consolas" panose="020B0609020204030204" pitchFamily="49" charset="0"/>
              </a:rPr>
              <a:t>buf_size</a:t>
            </a:r>
            <a:r>
              <a:rPr lang="en-US" dirty="0">
                <a:solidFill>
                  <a:srgbClr val="000080"/>
                </a:solidFill>
                <a:latin typeface="Consolas" panose="020B0609020204030204" pitchFamily="49" charset="0"/>
              </a:rPr>
              <a:t>_</a:t>
            </a:r>
            <a:r>
              <a:rPr lang="en-US" dirty="0">
                <a:solidFill>
                  <a:srgbClr val="000000"/>
                </a:solidFill>
                <a:latin typeface="Consolas" panose="020B0609020204030204" pitchFamily="49" charset="0"/>
              </a:rPr>
              <a:t> * 2;</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new_buffer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a:t>
            </a:r>
            <a:r>
              <a:rPr lang="en-US" dirty="0" err="1">
                <a:solidFill>
                  <a:srgbClr val="000080"/>
                </a:solidFill>
                <a:latin typeface="Consolas" panose="020B0609020204030204" pitchFamily="49" charset="0"/>
              </a:rPr>
              <a:t>new_buf_size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i="1" dirty="0" err="1">
                <a:solidFill>
                  <a:srgbClr val="A000A0"/>
                </a:solidFill>
                <a:latin typeface="Consolas" panose="020B0609020204030204" pitchFamily="49" charset="0"/>
              </a:rPr>
              <a:t>memcpy</a:t>
            </a:r>
            <a:r>
              <a:rPr lang="en-US" dirty="0">
                <a:solidFill>
                  <a:srgbClr val="000000"/>
                </a:solidFill>
                <a:latin typeface="Consolas" panose="020B0609020204030204" pitchFamily="49" charset="0"/>
              </a:rPr>
              <a:t>(</a:t>
            </a:r>
            <a:r>
              <a:rPr lang="en-US" dirty="0" err="1">
                <a:solidFill>
                  <a:srgbClr val="000080"/>
                </a:solidFill>
                <a:latin typeface="Consolas" panose="020B0609020204030204" pitchFamily="49" charset="0"/>
              </a:rPr>
              <a:t>new_buffer</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buffer_</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buf_size</a:t>
            </a:r>
            <a:r>
              <a:rPr lang="en-US" dirty="0">
                <a:solidFill>
                  <a:srgbClr val="000080"/>
                </a:solidFill>
                <a:latin typeface="Consolas" panose="020B0609020204030204" pitchFamily="49" charset="0"/>
              </a:rPr>
              <a:t>_</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delete</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buffer_</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buf_size</a:t>
            </a:r>
            <a:r>
              <a:rPr lang="en-US" dirty="0">
                <a:solidFill>
                  <a:srgbClr val="000080"/>
                </a:solidFill>
                <a:latin typeface="Consolas" panose="020B0609020204030204" pitchFamily="49" charset="0"/>
              </a:rPr>
              <a:t>_</a:t>
            </a:r>
            <a:r>
              <a:rPr lang="en-US" dirty="0">
                <a:solidFill>
                  <a:srgbClr val="000000"/>
                </a:solidFill>
                <a:latin typeface="Consolas" panose="020B0609020204030204" pitchFamily="49" charset="0"/>
              </a:rPr>
              <a:t> = </a:t>
            </a:r>
            <a:r>
              <a:rPr lang="en-US" dirty="0" err="1">
                <a:solidFill>
                  <a:srgbClr val="000080"/>
                </a:solidFill>
                <a:latin typeface="Consolas" panose="020B0609020204030204" pitchFamily="49" charset="0"/>
              </a:rPr>
              <a:t>new_buf_size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buffer_</a:t>
            </a:r>
            <a:r>
              <a:rPr lang="en-US" dirty="0">
                <a:solidFill>
                  <a:srgbClr val="000000"/>
                </a:solidFill>
                <a:latin typeface="Consolas" panose="020B0609020204030204" pitchFamily="49" charset="0"/>
              </a:rPr>
              <a:t> = </a:t>
            </a:r>
            <a:r>
              <a:rPr lang="en-US" dirty="0" err="1">
                <a:solidFill>
                  <a:srgbClr val="000080"/>
                </a:solidFill>
                <a:latin typeface="Consolas" panose="020B0609020204030204" pitchFamily="49" charset="0"/>
              </a:rPr>
              <a:t>new_buffer</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a:p>
            <a:endParaRPr lang="ru-RU"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DArray</a:t>
            </a:r>
            <a:r>
              <a:rPr lang="en-US" dirty="0">
                <a:solidFill>
                  <a:srgbClr val="000000"/>
                </a:solidFill>
                <a:latin typeface="Consolas" panose="020B0609020204030204" pitchFamily="49" charset="0"/>
              </a:rPr>
              <a:t>::</a:t>
            </a:r>
            <a:r>
              <a:rPr lang="en-US" dirty="0" err="1">
                <a:solidFill>
                  <a:srgbClr val="880000"/>
                </a:solidFill>
                <a:latin typeface="Consolas" panose="020B0609020204030204" pitchFamily="49" charset="0"/>
              </a:rPr>
              <a:t>PopBack</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buffer_</a:t>
            </a:r>
            <a:r>
              <a:rPr lang="en-US" dirty="0">
                <a:solidFill>
                  <a:srgbClr val="000000"/>
                </a:solidFill>
                <a:latin typeface="Consolas" panose="020B0609020204030204" pitchFamily="49" charset="0"/>
              </a:rPr>
              <a:t>[--</a:t>
            </a:r>
            <a:r>
              <a:rPr lang="en-US" dirty="0" err="1">
                <a:solidFill>
                  <a:srgbClr val="000080"/>
                </a:solidFill>
                <a:latin typeface="Consolas" panose="020B0609020204030204" pitchFamily="49" charset="0"/>
              </a:rPr>
              <a:t>actual_size</a:t>
            </a:r>
            <a:r>
              <a:rPr lang="en-US" dirty="0">
                <a:solidFill>
                  <a:srgbClr val="000080"/>
                </a:solidFill>
                <a:latin typeface="Consolas" panose="020B0609020204030204" pitchFamily="49" charset="0"/>
              </a:rPr>
              <a:t>_</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533284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smtClean="0"/>
              <a:t>ДМ </a:t>
            </a:r>
            <a:r>
              <a:rPr lang="en-US" dirty="0" smtClean="0"/>
              <a:t>/ </a:t>
            </a:r>
            <a:r>
              <a:rPr lang="ru-RU" dirty="0" smtClean="0"/>
              <a:t>Оценка сложности</a:t>
            </a:r>
            <a:endParaRPr lang="ru-RU" dirty="0"/>
          </a:p>
        </p:txBody>
      </p:sp>
      <p:sp>
        <p:nvSpPr>
          <p:cNvPr id="3" name="Объект 2"/>
          <p:cNvSpPr>
            <a:spLocks noGrp="1"/>
          </p:cNvSpPr>
          <p:nvPr>
            <p:ph idx="1"/>
          </p:nvPr>
        </p:nvSpPr>
        <p:spPr/>
        <p:txBody>
          <a:bodyPr/>
          <a:lstStyle/>
          <a:p>
            <a:r>
              <a:rPr lang="ru-RU" dirty="0" smtClean="0"/>
              <a:t>Операция </a:t>
            </a:r>
            <a:r>
              <a:rPr lang="en-US" dirty="0" err="1" smtClean="0"/>
              <a:t>push_back</a:t>
            </a:r>
            <a:r>
              <a:rPr lang="en-US" dirty="0" smtClean="0"/>
              <a:t> – </a:t>
            </a:r>
            <a:r>
              <a:rPr lang="ru-RU" dirty="0" smtClean="0"/>
              <a:t>Добавление элемента</a:t>
            </a:r>
            <a:r>
              <a:rPr lang="en-US" dirty="0" smtClean="0"/>
              <a:t>:</a:t>
            </a:r>
          </a:p>
          <a:p>
            <a:pPr marL="342900" indent="-342900">
              <a:buFont typeface="Arial" panose="020B0604020202020204" pitchFamily="34" charset="0"/>
              <a:buChar char="•"/>
            </a:pPr>
            <a:r>
              <a:rPr lang="ru-RU" dirty="0" smtClean="0"/>
              <a:t>В лучшем случае – </a:t>
            </a:r>
            <a:r>
              <a:rPr lang="en-US" dirty="0" smtClean="0"/>
              <a:t>O</a:t>
            </a:r>
            <a:r>
              <a:rPr lang="ru-RU" dirty="0" smtClean="0"/>
              <a:t>(</a:t>
            </a:r>
            <a:r>
              <a:rPr lang="en-US" dirty="0" smtClean="0"/>
              <a:t>1</a:t>
            </a:r>
            <a:r>
              <a:rPr lang="ru-RU" dirty="0" smtClean="0"/>
              <a:t>)</a:t>
            </a:r>
            <a:endParaRPr lang="en-US" dirty="0" smtClean="0"/>
          </a:p>
          <a:p>
            <a:pPr marL="342900" indent="-342900">
              <a:buFont typeface="Arial" panose="020B0604020202020204" pitchFamily="34" charset="0"/>
              <a:buChar char="•"/>
            </a:pPr>
            <a:r>
              <a:rPr lang="ru-RU" dirty="0" smtClean="0"/>
              <a:t>В худшем случае – </a:t>
            </a:r>
            <a:r>
              <a:rPr lang="en-US" dirty="0" smtClean="0"/>
              <a:t>O(n)</a:t>
            </a:r>
          </a:p>
          <a:p>
            <a:pPr marL="342900" indent="-342900">
              <a:buFont typeface="Arial" panose="020B0604020202020204" pitchFamily="34" charset="0"/>
              <a:buChar char="•"/>
            </a:pPr>
            <a:r>
              <a:rPr lang="ru-RU" dirty="0" smtClean="0"/>
              <a:t>Но что будет в среднем случае?</a:t>
            </a:r>
          </a:p>
          <a:p>
            <a:pPr marL="342900" indent="-342900">
              <a:buFont typeface="Arial" panose="020B0604020202020204" pitchFamily="34" charset="0"/>
              <a:buChar char="•"/>
            </a:pPr>
            <a:endParaRPr lang="ru-RU" dirty="0"/>
          </a:p>
          <a:p>
            <a:r>
              <a:rPr lang="ru-RU" dirty="0" smtClean="0"/>
              <a:t>Для оценки среднего времени выполнения той или иной операции ее рассматривают в контексте последовательности операций – такой анализ называется </a:t>
            </a:r>
            <a:r>
              <a:rPr lang="ru-RU" b="1" dirty="0" smtClean="0"/>
              <a:t>амортизационным</a:t>
            </a:r>
            <a:r>
              <a:rPr lang="ru-RU" dirty="0" smtClean="0"/>
              <a:t> </a:t>
            </a:r>
            <a:endParaRPr lang="ru-RU" dirty="0"/>
          </a:p>
        </p:txBody>
      </p:sp>
    </p:spTree>
    <p:extLst>
      <p:ext uri="{BB962C8B-B14F-4D97-AF65-F5344CB8AC3E}">
        <p14:creationId xmlns:p14="http://schemas.microsoft.com/office/powerpoint/2010/main" val="132541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smtClean="0"/>
              <a:t>Амортизационный анализ</a:t>
            </a:r>
            <a:endParaRPr lang="ru-RU" dirty="0"/>
          </a:p>
        </p:txBody>
      </p:sp>
      <p:sp>
        <p:nvSpPr>
          <p:cNvPr id="3" name="Объект 2"/>
          <p:cNvSpPr>
            <a:spLocks noGrp="1"/>
          </p:cNvSpPr>
          <p:nvPr>
            <p:ph idx="1"/>
          </p:nvPr>
        </p:nvSpPr>
        <p:spPr/>
        <p:txBody>
          <a:bodyPr>
            <a:normAutofit fontScale="92500" lnSpcReduction="20000"/>
          </a:bodyPr>
          <a:lstStyle/>
          <a:p>
            <a:pPr algn="just"/>
            <a:r>
              <a:rPr lang="ru-RU" b="1" dirty="0"/>
              <a:t>Амортизационный анализ</a:t>
            </a:r>
            <a:r>
              <a:rPr lang="ru-RU" dirty="0"/>
              <a:t> (англ. </a:t>
            </a:r>
            <a:r>
              <a:rPr lang="ru-RU" i="1" dirty="0" err="1"/>
              <a:t>amortized</a:t>
            </a:r>
            <a:r>
              <a:rPr lang="ru-RU" i="1" dirty="0"/>
              <a:t> </a:t>
            </a:r>
            <a:r>
              <a:rPr lang="ru-RU" i="1" dirty="0" err="1"/>
              <a:t>analysis</a:t>
            </a:r>
            <a:r>
              <a:rPr lang="ru-RU" dirty="0"/>
              <a:t>) — метод подсчета времени, требуемого для выполнения последовательности операций над структурой </a:t>
            </a:r>
            <a:r>
              <a:rPr lang="ru-RU" dirty="0" smtClean="0"/>
              <a:t>данных, при этом время усредняется по всем выполняемым операциям, и анализируется </a:t>
            </a:r>
            <a:r>
              <a:rPr lang="ru-RU" b="1" dirty="0" smtClean="0"/>
              <a:t>средняя производительность операций в худшем случае</a:t>
            </a:r>
            <a:r>
              <a:rPr lang="ru-RU" dirty="0" smtClean="0"/>
              <a:t>. </a:t>
            </a:r>
          </a:p>
          <a:p>
            <a:pPr algn="just"/>
            <a:endParaRPr lang="ru-RU" dirty="0"/>
          </a:p>
          <a:p>
            <a:pPr algn="just"/>
            <a:r>
              <a:rPr lang="ru-RU" dirty="0" smtClean="0"/>
              <a:t>Такой </a:t>
            </a:r>
            <a:r>
              <a:rPr lang="ru-RU" dirty="0"/>
              <a:t>анализ чаще всего используется, чтобы показать, что даже если некоторые из операций последовательности являются дорогостоящими, то при усреднении по всем операциям средняя их стоимость будет небольшой за счёт низкой частоты встречаемости. </a:t>
            </a:r>
            <a:endParaRPr lang="ru-RU" dirty="0" smtClean="0"/>
          </a:p>
          <a:p>
            <a:endParaRPr lang="en-US" dirty="0" smtClean="0"/>
          </a:p>
          <a:p>
            <a:endParaRPr lang="en-US" dirty="0" smtClean="0"/>
          </a:p>
          <a:p>
            <a:r>
              <a:rPr lang="ru-RU" dirty="0"/>
              <a:t>Амортизационный анализом, </a:t>
            </a:r>
            <a:r>
              <a:rPr lang="ru-RU" b="1" dirty="0"/>
              <a:t>не является </a:t>
            </a:r>
            <a:r>
              <a:rPr lang="ru-RU" b="1" dirty="0" smtClean="0"/>
              <a:t>вероятностным</a:t>
            </a:r>
            <a:r>
              <a:rPr lang="en-US" b="1" dirty="0" smtClean="0"/>
              <a:t>:</a:t>
            </a:r>
            <a:r>
              <a:rPr lang="ru-RU" dirty="0"/>
              <a:t> : это оценка среднего времени выполнения операций для худшего случая</a:t>
            </a:r>
          </a:p>
          <a:p>
            <a:endParaRPr lang="ru-RU" dirty="0"/>
          </a:p>
          <a:p>
            <a:endParaRPr lang="ru-RU" dirty="0" smtClean="0"/>
          </a:p>
        </p:txBody>
      </p:sp>
    </p:spTree>
    <p:extLst>
      <p:ext uri="{BB962C8B-B14F-4D97-AF65-F5344CB8AC3E}">
        <p14:creationId xmlns:p14="http://schemas.microsoft.com/office/powerpoint/2010/main" val="4086642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Амортизационный анализ</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381000" y="1194745"/>
                <a:ext cx="8686800" cy="5055244"/>
              </a:xfrm>
            </p:spPr>
            <p:txBody>
              <a:bodyPr/>
              <a:lstStyle/>
              <a:p>
                <a:r>
                  <a:rPr lang="ru-RU" b="1" dirty="0" smtClean="0"/>
                  <a:t>Средняя амортизационная стоимость</a:t>
                </a:r>
                <a:r>
                  <a:rPr lang="en-US" b="1" dirty="0" smtClean="0"/>
                  <a:t> (</a:t>
                </a:r>
                <a:r>
                  <a:rPr lang="ru-RU" b="1" dirty="0" smtClean="0"/>
                  <a:t>время</a:t>
                </a:r>
                <a:r>
                  <a:rPr lang="en-US" b="1" dirty="0" smtClean="0"/>
                  <a:t>)</a:t>
                </a:r>
                <a:r>
                  <a:rPr lang="ru-RU" b="1" dirty="0" smtClean="0"/>
                  <a:t> </a:t>
                </a:r>
                <a:r>
                  <a:rPr lang="ru-RU" dirty="0" smtClean="0"/>
                  <a:t>выполнения операций</a:t>
                </a:r>
                <a:r>
                  <a:rPr lang="en-US" dirty="0" smtClean="0"/>
                  <a:t> </a:t>
                </a:r>
                <a:r>
                  <a:rPr lang="en-US" dirty="0"/>
                  <a:t>AC(n)</a:t>
                </a:r>
                <a:r>
                  <a:rPr lang="ru-RU" dirty="0" smtClean="0"/>
                  <a:t> </a:t>
                </a:r>
                <a:r>
                  <a:rPr lang="ru-RU" dirty="0"/>
                  <a:t>— </a:t>
                </a:r>
                <a:r>
                  <a:rPr lang="ru-RU" dirty="0" smtClean="0"/>
                  <a:t>вычисляется </a:t>
                </a:r>
                <a:r>
                  <a:rPr lang="ru-RU" dirty="0"/>
                  <a:t>по </a:t>
                </a:r>
                <a:r>
                  <a:rPr lang="ru-RU" dirty="0" smtClean="0"/>
                  <a:t>формуле </a:t>
                </a:r>
              </a:p>
              <a:p>
                <a:pPr algn="ctr"/>
                <a14:m>
                  <m:oMath xmlns:m="http://schemas.openxmlformats.org/officeDocument/2006/math">
                    <m:r>
                      <m:rPr>
                        <m:nor/>
                      </m:rPr>
                      <a:rPr lang="en-US" dirty="0"/>
                      <m:t>AC</m:t>
                    </m:r>
                    <m:r>
                      <m:rPr>
                        <m:nor/>
                      </m:rPr>
                      <a:rPr lang="en-US" dirty="0"/>
                      <m:t>(</m:t>
                    </m:r>
                    <m:r>
                      <m:rPr>
                        <m:nor/>
                      </m:rPr>
                      <a:rPr lang="en-US" dirty="0"/>
                      <m:t>n</m:t>
                    </m:r>
                    <m:r>
                      <m:rPr>
                        <m:nor/>
                      </m:rPr>
                      <a:rPr lang="en-US" dirty="0"/>
                      <m:t>)</m:t>
                    </m:r>
                    <m:r>
                      <a:rPr lang="en-US" b="0" i="1" dirty="0" smtClean="0">
                        <a:latin typeface="Cambria Math" panose="02040503050406030204" pitchFamily="18" charset="0"/>
                      </a:rPr>
                      <m:t>=</m:t>
                    </m:r>
                    <m:f>
                      <m:fPr>
                        <m:type m:val="skw"/>
                        <m:ctrlPr>
                          <a:rPr lang="ru-RU" i="1" smtClean="0">
                            <a:latin typeface="Cambria Math" panose="02040503050406030204" pitchFamily="18" charset="0"/>
                          </a:rPr>
                        </m:ctrlPr>
                      </m:fPr>
                      <m:num>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num>
                      <m:den>
                        <m:r>
                          <a:rPr lang="en-US" b="0" i="1" smtClean="0">
                            <a:latin typeface="Cambria Math" panose="02040503050406030204" pitchFamily="18" charset="0"/>
                          </a:rPr>
                          <m:t>𝑛</m:t>
                        </m:r>
                      </m:den>
                    </m:f>
                  </m:oMath>
                </a14:m>
                <a:r>
                  <a:rPr lang="ru-RU" dirty="0" smtClean="0"/>
                  <a:t> , где </a:t>
                </a:r>
              </a:p>
              <a:p>
                <a:pPr algn="ctr"/>
                <a:r>
                  <a:rPr lang="en-US" dirty="0" smtClean="0"/>
                  <a:t>S(n) – </a:t>
                </a:r>
                <a:r>
                  <a:rPr lang="ru-RU" dirty="0" smtClean="0"/>
                  <a:t>суммарное время выполнения последовательности всех операций в наихудшем случае.</a:t>
                </a:r>
                <a:endParaRPr lang="en-US" dirty="0" smtClean="0"/>
              </a:p>
              <a:p>
                <a:pPr algn="ctr"/>
                <a:r>
                  <a:rPr lang="ru-RU" dirty="0" smtClean="0"/>
                  <a:t> </a:t>
                </a:r>
                <a14:m>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𝑖</m:t>
                            </m:r>
                          </m:sub>
                        </m:sSub>
                      </m:e>
                    </m:nary>
                  </m:oMath>
                </a14:m>
                <a:r>
                  <a:rPr lang="en-US" dirty="0" smtClean="0"/>
                  <a:t> , </a:t>
                </a:r>
                <a:r>
                  <a:rPr lang="ru-RU" dirty="0" smtClean="0"/>
                  <a:t>где </a:t>
                </a:r>
              </a:p>
              <a:p>
                <a:r>
                  <a:rPr lang="en-US" dirty="0" err="1" smtClean="0"/>
                  <a:t>t</a:t>
                </a:r>
                <a:r>
                  <a:rPr lang="en-US" baseline="-25000" dirty="0" err="1" smtClean="0"/>
                  <a:t>i</a:t>
                </a:r>
                <a:r>
                  <a:rPr lang="en-US" baseline="-25000" dirty="0" smtClean="0"/>
                  <a:t> </a:t>
                </a:r>
                <a:r>
                  <a:rPr lang="en-US" dirty="0" smtClean="0"/>
                  <a:t>– </a:t>
                </a:r>
                <a:r>
                  <a:rPr lang="ru-RU" dirty="0" smtClean="0"/>
                  <a:t>время выполнения операция выполняемой над структурой данных</a:t>
                </a:r>
                <a:endParaRPr lang="en-US" dirty="0" smtClean="0"/>
              </a:p>
              <a:p>
                <a:endParaRPr lang="ru-RU" dirty="0" smtClean="0"/>
              </a:p>
              <a:p>
                <a:endParaRPr lang="ru-RU" dirty="0"/>
              </a:p>
              <a:p>
                <a:endParaRPr lang="ru-RU" dirty="0" smtClean="0"/>
              </a:p>
              <a:p>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381000" y="1194745"/>
                <a:ext cx="8686800" cy="5055244"/>
              </a:xfrm>
              <a:blipFill>
                <a:blip r:embed="rId2"/>
                <a:stretch>
                  <a:fillRect l="-1123" t="-844"/>
                </a:stretch>
              </a:blipFill>
            </p:spPr>
            <p:txBody>
              <a:bodyPr/>
              <a:lstStyle/>
              <a:p>
                <a:r>
                  <a:rPr lang="ru-RU">
                    <a:noFill/>
                  </a:rPr>
                  <a:t> </a:t>
                </a:r>
              </a:p>
            </p:txBody>
          </p:sp>
        </mc:Fallback>
      </mc:AlternateContent>
    </p:spTree>
    <p:extLst>
      <p:ext uri="{BB962C8B-B14F-4D97-AF65-F5344CB8AC3E}">
        <p14:creationId xmlns:p14="http://schemas.microsoft.com/office/powerpoint/2010/main" val="4122092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Амортизационный анализ</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338137" y="994719"/>
                <a:ext cx="8467725" cy="5548955"/>
              </a:xfrm>
            </p:spPr>
            <p:txBody>
              <a:bodyPr>
                <a:normAutofit fontScale="70000" lnSpcReduction="20000"/>
              </a:bodyPr>
              <a:lstStyle/>
              <a:p>
                <a:r>
                  <a:rPr lang="ru-RU" b="1" dirty="0" smtClean="0"/>
                  <a:t>Метод усреднения</a:t>
                </a:r>
                <a:r>
                  <a:rPr lang="en-US" b="1" dirty="0" smtClean="0"/>
                  <a:t>: </a:t>
                </a:r>
                <a:r>
                  <a:rPr lang="ru-RU" dirty="0"/>
                  <a:t>суммарная стоимость всех операций алгоритма делится на их количество</a:t>
                </a:r>
                <a:endParaRPr lang="en-US" b="1" dirty="0" smtClean="0"/>
              </a:p>
              <a:p>
                <a:endParaRPr lang="ru-RU" dirty="0" smtClean="0"/>
              </a:p>
              <a:p>
                <a:r>
                  <a:rPr lang="ru-RU" dirty="0" smtClean="0"/>
                  <a:t>Оценим амортизационную стоимость функци</a:t>
                </a:r>
                <a:r>
                  <a:rPr lang="ru-RU" dirty="0"/>
                  <a:t>и</a:t>
                </a:r>
                <a:r>
                  <a:rPr lang="ru-RU" dirty="0" smtClean="0"/>
                  <a:t> </a:t>
                </a:r>
                <a:r>
                  <a:rPr lang="en-US" b="1" i="1" dirty="0" err="1" smtClean="0"/>
                  <a:t>push_back</a:t>
                </a:r>
                <a:r>
                  <a:rPr lang="en-US" b="1" i="1" dirty="0" smtClean="0"/>
                  <a:t> </a:t>
                </a:r>
                <a:r>
                  <a:rPr lang="ru-RU" dirty="0" smtClean="0"/>
                  <a:t>методом усреднения.</a:t>
                </a:r>
              </a:p>
              <a:p>
                <a:endParaRPr lang="ru-RU" dirty="0" smtClean="0"/>
              </a:p>
              <a:p>
                <a:r>
                  <a:rPr lang="ru-RU" b="1" u="sng" dirty="0" smtClean="0"/>
                  <a:t>Утверждение</a:t>
                </a:r>
                <a:r>
                  <a:rPr lang="en-US" b="1" u="sng" dirty="0" smtClean="0"/>
                  <a:t>:</a:t>
                </a:r>
                <a:r>
                  <a:rPr lang="en-US" dirty="0" smtClean="0"/>
                  <a:t> </a:t>
                </a:r>
                <a:r>
                  <a:rPr lang="ru-RU" dirty="0" smtClean="0"/>
                  <a:t>Пусть в реализации </a:t>
                </a:r>
                <a:r>
                  <a:rPr lang="en-US" i="1" dirty="0" smtClean="0"/>
                  <a:t>Reallocate</a:t>
                </a:r>
                <a:r>
                  <a:rPr lang="en-US" dirty="0" smtClean="0"/>
                  <a:t> </a:t>
                </a:r>
                <a:r>
                  <a:rPr lang="ru-RU" dirty="0" smtClean="0"/>
                  <a:t>буфер удваивается. </a:t>
                </a:r>
              </a:p>
              <a:p>
                <a:r>
                  <a:rPr lang="ru-RU" dirty="0" smtClean="0"/>
                  <a:t>Тогда амортизационная стоимость операции </a:t>
                </a:r>
                <a:r>
                  <a:rPr lang="en-US" i="1" dirty="0" err="1" smtClean="0"/>
                  <a:t>push_back</a:t>
                </a:r>
                <a:r>
                  <a:rPr lang="ru-RU" dirty="0" smtClean="0"/>
                  <a:t>, т.е. как говорят оценка в среднем – составляет </a:t>
                </a:r>
                <a:r>
                  <a:rPr lang="en-US" dirty="0" smtClean="0"/>
                  <a:t>O</a:t>
                </a:r>
                <a:r>
                  <a:rPr lang="ru-RU" dirty="0" smtClean="0"/>
                  <a:t>(</a:t>
                </a:r>
                <a:r>
                  <a:rPr lang="en-US" dirty="0" smtClean="0"/>
                  <a:t>1</a:t>
                </a:r>
                <a:r>
                  <a:rPr lang="ru-RU" dirty="0" smtClean="0"/>
                  <a:t>)</a:t>
                </a:r>
                <a:endParaRPr lang="en-US" dirty="0" smtClean="0"/>
              </a:p>
              <a:p>
                <a:endParaRPr lang="ru-RU" b="1" u="sng" dirty="0" smtClean="0"/>
              </a:p>
              <a:p>
                <a:r>
                  <a:rPr lang="ru-RU" b="1" u="sng" dirty="0" smtClean="0"/>
                  <a:t>Доказательство</a:t>
                </a:r>
                <a:r>
                  <a:rPr lang="en-US" dirty="0" smtClean="0"/>
                  <a:t>:  </a:t>
                </a:r>
                <a:r>
                  <a:rPr lang="ru-RU" dirty="0" smtClean="0"/>
                  <a:t>Рассмотрим последовательность из </a:t>
                </a:r>
                <a:r>
                  <a:rPr lang="en-US" dirty="0" smtClean="0"/>
                  <a:t>n </a:t>
                </a:r>
                <a:r>
                  <a:rPr lang="ru-RU" dirty="0" smtClean="0"/>
                  <a:t>операций </a:t>
                </a:r>
                <a:r>
                  <a:rPr lang="en-US" dirty="0" err="1" smtClean="0"/>
                  <a:t>push_back</a:t>
                </a:r>
                <a:r>
                  <a:rPr lang="en-US" dirty="0" smtClean="0"/>
                  <a:t>.</a:t>
                </a:r>
              </a:p>
              <a:p>
                <a:r>
                  <a:rPr lang="ru-RU" dirty="0" smtClean="0"/>
                  <a:t>Обозначим </a:t>
                </a:r>
                <a:r>
                  <a:rPr lang="en-US" dirty="0" smtClean="0"/>
                  <a:t>T(k) – </a:t>
                </a:r>
                <a:r>
                  <a:rPr lang="ru-RU" dirty="0" smtClean="0"/>
                  <a:t>время выполнения операции </a:t>
                </a:r>
                <a:r>
                  <a:rPr lang="en-US" dirty="0" err="1" smtClean="0"/>
                  <a:t>push_back</a:t>
                </a:r>
                <a:r>
                  <a:rPr lang="en-US" dirty="0" smtClean="0"/>
                  <a:t>, </a:t>
                </a:r>
                <a:r>
                  <a:rPr lang="ru-RU" dirty="0" smtClean="0"/>
                  <a:t>в случае если текущий размер массива </a:t>
                </a:r>
                <a:r>
                  <a:rPr lang="en-US" dirty="0" smtClean="0"/>
                  <a:t>(</a:t>
                </a:r>
                <a:r>
                  <a:rPr lang="en-US" b="1" i="1" dirty="0" err="1"/>
                  <a:t>buf_size</a:t>
                </a:r>
                <a:r>
                  <a:rPr lang="en-US" dirty="0"/>
                  <a:t>_</a:t>
                </a:r>
                <a:r>
                  <a:rPr lang="en-US" dirty="0" smtClean="0"/>
                  <a:t>) = k</a:t>
                </a:r>
              </a:p>
              <a:p>
                <a:pPr marL="342900" indent="-342900">
                  <a:buFont typeface="Arial" panose="020B0604020202020204" pitchFamily="34" charset="0"/>
                  <a:buChar char="•"/>
                </a:pPr>
                <a:r>
                  <a:rPr lang="en-US" dirty="0" smtClean="0"/>
                  <a:t>T(k) = c</a:t>
                </a:r>
                <a:r>
                  <a:rPr lang="en-US" baseline="-25000" dirty="0" smtClean="0"/>
                  <a:t>1</a:t>
                </a:r>
                <a:r>
                  <a:rPr lang="en-US" dirty="0" smtClean="0"/>
                  <a:t>k, </a:t>
                </a:r>
                <a:r>
                  <a:rPr lang="ru-RU" dirty="0" smtClean="0"/>
                  <a:t>если </a:t>
                </a:r>
                <a:r>
                  <a:rPr lang="en-US" dirty="0" smtClean="0"/>
                  <a:t>k = 2</a:t>
                </a:r>
                <a:r>
                  <a:rPr lang="en-US" baseline="30000" dirty="0" smtClean="0"/>
                  <a:t>m</a:t>
                </a:r>
              </a:p>
              <a:p>
                <a:pPr marL="342900" indent="-342900">
                  <a:buFont typeface="Arial" panose="020B0604020202020204" pitchFamily="34" charset="0"/>
                  <a:buChar char="•"/>
                </a:pPr>
                <a:r>
                  <a:rPr lang="en-US" dirty="0"/>
                  <a:t>T(k) = </a:t>
                </a:r>
                <a:r>
                  <a:rPr lang="en-US" dirty="0" smtClean="0"/>
                  <a:t>c</a:t>
                </a:r>
                <a:r>
                  <a:rPr lang="en-US" baseline="-25000" dirty="0" smtClean="0"/>
                  <a:t>2</a:t>
                </a:r>
                <a:r>
                  <a:rPr lang="en-US" dirty="0" smtClean="0"/>
                  <a:t>, </a:t>
                </a:r>
                <a:r>
                  <a:rPr lang="ru-RU" dirty="0"/>
                  <a:t>если </a:t>
                </a:r>
                <a:r>
                  <a:rPr lang="en-US" dirty="0"/>
                  <a:t>k </a:t>
                </a:r>
                <a:r>
                  <a:rPr lang="en-US" dirty="0" smtClean="0"/>
                  <a:t>≠ </a:t>
                </a:r>
                <a:r>
                  <a:rPr lang="en-US" dirty="0"/>
                  <a:t>2</a:t>
                </a:r>
                <a:r>
                  <a:rPr lang="en-US" baseline="30000" dirty="0"/>
                  <a:t>m</a:t>
                </a:r>
              </a:p>
              <a:p>
                <a:endParaRPr lang="ru-RU" dirty="0" smtClean="0"/>
              </a:p>
              <a:p>
                <a:r>
                  <a:rPr lang="ru-RU" dirty="0" smtClean="0"/>
                  <a:t>Таким образом </a:t>
                </a:r>
                <a:endParaRPr lang="en-US" dirty="0" smtClean="0"/>
              </a:p>
              <a:p>
                <a:endParaRPr lang="en-US"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nary>
                        <m:naryPr>
                          <m:chr m:val="∑"/>
                          <m:limLoc m:val="subSup"/>
                          <m:ctrlPr>
                            <a:rPr lang="en-US" i="1">
                              <a:latin typeface="Cambria Math" panose="02040503050406030204" pitchFamily="18" charset="0"/>
                            </a:rPr>
                          </m:ctrlPr>
                        </m:naryPr>
                        <m:sub>
                          <m:r>
                            <a:rPr lang="en-US" b="0" i="1" smtClean="0">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0</m:t>
                          </m:r>
                        </m:sub>
                        <m:sup>
                          <m:r>
                            <a:rPr lang="en-US" i="1">
                              <a:latin typeface="Cambria Math" panose="02040503050406030204" pitchFamily="18" charset="0"/>
                            </a:rPr>
                            <m:t>𝑛</m:t>
                          </m:r>
                        </m:sup>
                        <m:e>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1</m:t>
                              </m:r>
                            </m:sub>
                          </m:sSub>
                          <m:nary>
                            <m:naryPr>
                              <m:chr m:val="∑"/>
                              <m:limLoc m:val="subSup"/>
                              <m:supHide m:val="on"/>
                              <m:ctrlPr>
                                <a:rPr lang="en-US" i="1">
                                  <a:latin typeface="Cambria Math" panose="02040503050406030204" pitchFamily="18" charset="0"/>
                                </a:rPr>
                              </m:ctrlPr>
                            </m:naryPr>
                            <m:sub>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𝑚</m:t>
                                  </m:r>
                                </m:sup>
                              </m:sSup>
                              <m:r>
                                <a:rPr lang="en-US" b="0" i="1" smtClean="0">
                                  <a:latin typeface="Cambria Math" panose="02040503050406030204" pitchFamily="18" charset="0"/>
                                </a:rPr>
                                <m:t>&lt;</m:t>
                              </m:r>
                              <m:r>
                                <a:rPr lang="en-US" b="0" i="1" smtClean="0">
                                  <a:latin typeface="Cambria Math" panose="02040503050406030204" pitchFamily="18" charset="0"/>
                                </a:rPr>
                                <m:t>𝑛</m:t>
                              </m:r>
                            </m:sub>
                            <m:sup/>
                            <m:e>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𝑚</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2</m:t>
                                  </m:r>
                                </m:sub>
                              </m:sSub>
                              <m:nary>
                                <m:naryPr>
                                  <m:chr m:val="∑"/>
                                  <m:limLoc m:val="subSup"/>
                                  <m:supHide m:val="on"/>
                                  <m:ctrlPr>
                                    <a:rPr lang="en-US" i="1" smtClean="0">
                                      <a:latin typeface="Cambria Math" panose="02040503050406030204" pitchFamily="18" charset="0"/>
                                    </a:rPr>
                                  </m:ctrlPr>
                                </m:naryPr>
                                <m:sub>
                                  <m:r>
                                    <a:rPr lang="en-US" i="1">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𝑚</m:t>
                                      </m:r>
                                    </m:sup>
                                  </m:sSup>
                                </m:sub>
                                <m:sup/>
                                <m:e>
                                  <m:r>
                                    <a:rPr lang="en-US" b="0" i="1" smtClean="0">
                                      <a:latin typeface="Cambria Math" panose="02040503050406030204" pitchFamily="18" charset="0"/>
                                    </a:rPr>
                                    <m:t>1≤</m:t>
                                  </m:r>
                                  <m:r>
                                    <a:rPr lang="ru-RU"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r>
                                    <a:rPr lang="en-US" b="0" i="1" smtClean="0">
                                      <a:latin typeface="Cambria Math" panose="02040503050406030204" pitchFamily="18" charset="0"/>
                                    </a:rPr>
                                    <m:t>𝑛</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2</m:t>
                                          </m:r>
                                        </m:sub>
                                      </m:sSub>
                                    </m:e>
                                  </m:d>
                                  <m:r>
                                    <a:rPr lang="en-US" b="0" i="1" smtClean="0">
                                      <a:latin typeface="Cambria Math" panose="02040503050406030204" pitchFamily="18" charset="0"/>
                                    </a:rPr>
                                    <m:t>𝑛</m:t>
                                  </m:r>
                                </m:e>
                              </m:nary>
                            </m:e>
                          </m:nary>
                        </m:e>
                      </m:nary>
                    </m:oMath>
                  </m:oMathPara>
                </a14:m>
                <a:endParaRPr lang="en-US" dirty="0" smtClean="0"/>
              </a:p>
              <a:p>
                <a:endParaRPr lang="en-US" dirty="0" smtClean="0"/>
              </a:p>
              <a:p>
                <a:r>
                  <a:rPr lang="ru-RU" dirty="0" smtClean="0"/>
                  <a:t>Амортизированное время  - </a:t>
                </a:r>
                <a:r>
                  <a:rPr lang="en-US" dirty="0" smtClean="0"/>
                  <a:t>AC(n) = </a:t>
                </a:r>
                <a14:m>
                  <m:oMath xmlns:m="http://schemas.openxmlformats.org/officeDocument/2006/math">
                    <m:f>
                      <m:fPr>
                        <m:type m:val="skw"/>
                        <m:ctrlPr>
                          <a:rPr lang="ru-RU" i="1">
                            <a:latin typeface="Cambria Math" panose="02040503050406030204" pitchFamily="18" charset="0"/>
                          </a:rPr>
                        </m:ctrlPr>
                      </m:fPr>
                      <m:num>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𝑛</m:t>
                            </m:r>
                          </m:e>
                        </m:d>
                      </m:num>
                      <m:den>
                        <m:r>
                          <a:rPr lang="en-US" i="1">
                            <a:latin typeface="Cambria Math" panose="02040503050406030204" pitchFamily="18" charset="0"/>
                          </a:rPr>
                          <m:t>𝑛</m:t>
                        </m:r>
                      </m:den>
                    </m:f>
                  </m:oMath>
                </a14:m>
                <a:r>
                  <a:rPr lang="en-US" dirty="0" smtClean="0"/>
                  <a:t>=</a:t>
                </a:r>
                <a14:m>
                  <m:oMath xmlns:m="http://schemas.openxmlformats.org/officeDocument/2006/math">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(1)</m:t>
                    </m:r>
                  </m:oMath>
                </a14:m>
                <a:endParaRPr lang="en-US" dirty="0"/>
              </a:p>
              <a:p>
                <a:endParaRPr lang="en-US"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338137" y="994719"/>
                <a:ext cx="8467725" cy="5548955"/>
              </a:xfrm>
              <a:blipFill>
                <a:blip r:embed="rId2"/>
                <a:stretch>
                  <a:fillRect l="-432" t="-1209" r="-935" b="-7033"/>
                </a:stretch>
              </a:blipFill>
            </p:spPr>
            <p:txBody>
              <a:bodyPr/>
              <a:lstStyle/>
              <a:p>
                <a:r>
                  <a:rPr lang="ru-RU">
                    <a:noFill/>
                  </a:rPr>
                  <a:t> </a:t>
                </a:r>
              </a:p>
            </p:txBody>
          </p:sp>
        </mc:Fallback>
      </mc:AlternateContent>
    </p:spTree>
    <p:extLst>
      <p:ext uri="{BB962C8B-B14F-4D97-AF65-F5344CB8AC3E}">
        <p14:creationId xmlns:p14="http://schemas.microsoft.com/office/powerpoint/2010/main" val="3215647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smtClean="0"/>
              <a:t>Связанные списки</a:t>
            </a:r>
            <a:endParaRPr lang="ru-RU" dirty="0"/>
          </a:p>
        </p:txBody>
      </p:sp>
      <p:sp>
        <p:nvSpPr>
          <p:cNvPr id="3" name="Объект 2"/>
          <p:cNvSpPr>
            <a:spLocks noGrp="1"/>
          </p:cNvSpPr>
          <p:nvPr>
            <p:ph idx="1"/>
          </p:nvPr>
        </p:nvSpPr>
        <p:spPr>
          <a:xfrm>
            <a:off x="333375" y="1070920"/>
            <a:ext cx="8429626" cy="5463230"/>
          </a:xfrm>
        </p:spPr>
        <p:txBody>
          <a:bodyPr>
            <a:normAutofit/>
          </a:bodyPr>
          <a:lstStyle/>
          <a:p>
            <a:r>
              <a:rPr lang="ru-RU" b="1" dirty="0" smtClean="0"/>
              <a:t>Связанный список </a:t>
            </a:r>
            <a:r>
              <a:rPr lang="ru-RU" dirty="0" smtClean="0"/>
              <a:t> -   динамическая структура данных, состоящая из последовательности     узлов каждый из которых содержит как собственные данные </a:t>
            </a:r>
            <a:r>
              <a:rPr lang="ru-RU" dirty="0"/>
              <a:t>определенного  типа</a:t>
            </a:r>
            <a:r>
              <a:rPr lang="ru-RU" dirty="0" smtClean="0"/>
              <a:t>, так и одну или две ссылки на следующий и</a:t>
            </a:r>
            <a:r>
              <a:rPr lang="en-US" dirty="0" smtClean="0"/>
              <a:t>/</a:t>
            </a:r>
            <a:r>
              <a:rPr lang="ru-RU" dirty="0" smtClean="0"/>
              <a:t>или предыдущий узел:  </a:t>
            </a:r>
          </a:p>
          <a:p>
            <a:endParaRPr lang="ru-RU" dirty="0" smtClean="0"/>
          </a:p>
          <a:p>
            <a:pPr algn="ctr"/>
            <a:r>
              <a:rPr lang="ru-RU" dirty="0" smtClean="0"/>
              <a:t>а</a:t>
            </a:r>
            <a:r>
              <a:rPr lang="ru-RU" baseline="-25000" dirty="0" smtClean="0"/>
              <a:t>1</a:t>
            </a:r>
            <a:r>
              <a:rPr lang="ru-RU" dirty="0" smtClean="0"/>
              <a:t> -</a:t>
            </a:r>
            <a:r>
              <a:rPr lang="en-US" dirty="0" smtClean="0"/>
              <a:t>&gt;</a:t>
            </a:r>
            <a:r>
              <a:rPr lang="ru-RU" dirty="0" smtClean="0"/>
              <a:t> а</a:t>
            </a:r>
            <a:r>
              <a:rPr lang="ru-RU" baseline="-25000" dirty="0" smtClean="0"/>
              <a:t>2</a:t>
            </a:r>
            <a:r>
              <a:rPr lang="en-US" baseline="-25000" dirty="0" smtClean="0"/>
              <a:t> </a:t>
            </a:r>
            <a:r>
              <a:rPr lang="ru-RU" dirty="0"/>
              <a:t>-</a:t>
            </a:r>
            <a:r>
              <a:rPr lang="en-US" dirty="0"/>
              <a:t>&gt;</a:t>
            </a:r>
            <a:r>
              <a:rPr lang="ru-RU" dirty="0" smtClean="0"/>
              <a:t> а</a:t>
            </a:r>
            <a:r>
              <a:rPr lang="ru-RU" baseline="-25000" dirty="0" smtClean="0"/>
              <a:t>3</a:t>
            </a:r>
            <a:r>
              <a:rPr lang="ru-RU" dirty="0" smtClean="0"/>
              <a:t>   </a:t>
            </a:r>
            <a:r>
              <a:rPr lang="ru-RU" dirty="0"/>
              <a:t>… -</a:t>
            </a:r>
            <a:r>
              <a:rPr lang="en-US" dirty="0"/>
              <a:t>&gt;</a:t>
            </a:r>
            <a:r>
              <a:rPr lang="ru-RU" dirty="0" smtClean="0"/>
              <a:t> </a:t>
            </a:r>
            <a:r>
              <a:rPr lang="ru-RU" dirty="0" err="1"/>
              <a:t>а</a:t>
            </a:r>
            <a:r>
              <a:rPr lang="ru-RU" baseline="-25000" dirty="0" err="1"/>
              <a:t>n</a:t>
            </a:r>
            <a:r>
              <a:rPr lang="ru-RU" dirty="0"/>
              <a:t>,  где  n  ≥  0.  </a:t>
            </a:r>
            <a:endParaRPr lang="ru-RU" dirty="0" smtClean="0"/>
          </a:p>
          <a:p>
            <a:endParaRPr lang="ru-RU" dirty="0" smtClean="0"/>
          </a:p>
          <a:p>
            <a:r>
              <a:rPr lang="ru-RU" dirty="0" smtClean="0"/>
              <a:t>Общие  </a:t>
            </a:r>
            <a:r>
              <a:rPr lang="ru-RU" dirty="0"/>
              <a:t>количество  </a:t>
            </a:r>
            <a:r>
              <a:rPr lang="ru-RU" dirty="0" smtClean="0"/>
              <a:t>узлов </a:t>
            </a:r>
            <a:r>
              <a:rPr lang="ru-RU" dirty="0"/>
              <a:t>называется длинной списка, а</a:t>
            </a:r>
            <a:r>
              <a:rPr lang="ru-RU" baseline="-25000" dirty="0"/>
              <a:t>1</a:t>
            </a:r>
            <a:r>
              <a:rPr lang="ru-RU" dirty="0"/>
              <a:t> – первый </a:t>
            </a:r>
            <a:r>
              <a:rPr lang="ru-RU" dirty="0" smtClean="0"/>
              <a:t>узел </a:t>
            </a:r>
            <a:r>
              <a:rPr lang="ru-RU" dirty="0"/>
              <a:t>списка, </a:t>
            </a:r>
            <a:r>
              <a:rPr lang="ru-RU" dirty="0" err="1"/>
              <a:t>а</a:t>
            </a:r>
            <a:r>
              <a:rPr lang="ru-RU" baseline="-25000" dirty="0" err="1"/>
              <a:t>n</a:t>
            </a:r>
            <a:r>
              <a:rPr lang="ru-RU" dirty="0"/>
              <a:t> – последний </a:t>
            </a:r>
            <a:r>
              <a:rPr lang="ru-RU" dirty="0" smtClean="0"/>
              <a:t>узел.</a:t>
            </a:r>
            <a:endParaRPr lang="ru-RU" dirty="0"/>
          </a:p>
          <a:p>
            <a:endParaRPr lang="ru-RU" dirty="0"/>
          </a:p>
          <a:p>
            <a:endParaRPr lang="ru-RU" dirty="0"/>
          </a:p>
        </p:txBody>
      </p:sp>
    </p:spTree>
    <p:extLst>
      <p:ext uri="{BB962C8B-B14F-4D97-AF65-F5344CB8AC3E}">
        <p14:creationId xmlns:p14="http://schemas.microsoft.com/office/powerpoint/2010/main" val="139015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Структуры данных </a:t>
            </a:r>
            <a:r>
              <a:rPr lang="en-US" dirty="0" smtClean="0"/>
              <a:t> / </a:t>
            </a:r>
            <a:r>
              <a:rPr lang="ru-RU" dirty="0"/>
              <a:t>Односвязный </a:t>
            </a:r>
            <a:r>
              <a:rPr lang="ru-RU" dirty="0" smtClean="0"/>
              <a:t>список</a:t>
            </a:r>
            <a:endParaRPr lang="ru-RU" dirty="0"/>
          </a:p>
        </p:txBody>
      </p:sp>
      <p:sp>
        <p:nvSpPr>
          <p:cNvPr id="3" name="Объект 2"/>
          <p:cNvSpPr>
            <a:spLocks noGrp="1"/>
          </p:cNvSpPr>
          <p:nvPr>
            <p:ph idx="1"/>
          </p:nvPr>
        </p:nvSpPr>
        <p:spPr>
          <a:xfrm>
            <a:off x="304989" y="1297385"/>
            <a:ext cx="8686800" cy="5055244"/>
          </a:xfrm>
        </p:spPr>
        <p:txBody>
          <a:bodyPr/>
          <a:lstStyle/>
          <a:p>
            <a:pPr algn="just"/>
            <a:r>
              <a:rPr lang="ru-RU" sz="1800" b="1" spc="-40" dirty="0" smtClean="0"/>
              <a:t>О</a:t>
            </a:r>
            <a:r>
              <a:rPr lang="ru-RU" sz="1800" b="1" dirty="0" smtClean="0"/>
              <a:t>д</a:t>
            </a:r>
            <a:r>
              <a:rPr lang="ru-RU" sz="1800" b="1" spc="-15" dirty="0" smtClean="0"/>
              <a:t>н</a:t>
            </a:r>
            <a:r>
              <a:rPr lang="ru-RU" sz="1800" b="1" spc="-5" dirty="0" smtClean="0"/>
              <a:t>о</a:t>
            </a:r>
            <a:r>
              <a:rPr lang="ru-RU" sz="1800" b="1" spc="-20" dirty="0" smtClean="0"/>
              <a:t>с</a:t>
            </a:r>
            <a:r>
              <a:rPr lang="ru-RU" sz="1800" b="1" spc="-15" dirty="0" smtClean="0"/>
              <a:t>в</a:t>
            </a:r>
            <a:r>
              <a:rPr lang="ru-RU" sz="1800" b="1" spc="-5" dirty="0" smtClean="0"/>
              <a:t>я</a:t>
            </a:r>
            <a:r>
              <a:rPr lang="ru-RU" sz="1800" b="1" spc="-20" dirty="0" smtClean="0"/>
              <a:t>з</a:t>
            </a:r>
            <a:r>
              <a:rPr lang="ru-RU" sz="1800" b="1" spc="-15" dirty="0" smtClean="0"/>
              <a:t>н</a:t>
            </a:r>
            <a:r>
              <a:rPr lang="ru-RU" sz="1800" b="1" dirty="0" smtClean="0"/>
              <a:t>ы</a:t>
            </a:r>
            <a:r>
              <a:rPr lang="ru-RU" sz="1800" b="1" spc="-10" dirty="0" smtClean="0"/>
              <a:t>й</a:t>
            </a:r>
            <a:r>
              <a:rPr lang="en-US" sz="1800" b="1" spc="-10" dirty="0" smtClean="0"/>
              <a:t> </a:t>
            </a:r>
            <a:r>
              <a:rPr lang="ru-RU" sz="1800" b="1" spc="-20" dirty="0" smtClean="0"/>
              <a:t>с</a:t>
            </a:r>
            <a:r>
              <a:rPr lang="ru-RU" sz="1800" b="1" spc="-15" dirty="0" smtClean="0"/>
              <a:t>пи</a:t>
            </a:r>
            <a:r>
              <a:rPr lang="ru-RU" sz="1800" b="1" spc="-5" dirty="0" smtClean="0"/>
              <a:t>со</a:t>
            </a:r>
            <a:r>
              <a:rPr lang="ru-RU" sz="1800" b="1" spc="-10" dirty="0" smtClean="0"/>
              <a:t>к</a:t>
            </a:r>
            <a:r>
              <a:rPr lang="en-US" sz="1800" b="1" spc="-10" dirty="0" smtClean="0"/>
              <a:t>  - </a:t>
            </a:r>
            <a:r>
              <a:rPr lang="ru-RU" sz="1800" spc="-15" dirty="0" smtClean="0"/>
              <a:t>п</a:t>
            </a:r>
            <a:r>
              <a:rPr lang="ru-RU" sz="1800" dirty="0" smtClean="0"/>
              <a:t>р</a:t>
            </a:r>
            <a:r>
              <a:rPr lang="ru-RU" sz="1800" spc="-30" dirty="0" smtClean="0"/>
              <a:t>е</a:t>
            </a:r>
            <a:r>
              <a:rPr lang="ru-RU" sz="1800" spc="-10" dirty="0" smtClean="0"/>
              <a:t>д</a:t>
            </a:r>
            <a:r>
              <a:rPr lang="ru-RU" sz="1800" spc="-20" dirty="0" smtClean="0"/>
              <a:t>с</a:t>
            </a:r>
            <a:r>
              <a:rPr lang="ru-RU" sz="1800" spc="10" dirty="0" smtClean="0"/>
              <a:t>т</a:t>
            </a:r>
            <a:r>
              <a:rPr lang="ru-RU" sz="1800" dirty="0" smtClean="0"/>
              <a:t>а</a:t>
            </a:r>
            <a:r>
              <a:rPr lang="ru-RU" sz="1800" spc="-25" dirty="0" smtClean="0"/>
              <a:t>в</a:t>
            </a:r>
            <a:r>
              <a:rPr lang="ru-RU" sz="1800" spc="5" dirty="0" smtClean="0"/>
              <a:t>л</a:t>
            </a:r>
            <a:r>
              <a:rPr lang="ru-RU" sz="1800" spc="-5" dirty="0" smtClean="0"/>
              <a:t>я</a:t>
            </a:r>
            <a:r>
              <a:rPr lang="ru-RU" sz="1800" spc="-20" dirty="0" smtClean="0"/>
              <a:t>е</a:t>
            </a:r>
            <a:r>
              <a:rPr lang="ru-RU" sz="1800" dirty="0" smtClean="0"/>
              <a:t>т</a:t>
            </a:r>
            <a:r>
              <a:rPr lang="en-US" sz="1800" dirty="0" smtClean="0"/>
              <a:t> </a:t>
            </a:r>
            <a:r>
              <a:rPr lang="ru-RU" sz="1800" spc="-20" dirty="0" smtClean="0"/>
              <a:t>с</a:t>
            </a:r>
            <a:r>
              <a:rPr lang="ru-RU" sz="1800" spc="-5" dirty="0" smtClean="0"/>
              <a:t>о</a:t>
            </a:r>
            <a:r>
              <a:rPr lang="ru-RU" sz="1800" spc="-10" dirty="0" smtClean="0"/>
              <a:t>б</a:t>
            </a:r>
            <a:r>
              <a:rPr lang="ru-RU" sz="1800" spc="10" dirty="0" smtClean="0"/>
              <a:t>о</a:t>
            </a:r>
            <a:r>
              <a:rPr lang="ru-RU" sz="1800" spc="-10" dirty="0" smtClean="0"/>
              <a:t>й</a:t>
            </a:r>
            <a:r>
              <a:rPr lang="ru-RU" sz="1800" dirty="0" smtClean="0"/>
              <a:t>	</a:t>
            </a:r>
            <a:r>
              <a:rPr lang="ru-RU" sz="1800" spc="-20" dirty="0" smtClean="0"/>
              <a:t>с</a:t>
            </a:r>
            <a:r>
              <a:rPr lang="ru-RU" sz="1800" spc="-15" dirty="0" smtClean="0"/>
              <a:t>пи</a:t>
            </a:r>
            <a:r>
              <a:rPr lang="ru-RU" sz="1800" spc="-5" dirty="0" smtClean="0"/>
              <a:t>сок,</a:t>
            </a:r>
            <a:r>
              <a:rPr lang="en-US" sz="1800" spc="-5" dirty="0" smtClean="0"/>
              <a:t> </a:t>
            </a:r>
            <a:r>
              <a:rPr lang="ru-RU" sz="1800" spc="-30" dirty="0" smtClean="0"/>
              <a:t>к</a:t>
            </a:r>
            <a:r>
              <a:rPr lang="ru-RU" sz="1800" dirty="0" smtClean="0"/>
              <a:t>а</a:t>
            </a:r>
            <a:r>
              <a:rPr lang="ru-RU" sz="1800" spc="-20" dirty="0" smtClean="0"/>
              <a:t>ж</a:t>
            </a:r>
            <a:r>
              <a:rPr lang="ru-RU" sz="1800" dirty="0" smtClean="0"/>
              <a:t>ды</a:t>
            </a:r>
            <a:r>
              <a:rPr lang="ru-RU" sz="1800" spc="-10" dirty="0" smtClean="0"/>
              <a:t>й</a:t>
            </a:r>
            <a:r>
              <a:rPr lang="en-US" sz="1800" dirty="0" smtClean="0"/>
              <a:t> </a:t>
            </a:r>
            <a:r>
              <a:rPr lang="ru-RU" sz="1800" spc="-55" dirty="0" smtClean="0"/>
              <a:t>э</a:t>
            </a:r>
            <a:r>
              <a:rPr lang="ru-RU" sz="1800" spc="5" dirty="0" smtClean="0"/>
              <a:t>л</a:t>
            </a:r>
            <a:r>
              <a:rPr lang="ru-RU" sz="1800" spc="-20" dirty="0" smtClean="0"/>
              <a:t>е</a:t>
            </a:r>
            <a:r>
              <a:rPr lang="ru-RU" sz="1800" spc="-10" dirty="0" smtClean="0"/>
              <a:t>ме</a:t>
            </a:r>
            <a:r>
              <a:rPr lang="ru-RU" sz="1800" spc="-15" dirty="0" smtClean="0"/>
              <a:t>н</a:t>
            </a:r>
            <a:r>
              <a:rPr lang="ru-RU" sz="1800" dirty="0" smtClean="0"/>
              <a:t>т</a:t>
            </a:r>
            <a:r>
              <a:rPr lang="en-US" sz="1800" dirty="0" smtClean="0"/>
              <a:t> </a:t>
            </a:r>
            <a:r>
              <a:rPr lang="ru-RU" sz="1800" spc="-30" dirty="0" smtClean="0"/>
              <a:t>к</a:t>
            </a:r>
            <a:r>
              <a:rPr lang="ru-RU" sz="1800" spc="-15" dirty="0" smtClean="0"/>
              <a:t>о</a:t>
            </a:r>
            <a:r>
              <a:rPr lang="ru-RU" sz="1800" spc="-25" dirty="0" smtClean="0"/>
              <a:t>т</a:t>
            </a:r>
            <a:r>
              <a:rPr lang="ru-RU" sz="1800" spc="-5" dirty="0" smtClean="0"/>
              <a:t>о</a:t>
            </a:r>
            <a:r>
              <a:rPr lang="ru-RU" sz="1800" dirty="0" smtClean="0"/>
              <a:t>р</a:t>
            </a:r>
            <a:r>
              <a:rPr lang="ru-RU" sz="1800" spc="10" dirty="0" smtClean="0"/>
              <a:t>о</a:t>
            </a:r>
            <a:r>
              <a:rPr lang="ru-RU" sz="1800" spc="-35" dirty="0" smtClean="0"/>
              <a:t>г</a:t>
            </a:r>
            <a:r>
              <a:rPr lang="ru-RU" sz="1800" dirty="0" smtClean="0"/>
              <a:t>о</a:t>
            </a:r>
            <a:r>
              <a:rPr lang="ru-RU" sz="1800" spc="-20" dirty="0" smtClean="0"/>
              <a:t> с</a:t>
            </a:r>
            <a:r>
              <a:rPr lang="ru-RU" sz="1800" spc="-50" dirty="0" smtClean="0"/>
              <a:t>о</a:t>
            </a:r>
            <a:r>
              <a:rPr lang="ru-RU" sz="1800" spc="-10" dirty="0" smtClean="0"/>
              <a:t>дер</a:t>
            </a:r>
            <a:r>
              <a:rPr lang="ru-RU" sz="1800" spc="-20" dirty="0" smtClean="0"/>
              <a:t>жи</a:t>
            </a:r>
            <a:r>
              <a:rPr lang="ru-RU" sz="1800" dirty="0" smtClean="0"/>
              <a:t>т</a:t>
            </a:r>
            <a:r>
              <a:rPr lang="en-US" sz="1800" dirty="0" smtClean="0"/>
              <a:t> </a:t>
            </a:r>
            <a:r>
              <a:rPr lang="ru-RU" sz="1800" spc="-15" dirty="0" smtClean="0"/>
              <a:t>ин</a:t>
            </a:r>
            <a:r>
              <a:rPr lang="ru-RU" sz="1800" spc="15" dirty="0" smtClean="0"/>
              <a:t>ф</a:t>
            </a:r>
            <a:r>
              <a:rPr lang="ru-RU" sz="1800" spc="-5" dirty="0" smtClean="0"/>
              <a:t>о</a:t>
            </a:r>
            <a:r>
              <a:rPr lang="ru-RU" sz="1800" dirty="0" smtClean="0"/>
              <a:t>р</a:t>
            </a:r>
            <a:r>
              <a:rPr lang="ru-RU" sz="1800" spc="-10" dirty="0" smtClean="0"/>
              <a:t>м</a:t>
            </a:r>
            <a:r>
              <a:rPr lang="ru-RU" sz="1800" dirty="0" smtClean="0"/>
              <a:t>а</a:t>
            </a:r>
            <a:r>
              <a:rPr lang="ru-RU" sz="1800" spc="-15" dirty="0" smtClean="0"/>
              <a:t>цию</a:t>
            </a:r>
            <a:r>
              <a:rPr lang="en-US" sz="1800" spc="-15" dirty="0" smtClean="0"/>
              <a:t> </a:t>
            </a:r>
            <a:r>
              <a:rPr lang="ru-RU" sz="1800" spc="-15" dirty="0" smtClean="0"/>
              <a:t>н</a:t>
            </a:r>
            <a:r>
              <a:rPr lang="ru-RU" sz="1800" spc="-10" dirty="0" smtClean="0"/>
              <a:t>е</a:t>
            </a:r>
            <a:r>
              <a:rPr lang="ru-RU" sz="1800" spc="-5" dirty="0" smtClean="0"/>
              <a:t>о</a:t>
            </a:r>
            <a:r>
              <a:rPr lang="ru-RU" sz="1800" spc="-25" dirty="0" smtClean="0"/>
              <a:t>бх</a:t>
            </a:r>
            <a:r>
              <a:rPr lang="ru-RU" sz="1800" spc="-50" dirty="0" smtClean="0"/>
              <a:t>о</a:t>
            </a:r>
            <a:r>
              <a:rPr lang="ru-RU" sz="1800" dirty="0" smtClean="0"/>
              <a:t>д</a:t>
            </a:r>
            <a:r>
              <a:rPr lang="ru-RU" sz="1800" spc="-15" dirty="0" smtClean="0"/>
              <a:t>и</a:t>
            </a:r>
            <a:r>
              <a:rPr lang="ru-RU" sz="1800" spc="-20" dirty="0" smtClean="0"/>
              <a:t>м</a:t>
            </a:r>
            <a:r>
              <a:rPr lang="ru-RU" sz="1800" spc="-15" dirty="0" smtClean="0"/>
              <a:t>ую (ссылку)</a:t>
            </a:r>
            <a:r>
              <a:rPr lang="en-US" sz="1800" spc="-15" dirty="0" smtClean="0"/>
              <a:t> </a:t>
            </a:r>
            <a:r>
              <a:rPr lang="ru-RU" sz="1800" spc="-10" dirty="0" smtClean="0"/>
              <a:t>дл</a:t>
            </a:r>
            <a:r>
              <a:rPr lang="ru-RU" sz="1800" dirty="0" smtClean="0"/>
              <a:t>я</a:t>
            </a:r>
            <a:r>
              <a:rPr lang="en-US" sz="1800" dirty="0" smtClean="0"/>
              <a:t> </a:t>
            </a:r>
            <a:r>
              <a:rPr lang="ru-RU" sz="1800" spc="-15" dirty="0" smtClean="0"/>
              <a:t>н</a:t>
            </a:r>
            <a:r>
              <a:rPr lang="ru-RU" sz="1800" dirty="0" smtClean="0"/>
              <a:t>а</a:t>
            </a:r>
            <a:r>
              <a:rPr lang="ru-RU" sz="1800" spc="-25" dirty="0" smtClean="0"/>
              <a:t>х</a:t>
            </a:r>
            <a:r>
              <a:rPr lang="ru-RU" sz="1800" spc="-15" dirty="0" smtClean="0"/>
              <a:t>о</a:t>
            </a:r>
            <a:r>
              <a:rPr lang="ru-RU" sz="1800" spc="-35" dirty="0" smtClean="0"/>
              <a:t>ж</a:t>
            </a:r>
            <a:r>
              <a:rPr lang="ru-RU" sz="1800" spc="-10" dirty="0" smtClean="0"/>
              <a:t>де</a:t>
            </a:r>
            <a:r>
              <a:rPr lang="ru-RU" sz="1800" spc="-15" dirty="0" smtClean="0"/>
              <a:t>ни</a:t>
            </a:r>
            <a:r>
              <a:rPr lang="ru-RU" sz="1800" dirty="0" smtClean="0"/>
              <a:t>я </a:t>
            </a:r>
            <a:r>
              <a:rPr lang="ru-RU" sz="1800" spc="-20" dirty="0" smtClean="0"/>
              <a:t>с</a:t>
            </a:r>
            <a:r>
              <a:rPr lang="ru-RU" sz="1800" spc="5" dirty="0" smtClean="0"/>
              <a:t>л</a:t>
            </a:r>
            <a:r>
              <a:rPr lang="ru-RU" sz="1800" spc="-45" dirty="0" smtClean="0"/>
              <a:t>е</a:t>
            </a:r>
            <a:r>
              <a:rPr lang="ru-RU" sz="1800" spc="-10" dirty="0" smtClean="0"/>
              <a:t>ду</a:t>
            </a:r>
            <a:r>
              <a:rPr lang="ru-RU" sz="1800" spc="-20" dirty="0" smtClean="0"/>
              <a:t>ющ</a:t>
            </a:r>
            <a:r>
              <a:rPr lang="ru-RU" sz="1800" spc="-10" dirty="0" smtClean="0"/>
              <a:t>е</a:t>
            </a:r>
            <a:r>
              <a:rPr lang="ru-RU" sz="1800" spc="-35" dirty="0" smtClean="0"/>
              <a:t>г</a:t>
            </a:r>
            <a:r>
              <a:rPr lang="ru-RU" sz="1800" dirty="0" smtClean="0"/>
              <a:t>о</a:t>
            </a:r>
            <a:r>
              <a:rPr lang="en-US" sz="1800" dirty="0" smtClean="0"/>
              <a:t> </a:t>
            </a:r>
            <a:r>
              <a:rPr lang="ru-RU" sz="1800" spc="-55" dirty="0" smtClean="0"/>
              <a:t>э</a:t>
            </a:r>
            <a:r>
              <a:rPr lang="ru-RU" sz="1800" spc="5" dirty="0" smtClean="0"/>
              <a:t>л</a:t>
            </a:r>
            <a:r>
              <a:rPr lang="ru-RU" sz="1800" spc="-20" dirty="0" smtClean="0"/>
              <a:t>е</a:t>
            </a:r>
            <a:r>
              <a:rPr lang="ru-RU" sz="1800" spc="-10" dirty="0" smtClean="0"/>
              <a:t>ме</a:t>
            </a:r>
            <a:r>
              <a:rPr lang="ru-RU" sz="1800" spc="-15" dirty="0" smtClean="0"/>
              <a:t>н</a:t>
            </a:r>
            <a:r>
              <a:rPr lang="ru-RU" sz="1800" spc="-5" dirty="0" smtClean="0"/>
              <a:t>т</a:t>
            </a:r>
            <a:r>
              <a:rPr lang="ru-RU" sz="1800" dirty="0" smtClean="0"/>
              <a:t>а</a:t>
            </a:r>
            <a:r>
              <a:rPr lang="en-US" sz="1800" dirty="0" smtClean="0"/>
              <a:t> </a:t>
            </a:r>
            <a:r>
              <a:rPr lang="ru-RU" sz="1800" spc="-10" dirty="0" smtClean="0"/>
              <a:t>с</a:t>
            </a:r>
            <a:r>
              <a:rPr lang="ru-RU" sz="1800" spc="-5" dirty="0" smtClean="0"/>
              <a:t>пи</a:t>
            </a:r>
            <a:r>
              <a:rPr lang="ru-RU" sz="1800" spc="-10" dirty="0" smtClean="0"/>
              <a:t>с</a:t>
            </a:r>
            <a:r>
              <a:rPr lang="ru-RU" sz="1800" spc="-20" dirty="0" smtClean="0"/>
              <a:t>к</a:t>
            </a:r>
            <a:r>
              <a:rPr lang="ru-RU" sz="1800" dirty="0" smtClean="0"/>
              <a:t>а</a:t>
            </a:r>
            <a:r>
              <a:rPr lang="ru-RU" sz="1800" spc="-30" dirty="0" smtClean="0"/>
              <a:t> </a:t>
            </a:r>
            <a:r>
              <a:rPr lang="ru-RU" sz="1800" spc="-10" dirty="0" smtClean="0"/>
              <a:t>(</a:t>
            </a:r>
            <a:r>
              <a:rPr lang="ru-RU" sz="1800" dirty="0" smtClean="0"/>
              <a:t>у</a:t>
            </a:r>
            <a:r>
              <a:rPr lang="ru-RU" sz="1800" spc="-35" dirty="0" smtClean="0"/>
              <a:t>з</a:t>
            </a:r>
            <a:r>
              <a:rPr lang="ru-RU" sz="1800" dirty="0" smtClean="0"/>
              <a:t>ла</a:t>
            </a:r>
            <a:r>
              <a:rPr lang="ru-RU" sz="1800" spc="-10" dirty="0" smtClean="0"/>
              <a:t>)</a:t>
            </a:r>
            <a:endParaRPr lang="ru-RU" sz="1800" dirty="0" smtClean="0"/>
          </a:p>
          <a:p>
            <a:pPr algn="just"/>
            <a:endParaRPr lang="ru-RU" dirty="0"/>
          </a:p>
          <a:p>
            <a:r>
              <a:rPr lang="ru-RU" sz="1800" dirty="0"/>
              <a:t>В</a:t>
            </a:r>
            <a:r>
              <a:rPr lang="ru-RU" dirty="0" smtClean="0"/>
              <a:t> </a:t>
            </a:r>
            <a:r>
              <a:rPr lang="ru-RU" sz="1800" dirty="0"/>
              <a:t>односвязном списке </a:t>
            </a:r>
            <a:r>
              <a:rPr lang="ru-RU" sz="1800" dirty="0" smtClean="0"/>
              <a:t>можно передвигаться только в одном направлении, от головы к концу списка. Узнать адрес предыдущего элемента невозможно </a:t>
            </a:r>
            <a:endParaRPr lang="ru-RU" sz="1800" dirty="0"/>
          </a:p>
          <a:p>
            <a:endParaRPr lang="ru-RU" dirty="0"/>
          </a:p>
        </p:txBody>
      </p:sp>
      <p:sp>
        <p:nvSpPr>
          <p:cNvPr id="4" name="object 22"/>
          <p:cNvSpPr/>
          <p:nvPr/>
        </p:nvSpPr>
        <p:spPr>
          <a:xfrm>
            <a:off x="1483230" y="4515818"/>
            <a:ext cx="1752600" cy="965200"/>
          </a:xfrm>
          <a:custGeom>
            <a:avLst/>
            <a:gdLst/>
            <a:ahLst/>
            <a:cxnLst/>
            <a:rect l="l" t="t" r="r" b="b"/>
            <a:pathLst>
              <a:path w="1752600" h="965200">
                <a:moveTo>
                  <a:pt x="1591817" y="0"/>
                </a:moveTo>
                <a:lnTo>
                  <a:pt x="147471" y="543"/>
                </a:lnTo>
                <a:lnTo>
                  <a:pt x="105675" y="9696"/>
                </a:lnTo>
                <a:lnTo>
                  <a:pt x="68732" y="28950"/>
                </a:lnTo>
                <a:lnTo>
                  <a:pt x="38202" y="56746"/>
                </a:lnTo>
                <a:lnTo>
                  <a:pt x="15644" y="91526"/>
                </a:lnTo>
                <a:lnTo>
                  <a:pt x="2618" y="131732"/>
                </a:lnTo>
                <a:lnTo>
                  <a:pt x="0" y="160781"/>
                </a:lnTo>
                <a:lnTo>
                  <a:pt x="543" y="817220"/>
                </a:lnTo>
                <a:lnTo>
                  <a:pt x="9698" y="859016"/>
                </a:lnTo>
                <a:lnTo>
                  <a:pt x="28954" y="895959"/>
                </a:lnTo>
                <a:lnTo>
                  <a:pt x="56752" y="926489"/>
                </a:lnTo>
                <a:lnTo>
                  <a:pt x="91533" y="949047"/>
                </a:lnTo>
                <a:lnTo>
                  <a:pt x="131736" y="962073"/>
                </a:lnTo>
                <a:lnTo>
                  <a:pt x="160781" y="964691"/>
                </a:lnTo>
                <a:lnTo>
                  <a:pt x="1605130" y="964148"/>
                </a:lnTo>
                <a:lnTo>
                  <a:pt x="1646930" y="954993"/>
                </a:lnTo>
                <a:lnTo>
                  <a:pt x="1683874" y="935737"/>
                </a:lnTo>
                <a:lnTo>
                  <a:pt x="1714402" y="907939"/>
                </a:lnTo>
                <a:lnTo>
                  <a:pt x="1736957" y="873158"/>
                </a:lnTo>
                <a:lnTo>
                  <a:pt x="1749981" y="832955"/>
                </a:lnTo>
                <a:lnTo>
                  <a:pt x="1752599" y="803909"/>
                </a:lnTo>
                <a:lnTo>
                  <a:pt x="1752056" y="147469"/>
                </a:lnTo>
                <a:lnTo>
                  <a:pt x="1742903" y="105669"/>
                </a:lnTo>
                <a:lnTo>
                  <a:pt x="1723649" y="68725"/>
                </a:lnTo>
                <a:lnTo>
                  <a:pt x="1695853" y="38197"/>
                </a:lnTo>
                <a:lnTo>
                  <a:pt x="1661073" y="15642"/>
                </a:lnTo>
                <a:lnTo>
                  <a:pt x="1620867" y="2618"/>
                </a:lnTo>
                <a:lnTo>
                  <a:pt x="1591817" y="0"/>
                </a:lnTo>
                <a:close/>
              </a:path>
            </a:pathLst>
          </a:custGeom>
          <a:solidFill>
            <a:srgbClr val="C6D9F1"/>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5" name="object 23"/>
          <p:cNvSpPr/>
          <p:nvPr/>
        </p:nvSpPr>
        <p:spPr>
          <a:xfrm>
            <a:off x="1483230" y="4515818"/>
            <a:ext cx="1752600" cy="965200"/>
          </a:xfrm>
          <a:custGeom>
            <a:avLst/>
            <a:gdLst/>
            <a:ahLst/>
            <a:cxnLst/>
            <a:rect l="l" t="t" r="r" b="b"/>
            <a:pathLst>
              <a:path w="1752600" h="965200">
                <a:moveTo>
                  <a:pt x="0" y="160781"/>
                </a:moveTo>
                <a:lnTo>
                  <a:pt x="5805" y="117823"/>
                </a:lnTo>
                <a:lnTo>
                  <a:pt x="22182" y="79253"/>
                </a:lnTo>
                <a:lnTo>
                  <a:pt x="47570" y="46628"/>
                </a:lnTo>
                <a:lnTo>
                  <a:pt x="80411" y="21506"/>
                </a:lnTo>
                <a:lnTo>
                  <a:pt x="119144" y="5446"/>
                </a:lnTo>
                <a:lnTo>
                  <a:pt x="1591817" y="0"/>
                </a:lnTo>
                <a:lnTo>
                  <a:pt x="1606528" y="664"/>
                </a:lnTo>
                <a:lnTo>
                  <a:pt x="1648197" y="10164"/>
                </a:lnTo>
                <a:lnTo>
                  <a:pt x="1684959" y="29716"/>
                </a:lnTo>
                <a:lnTo>
                  <a:pt x="1715256" y="57760"/>
                </a:lnTo>
                <a:lnTo>
                  <a:pt x="1737530" y="92738"/>
                </a:lnTo>
                <a:lnTo>
                  <a:pt x="1750223" y="133092"/>
                </a:lnTo>
                <a:lnTo>
                  <a:pt x="1752599" y="803909"/>
                </a:lnTo>
                <a:lnTo>
                  <a:pt x="1751935" y="818618"/>
                </a:lnTo>
                <a:lnTo>
                  <a:pt x="1742435" y="860283"/>
                </a:lnTo>
                <a:lnTo>
                  <a:pt x="1722883" y="897044"/>
                </a:lnTo>
                <a:lnTo>
                  <a:pt x="1694839" y="927343"/>
                </a:lnTo>
                <a:lnTo>
                  <a:pt x="1659861" y="949620"/>
                </a:lnTo>
                <a:lnTo>
                  <a:pt x="1619507" y="962315"/>
                </a:lnTo>
                <a:lnTo>
                  <a:pt x="160781" y="964691"/>
                </a:lnTo>
                <a:lnTo>
                  <a:pt x="146073" y="964027"/>
                </a:lnTo>
                <a:lnTo>
                  <a:pt x="104408" y="954525"/>
                </a:lnTo>
                <a:lnTo>
                  <a:pt x="67647" y="934971"/>
                </a:lnTo>
                <a:lnTo>
                  <a:pt x="37348" y="906925"/>
                </a:lnTo>
                <a:lnTo>
                  <a:pt x="15071" y="871947"/>
                </a:lnTo>
                <a:lnTo>
                  <a:pt x="2376" y="831595"/>
                </a:lnTo>
                <a:lnTo>
                  <a:pt x="0" y="160781"/>
                </a:lnTo>
                <a:close/>
              </a:path>
            </a:pathLst>
          </a:custGeom>
          <a:ln w="9143">
            <a:solidFill>
              <a:srgbClr val="4A7EBA"/>
            </a:solidFill>
          </a:ln>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6" name="object 24"/>
          <p:cNvSpPr/>
          <p:nvPr/>
        </p:nvSpPr>
        <p:spPr>
          <a:xfrm>
            <a:off x="2360292" y="4516580"/>
            <a:ext cx="0" cy="964565"/>
          </a:xfrm>
          <a:custGeom>
            <a:avLst/>
            <a:gdLst/>
            <a:ahLst/>
            <a:cxnLst/>
            <a:rect l="l" t="t" r="r" b="b"/>
            <a:pathLst>
              <a:path h="964564">
                <a:moveTo>
                  <a:pt x="0" y="0"/>
                </a:moveTo>
                <a:lnTo>
                  <a:pt x="0" y="964179"/>
                </a:lnTo>
              </a:path>
            </a:pathLst>
          </a:custGeom>
          <a:ln w="25907">
            <a:solidFill>
              <a:srgbClr val="4F80BC"/>
            </a:solidFill>
          </a:ln>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7" name="object 26"/>
          <p:cNvSpPr/>
          <p:nvPr/>
        </p:nvSpPr>
        <p:spPr>
          <a:xfrm>
            <a:off x="3674743" y="4515818"/>
            <a:ext cx="1752600" cy="965200"/>
          </a:xfrm>
          <a:custGeom>
            <a:avLst/>
            <a:gdLst/>
            <a:ahLst/>
            <a:cxnLst/>
            <a:rect l="l" t="t" r="r" b="b"/>
            <a:pathLst>
              <a:path w="1752600" h="965200">
                <a:moveTo>
                  <a:pt x="1591817" y="0"/>
                </a:moveTo>
                <a:lnTo>
                  <a:pt x="147473" y="543"/>
                </a:lnTo>
                <a:lnTo>
                  <a:pt x="105681" y="9696"/>
                </a:lnTo>
                <a:lnTo>
                  <a:pt x="68739" y="28950"/>
                </a:lnTo>
                <a:lnTo>
                  <a:pt x="38207" y="56746"/>
                </a:lnTo>
                <a:lnTo>
                  <a:pt x="15647" y="91526"/>
                </a:lnTo>
                <a:lnTo>
                  <a:pt x="2619" y="131732"/>
                </a:lnTo>
                <a:lnTo>
                  <a:pt x="0" y="160781"/>
                </a:lnTo>
                <a:lnTo>
                  <a:pt x="543" y="817220"/>
                </a:lnTo>
                <a:lnTo>
                  <a:pt x="9700" y="859016"/>
                </a:lnTo>
                <a:lnTo>
                  <a:pt x="28958" y="895959"/>
                </a:lnTo>
                <a:lnTo>
                  <a:pt x="56758" y="926489"/>
                </a:lnTo>
                <a:lnTo>
                  <a:pt x="91539" y="949047"/>
                </a:lnTo>
                <a:lnTo>
                  <a:pt x="131740" y="962073"/>
                </a:lnTo>
                <a:lnTo>
                  <a:pt x="160781" y="964691"/>
                </a:lnTo>
                <a:lnTo>
                  <a:pt x="1605130" y="964148"/>
                </a:lnTo>
                <a:lnTo>
                  <a:pt x="1646930" y="954993"/>
                </a:lnTo>
                <a:lnTo>
                  <a:pt x="1683874" y="935737"/>
                </a:lnTo>
                <a:lnTo>
                  <a:pt x="1714402" y="907939"/>
                </a:lnTo>
                <a:lnTo>
                  <a:pt x="1736957" y="873158"/>
                </a:lnTo>
                <a:lnTo>
                  <a:pt x="1749981" y="832955"/>
                </a:lnTo>
                <a:lnTo>
                  <a:pt x="1752599" y="803909"/>
                </a:lnTo>
                <a:lnTo>
                  <a:pt x="1752056" y="147469"/>
                </a:lnTo>
                <a:lnTo>
                  <a:pt x="1742903" y="105669"/>
                </a:lnTo>
                <a:lnTo>
                  <a:pt x="1723649" y="68725"/>
                </a:lnTo>
                <a:lnTo>
                  <a:pt x="1695853" y="38197"/>
                </a:lnTo>
                <a:lnTo>
                  <a:pt x="1661073" y="15642"/>
                </a:lnTo>
                <a:lnTo>
                  <a:pt x="1620867" y="2618"/>
                </a:lnTo>
                <a:lnTo>
                  <a:pt x="1591817" y="0"/>
                </a:lnTo>
                <a:close/>
              </a:path>
            </a:pathLst>
          </a:custGeom>
          <a:solidFill>
            <a:srgbClr val="C6D9F1"/>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8" name="object 27"/>
          <p:cNvSpPr/>
          <p:nvPr/>
        </p:nvSpPr>
        <p:spPr>
          <a:xfrm>
            <a:off x="3674743" y="4515818"/>
            <a:ext cx="1752600" cy="965200"/>
          </a:xfrm>
          <a:custGeom>
            <a:avLst/>
            <a:gdLst/>
            <a:ahLst/>
            <a:cxnLst/>
            <a:rect l="l" t="t" r="r" b="b"/>
            <a:pathLst>
              <a:path w="1752600" h="965200">
                <a:moveTo>
                  <a:pt x="0" y="160781"/>
                </a:moveTo>
                <a:lnTo>
                  <a:pt x="5806" y="117823"/>
                </a:lnTo>
                <a:lnTo>
                  <a:pt x="22185" y="79253"/>
                </a:lnTo>
                <a:lnTo>
                  <a:pt x="47576" y="46628"/>
                </a:lnTo>
                <a:lnTo>
                  <a:pt x="80417" y="21506"/>
                </a:lnTo>
                <a:lnTo>
                  <a:pt x="119150" y="5446"/>
                </a:lnTo>
                <a:lnTo>
                  <a:pt x="1591817" y="0"/>
                </a:lnTo>
                <a:lnTo>
                  <a:pt x="1606528" y="664"/>
                </a:lnTo>
                <a:lnTo>
                  <a:pt x="1648197" y="10164"/>
                </a:lnTo>
                <a:lnTo>
                  <a:pt x="1684959" y="29716"/>
                </a:lnTo>
                <a:lnTo>
                  <a:pt x="1715256" y="57760"/>
                </a:lnTo>
                <a:lnTo>
                  <a:pt x="1737530" y="92738"/>
                </a:lnTo>
                <a:lnTo>
                  <a:pt x="1750223" y="133092"/>
                </a:lnTo>
                <a:lnTo>
                  <a:pt x="1752599" y="803909"/>
                </a:lnTo>
                <a:lnTo>
                  <a:pt x="1751935" y="818618"/>
                </a:lnTo>
                <a:lnTo>
                  <a:pt x="1742435" y="860283"/>
                </a:lnTo>
                <a:lnTo>
                  <a:pt x="1722883" y="897044"/>
                </a:lnTo>
                <a:lnTo>
                  <a:pt x="1694839" y="927343"/>
                </a:lnTo>
                <a:lnTo>
                  <a:pt x="1659861" y="949620"/>
                </a:lnTo>
                <a:lnTo>
                  <a:pt x="1619507" y="962315"/>
                </a:lnTo>
                <a:lnTo>
                  <a:pt x="160781" y="964691"/>
                </a:lnTo>
                <a:lnTo>
                  <a:pt x="146075" y="964027"/>
                </a:lnTo>
                <a:lnTo>
                  <a:pt x="104414" y="954525"/>
                </a:lnTo>
                <a:lnTo>
                  <a:pt x="67653" y="934971"/>
                </a:lnTo>
                <a:lnTo>
                  <a:pt x="37353" y="906925"/>
                </a:lnTo>
                <a:lnTo>
                  <a:pt x="15074" y="871947"/>
                </a:lnTo>
                <a:lnTo>
                  <a:pt x="2376" y="831595"/>
                </a:lnTo>
                <a:lnTo>
                  <a:pt x="0" y="160781"/>
                </a:lnTo>
                <a:close/>
              </a:path>
            </a:pathLst>
          </a:custGeom>
          <a:ln w="9143">
            <a:solidFill>
              <a:srgbClr val="4A7EBA"/>
            </a:solidFill>
          </a:ln>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9" name="object 28"/>
          <p:cNvSpPr/>
          <p:nvPr/>
        </p:nvSpPr>
        <p:spPr>
          <a:xfrm>
            <a:off x="4551805" y="4516580"/>
            <a:ext cx="0" cy="964565"/>
          </a:xfrm>
          <a:custGeom>
            <a:avLst/>
            <a:gdLst/>
            <a:ahLst/>
            <a:cxnLst/>
            <a:rect l="l" t="t" r="r" b="b"/>
            <a:pathLst>
              <a:path h="964564">
                <a:moveTo>
                  <a:pt x="0" y="0"/>
                </a:moveTo>
                <a:lnTo>
                  <a:pt x="0" y="964179"/>
                </a:lnTo>
              </a:path>
            </a:pathLst>
          </a:custGeom>
          <a:ln w="25907">
            <a:solidFill>
              <a:srgbClr val="4F80BC"/>
            </a:solidFill>
          </a:ln>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10" name="object 30"/>
          <p:cNvSpPr/>
          <p:nvPr/>
        </p:nvSpPr>
        <p:spPr>
          <a:xfrm>
            <a:off x="5864730" y="4497530"/>
            <a:ext cx="1752600" cy="965200"/>
          </a:xfrm>
          <a:custGeom>
            <a:avLst/>
            <a:gdLst/>
            <a:ahLst/>
            <a:cxnLst/>
            <a:rect l="l" t="t" r="r" b="b"/>
            <a:pathLst>
              <a:path w="1752600" h="965200">
                <a:moveTo>
                  <a:pt x="1591817" y="0"/>
                </a:moveTo>
                <a:lnTo>
                  <a:pt x="147473" y="543"/>
                </a:lnTo>
                <a:lnTo>
                  <a:pt x="105681" y="9696"/>
                </a:lnTo>
                <a:lnTo>
                  <a:pt x="68739" y="28950"/>
                </a:lnTo>
                <a:lnTo>
                  <a:pt x="38207" y="56746"/>
                </a:lnTo>
                <a:lnTo>
                  <a:pt x="15647" y="91526"/>
                </a:lnTo>
                <a:lnTo>
                  <a:pt x="2619" y="131732"/>
                </a:lnTo>
                <a:lnTo>
                  <a:pt x="0" y="160781"/>
                </a:lnTo>
                <a:lnTo>
                  <a:pt x="543" y="817220"/>
                </a:lnTo>
                <a:lnTo>
                  <a:pt x="9700" y="859016"/>
                </a:lnTo>
                <a:lnTo>
                  <a:pt x="28958" y="895959"/>
                </a:lnTo>
                <a:lnTo>
                  <a:pt x="56758" y="926489"/>
                </a:lnTo>
                <a:lnTo>
                  <a:pt x="91539" y="949047"/>
                </a:lnTo>
                <a:lnTo>
                  <a:pt x="131740" y="962073"/>
                </a:lnTo>
                <a:lnTo>
                  <a:pt x="160781" y="964691"/>
                </a:lnTo>
                <a:lnTo>
                  <a:pt x="1605130" y="964148"/>
                </a:lnTo>
                <a:lnTo>
                  <a:pt x="1646930" y="954993"/>
                </a:lnTo>
                <a:lnTo>
                  <a:pt x="1683874" y="935737"/>
                </a:lnTo>
                <a:lnTo>
                  <a:pt x="1714402" y="907939"/>
                </a:lnTo>
                <a:lnTo>
                  <a:pt x="1736957" y="873158"/>
                </a:lnTo>
                <a:lnTo>
                  <a:pt x="1749981" y="832955"/>
                </a:lnTo>
                <a:lnTo>
                  <a:pt x="1752599" y="803909"/>
                </a:lnTo>
                <a:lnTo>
                  <a:pt x="1752056" y="147469"/>
                </a:lnTo>
                <a:lnTo>
                  <a:pt x="1742903" y="105669"/>
                </a:lnTo>
                <a:lnTo>
                  <a:pt x="1723649" y="68725"/>
                </a:lnTo>
                <a:lnTo>
                  <a:pt x="1695853" y="38197"/>
                </a:lnTo>
                <a:lnTo>
                  <a:pt x="1661073" y="15642"/>
                </a:lnTo>
                <a:lnTo>
                  <a:pt x="1620867" y="2618"/>
                </a:lnTo>
                <a:lnTo>
                  <a:pt x="1591817" y="0"/>
                </a:lnTo>
                <a:close/>
              </a:path>
            </a:pathLst>
          </a:custGeom>
          <a:solidFill>
            <a:srgbClr val="C6D9F1"/>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11" name="object 31"/>
          <p:cNvSpPr/>
          <p:nvPr/>
        </p:nvSpPr>
        <p:spPr>
          <a:xfrm>
            <a:off x="5864730" y="4497530"/>
            <a:ext cx="1752600" cy="965200"/>
          </a:xfrm>
          <a:custGeom>
            <a:avLst/>
            <a:gdLst/>
            <a:ahLst/>
            <a:cxnLst/>
            <a:rect l="l" t="t" r="r" b="b"/>
            <a:pathLst>
              <a:path w="1752600" h="965200">
                <a:moveTo>
                  <a:pt x="0" y="160781"/>
                </a:moveTo>
                <a:lnTo>
                  <a:pt x="5806" y="117823"/>
                </a:lnTo>
                <a:lnTo>
                  <a:pt x="22185" y="79253"/>
                </a:lnTo>
                <a:lnTo>
                  <a:pt x="47576" y="46628"/>
                </a:lnTo>
                <a:lnTo>
                  <a:pt x="80417" y="21506"/>
                </a:lnTo>
                <a:lnTo>
                  <a:pt x="119150" y="5446"/>
                </a:lnTo>
                <a:lnTo>
                  <a:pt x="1591817" y="0"/>
                </a:lnTo>
                <a:lnTo>
                  <a:pt x="1606528" y="664"/>
                </a:lnTo>
                <a:lnTo>
                  <a:pt x="1648197" y="10164"/>
                </a:lnTo>
                <a:lnTo>
                  <a:pt x="1684959" y="29716"/>
                </a:lnTo>
                <a:lnTo>
                  <a:pt x="1715256" y="57760"/>
                </a:lnTo>
                <a:lnTo>
                  <a:pt x="1737530" y="92738"/>
                </a:lnTo>
                <a:lnTo>
                  <a:pt x="1750223" y="133092"/>
                </a:lnTo>
                <a:lnTo>
                  <a:pt x="1752599" y="803909"/>
                </a:lnTo>
                <a:lnTo>
                  <a:pt x="1751935" y="818618"/>
                </a:lnTo>
                <a:lnTo>
                  <a:pt x="1742435" y="860283"/>
                </a:lnTo>
                <a:lnTo>
                  <a:pt x="1722883" y="897044"/>
                </a:lnTo>
                <a:lnTo>
                  <a:pt x="1694839" y="927343"/>
                </a:lnTo>
                <a:lnTo>
                  <a:pt x="1659861" y="949620"/>
                </a:lnTo>
                <a:lnTo>
                  <a:pt x="1619507" y="962315"/>
                </a:lnTo>
                <a:lnTo>
                  <a:pt x="160781" y="964691"/>
                </a:lnTo>
                <a:lnTo>
                  <a:pt x="146075" y="964027"/>
                </a:lnTo>
                <a:lnTo>
                  <a:pt x="104414" y="954525"/>
                </a:lnTo>
                <a:lnTo>
                  <a:pt x="67653" y="934971"/>
                </a:lnTo>
                <a:lnTo>
                  <a:pt x="37353" y="906925"/>
                </a:lnTo>
                <a:lnTo>
                  <a:pt x="15074" y="871947"/>
                </a:lnTo>
                <a:lnTo>
                  <a:pt x="2376" y="831595"/>
                </a:lnTo>
                <a:lnTo>
                  <a:pt x="0" y="160781"/>
                </a:lnTo>
                <a:close/>
              </a:path>
            </a:pathLst>
          </a:custGeom>
          <a:ln w="9143">
            <a:solidFill>
              <a:srgbClr val="4A7EBA"/>
            </a:solidFill>
          </a:ln>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12" name="object 32"/>
          <p:cNvSpPr/>
          <p:nvPr/>
        </p:nvSpPr>
        <p:spPr>
          <a:xfrm>
            <a:off x="6741792" y="4498291"/>
            <a:ext cx="0" cy="964565"/>
          </a:xfrm>
          <a:custGeom>
            <a:avLst/>
            <a:gdLst/>
            <a:ahLst/>
            <a:cxnLst/>
            <a:rect l="l" t="t" r="r" b="b"/>
            <a:pathLst>
              <a:path h="964564">
                <a:moveTo>
                  <a:pt x="0" y="0"/>
                </a:moveTo>
                <a:lnTo>
                  <a:pt x="0" y="964179"/>
                </a:lnTo>
              </a:path>
            </a:pathLst>
          </a:custGeom>
          <a:ln w="25907">
            <a:solidFill>
              <a:srgbClr val="4F80BC"/>
            </a:solidFill>
          </a:ln>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13" name="object 34"/>
          <p:cNvSpPr/>
          <p:nvPr/>
        </p:nvSpPr>
        <p:spPr>
          <a:xfrm>
            <a:off x="5027292" y="4930346"/>
            <a:ext cx="833119" cy="96520"/>
          </a:xfrm>
          <a:custGeom>
            <a:avLst/>
            <a:gdLst/>
            <a:ahLst/>
            <a:cxnLst/>
            <a:rect l="l" t="t" r="r" b="b"/>
            <a:pathLst>
              <a:path w="833120" h="96520">
                <a:moveTo>
                  <a:pt x="736975" y="0"/>
                </a:moveTo>
                <a:lnTo>
                  <a:pt x="736975" y="96011"/>
                </a:lnTo>
                <a:lnTo>
                  <a:pt x="800983" y="64007"/>
                </a:lnTo>
                <a:lnTo>
                  <a:pt x="752974" y="64007"/>
                </a:lnTo>
                <a:lnTo>
                  <a:pt x="752974" y="32003"/>
                </a:lnTo>
                <a:lnTo>
                  <a:pt x="800983" y="32003"/>
                </a:lnTo>
                <a:lnTo>
                  <a:pt x="736975" y="0"/>
                </a:lnTo>
                <a:close/>
              </a:path>
              <a:path w="833120" h="96520">
                <a:moveTo>
                  <a:pt x="736975" y="32003"/>
                </a:moveTo>
                <a:lnTo>
                  <a:pt x="0" y="32003"/>
                </a:lnTo>
                <a:lnTo>
                  <a:pt x="0" y="64007"/>
                </a:lnTo>
                <a:lnTo>
                  <a:pt x="736975" y="64007"/>
                </a:lnTo>
                <a:lnTo>
                  <a:pt x="736975" y="32003"/>
                </a:lnTo>
                <a:close/>
              </a:path>
              <a:path w="833120" h="96520">
                <a:moveTo>
                  <a:pt x="800983" y="32003"/>
                </a:moveTo>
                <a:lnTo>
                  <a:pt x="752974" y="32003"/>
                </a:lnTo>
                <a:lnTo>
                  <a:pt x="752974" y="64007"/>
                </a:lnTo>
                <a:lnTo>
                  <a:pt x="800983" y="64007"/>
                </a:lnTo>
                <a:lnTo>
                  <a:pt x="832987" y="48005"/>
                </a:lnTo>
                <a:lnTo>
                  <a:pt x="800983" y="32003"/>
                </a:lnTo>
                <a:close/>
              </a:path>
            </a:pathLst>
          </a:custGeom>
          <a:solidFill>
            <a:srgbClr val="C04F4D"/>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14" name="object 35"/>
          <p:cNvSpPr txBox="1"/>
          <p:nvPr/>
        </p:nvSpPr>
        <p:spPr>
          <a:xfrm>
            <a:off x="1757044" y="4835347"/>
            <a:ext cx="385315" cy="369332"/>
          </a:xfrm>
          <a:prstGeom prst="rect">
            <a:avLst/>
          </a:prstGeom>
        </p:spPr>
        <p:txBody>
          <a:bodyPr vert="horz" wrap="square" lIns="0" tIns="0" rIns="0" bIns="0" rtlCol="0">
            <a:spAutoFit/>
          </a:bodyPr>
          <a:lstStyle/>
          <a:p>
            <a:pPr marL="12700">
              <a:lnSpc>
                <a:spcPct val="100000"/>
              </a:lnSpc>
            </a:pPr>
            <a:r>
              <a:rPr sz="2400" dirty="0">
                <a:solidFill>
                  <a:srgbClr val="001F5F"/>
                </a:solidFill>
                <a:latin typeface="Segoe UI" panose="020B0502040204020203" pitchFamily="34" charset="0"/>
                <a:cs typeface="Segoe UI" panose="020B0502040204020203" pitchFamily="34" charset="0"/>
              </a:rPr>
              <a:t>a</a:t>
            </a:r>
            <a:r>
              <a:rPr sz="2400" spc="-15" baseline="-20833" dirty="0">
                <a:solidFill>
                  <a:srgbClr val="001F5F"/>
                </a:solidFill>
                <a:latin typeface="Segoe UI" panose="020B0502040204020203" pitchFamily="34" charset="0"/>
                <a:cs typeface="Segoe UI" panose="020B0502040204020203" pitchFamily="34" charset="0"/>
              </a:rPr>
              <a:t>0</a:t>
            </a:r>
            <a:endParaRPr sz="2400" baseline="-20833" dirty="0">
              <a:latin typeface="Segoe UI" panose="020B0502040204020203" pitchFamily="34" charset="0"/>
              <a:cs typeface="Segoe UI" panose="020B0502040204020203" pitchFamily="34" charset="0"/>
            </a:endParaRPr>
          </a:p>
        </p:txBody>
      </p:sp>
      <p:sp>
        <p:nvSpPr>
          <p:cNvPr id="15" name="object 36"/>
          <p:cNvSpPr txBox="1"/>
          <p:nvPr/>
        </p:nvSpPr>
        <p:spPr>
          <a:xfrm>
            <a:off x="4079368" y="4841693"/>
            <a:ext cx="368806" cy="369332"/>
          </a:xfrm>
          <a:prstGeom prst="rect">
            <a:avLst/>
          </a:prstGeom>
        </p:spPr>
        <p:txBody>
          <a:bodyPr vert="horz" wrap="square" lIns="0" tIns="0" rIns="0" bIns="0" rtlCol="0">
            <a:spAutoFit/>
          </a:bodyPr>
          <a:lstStyle/>
          <a:p>
            <a:pPr marL="12700">
              <a:lnSpc>
                <a:spcPct val="100000"/>
              </a:lnSpc>
            </a:pPr>
            <a:r>
              <a:rPr sz="2400" dirty="0">
                <a:solidFill>
                  <a:srgbClr val="001F5F"/>
                </a:solidFill>
                <a:latin typeface="Segoe UI" panose="020B0502040204020203" pitchFamily="34" charset="0"/>
                <a:cs typeface="Segoe UI" panose="020B0502040204020203" pitchFamily="34" charset="0"/>
              </a:rPr>
              <a:t>a</a:t>
            </a:r>
            <a:r>
              <a:rPr sz="2400" spc="-15" baseline="-20833" dirty="0">
                <a:solidFill>
                  <a:srgbClr val="001F5F"/>
                </a:solidFill>
                <a:latin typeface="Segoe UI" panose="020B0502040204020203" pitchFamily="34" charset="0"/>
                <a:cs typeface="Segoe UI" panose="020B0502040204020203" pitchFamily="34" charset="0"/>
              </a:rPr>
              <a:t>1</a:t>
            </a:r>
            <a:endParaRPr sz="2400" baseline="-20833" dirty="0">
              <a:latin typeface="Segoe UI" panose="020B0502040204020203" pitchFamily="34" charset="0"/>
              <a:cs typeface="Segoe UI" panose="020B0502040204020203" pitchFamily="34" charset="0"/>
            </a:endParaRPr>
          </a:p>
        </p:txBody>
      </p:sp>
      <p:sp>
        <p:nvSpPr>
          <p:cNvPr id="16" name="object 37"/>
          <p:cNvSpPr txBox="1"/>
          <p:nvPr/>
        </p:nvSpPr>
        <p:spPr>
          <a:xfrm>
            <a:off x="6147046" y="4810963"/>
            <a:ext cx="376813" cy="369332"/>
          </a:xfrm>
          <a:prstGeom prst="rect">
            <a:avLst/>
          </a:prstGeom>
        </p:spPr>
        <p:txBody>
          <a:bodyPr vert="horz" wrap="square" lIns="0" tIns="0" rIns="0" bIns="0" rtlCol="0">
            <a:spAutoFit/>
          </a:bodyPr>
          <a:lstStyle/>
          <a:p>
            <a:pPr marL="12700">
              <a:lnSpc>
                <a:spcPct val="100000"/>
              </a:lnSpc>
            </a:pPr>
            <a:r>
              <a:rPr sz="2400" dirty="0">
                <a:solidFill>
                  <a:srgbClr val="001F5F"/>
                </a:solidFill>
                <a:latin typeface="Segoe UI" panose="020B0502040204020203" pitchFamily="34" charset="0"/>
                <a:cs typeface="Segoe UI" panose="020B0502040204020203" pitchFamily="34" charset="0"/>
              </a:rPr>
              <a:t>a</a:t>
            </a:r>
            <a:r>
              <a:rPr sz="2400" spc="-15" baseline="-20833" dirty="0">
                <a:solidFill>
                  <a:srgbClr val="001F5F"/>
                </a:solidFill>
                <a:latin typeface="Segoe UI" panose="020B0502040204020203" pitchFamily="34" charset="0"/>
                <a:cs typeface="Segoe UI" panose="020B0502040204020203" pitchFamily="34" charset="0"/>
              </a:rPr>
              <a:t>2</a:t>
            </a:r>
            <a:endParaRPr sz="2400" baseline="-20833" dirty="0">
              <a:latin typeface="Segoe UI" panose="020B0502040204020203" pitchFamily="34" charset="0"/>
              <a:cs typeface="Segoe UI" panose="020B0502040204020203" pitchFamily="34" charset="0"/>
            </a:endParaRPr>
          </a:p>
        </p:txBody>
      </p:sp>
      <p:sp>
        <p:nvSpPr>
          <p:cNvPr id="17" name="object 38"/>
          <p:cNvSpPr/>
          <p:nvPr/>
        </p:nvSpPr>
        <p:spPr>
          <a:xfrm>
            <a:off x="4885561" y="4902339"/>
            <a:ext cx="147320" cy="151130"/>
          </a:xfrm>
          <a:custGeom>
            <a:avLst/>
            <a:gdLst/>
            <a:ahLst/>
            <a:cxnLst/>
            <a:rect l="l" t="t" r="r" b="b"/>
            <a:pathLst>
              <a:path w="147320" h="151129">
                <a:moveTo>
                  <a:pt x="68707" y="0"/>
                </a:moveTo>
                <a:lnTo>
                  <a:pt x="30122" y="14655"/>
                </a:lnTo>
                <a:lnTo>
                  <a:pt x="5345" y="47549"/>
                </a:lnTo>
                <a:lnTo>
                  <a:pt x="0" y="76013"/>
                </a:lnTo>
                <a:lnTo>
                  <a:pt x="21" y="77845"/>
                </a:lnTo>
                <a:lnTo>
                  <a:pt x="11182" y="115390"/>
                </a:lnTo>
                <a:lnTo>
                  <a:pt x="40921" y="141751"/>
                </a:lnTo>
                <a:lnTo>
                  <a:pt x="86469" y="151104"/>
                </a:lnTo>
                <a:lnTo>
                  <a:pt x="99096" y="147567"/>
                </a:lnTo>
                <a:lnTo>
                  <a:pt x="130108" y="123771"/>
                </a:lnTo>
                <a:lnTo>
                  <a:pt x="146221" y="83165"/>
                </a:lnTo>
                <a:lnTo>
                  <a:pt x="147260" y="66555"/>
                </a:lnTo>
                <a:lnTo>
                  <a:pt x="144319" y="52896"/>
                </a:lnTo>
                <a:lnTo>
                  <a:pt x="122208" y="19117"/>
                </a:lnTo>
                <a:lnTo>
                  <a:pt x="84094" y="1268"/>
                </a:lnTo>
                <a:lnTo>
                  <a:pt x="68707" y="0"/>
                </a:lnTo>
                <a:close/>
              </a:path>
            </a:pathLst>
          </a:custGeom>
          <a:solidFill>
            <a:srgbClr val="4F80BC"/>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18" name="object 39"/>
          <p:cNvSpPr/>
          <p:nvPr/>
        </p:nvSpPr>
        <p:spPr>
          <a:xfrm>
            <a:off x="4885561" y="4902339"/>
            <a:ext cx="147320" cy="151130"/>
          </a:xfrm>
          <a:custGeom>
            <a:avLst/>
            <a:gdLst/>
            <a:ahLst/>
            <a:cxnLst/>
            <a:rect l="l" t="t" r="r" b="b"/>
            <a:pathLst>
              <a:path w="147320" h="151129">
                <a:moveTo>
                  <a:pt x="0" y="76013"/>
                </a:moveTo>
                <a:lnTo>
                  <a:pt x="11632" y="35008"/>
                </a:lnTo>
                <a:lnTo>
                  <a:pt x="41800" y="7383"/>
                </a:lnTo>
                <a:lnTo>
                  <a:pt x="68707" y="0"/>
                </a:lnTo>
                <a:lnTo>
                  <a:pt x="84094" y="1268"/>
                </a:lnTo>
                <a:lnTo>
                  <a:pt x="122208" y="19117"/>
                </a:lnTo>
                <a:lnTo>
                  <a:pt x="144319" y="52896"/>
                </a:lnTo>
                <a:lnTo>
                  <a:pt x="147260" y="66555"/>
                </a:lnTo>
                <a:lnTo>
                  <a:pt x="146221" y="83165"/>
                </a:lnTo>
                <a:lnTo>
                  <a:pt x="130108" y="123771"/>
                </a:lnTo>
                <a:lnTo>
                  <a:pt x="99096" y="147567"/>
                </a:lnTo>
                <a:lnTo>
                  <a:pt x="86469" y="151104"/>
                </a:lnTo>
                <a:lnTo>
                  <a:pt x="69701" y="150235"/>
                </a:lnTo>
                <a:lnTo>
                  <a:pt x="29114" y="134566"/>
                </a:lnTo>
                <a:lnTo>
                  <a:pt x="5260" y="103831"/>
                </a:lnTo>
                <a:lnTo>
                  <a:pt x="0" y="76013"/>
                </a:lnTo>
                <a:close/>
              </a:path>
            </a:pathLst>
          </a:custGeom>
          <a:ln w="25907">
            <a:solidFill>
              <a:srgbClr val="385D89"/>
            </a:solidFill>
          </a:ln>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19" name="object 41"/>
          <p:cNvSpPr/>
          <p:nvPr/>
        </p:nvSpPr>
        <p:spPr>
          <a:xfrm>
            <a:off x="2841876" y="4934918"/>
            <a:ext cx="833119" cy="96520"/>
          </a:xfrm>
          <a:custGeom>
            <a:avLst/>
            <a:gdLst/>
            <a:ahLst/>
            <a:cxnLst/>
            <a:rect l="l" t="t" r="r" b="b"/>
            <a:pathLst>
              <a:path w="833120" h="96520">
                <a:moveTo>
                  <a:pt x="736975" y="0"/>
                </a:moveTo>
                <a:lnTo>
                  <a:pt x="736975" y="96011"/>
                </a:lnTo>
                <a:lnTo>
                  <a:pt x="800983" y="64007"/>
                </a:lnTo>
                <a:lnTo>
                  <a:pt x="752987" y="64007"/>
                </a:lnTo>
                <a:lnTo>
                  <a:pt x="752987" y="32003"/>
                </a:lnTo>
                <a:lnTo>
                  <a:pt x="800983" y="32003"/>
                </a:lnTo>
                <a:lnTo>
                  <a:pt x="736975" y="0"/>
                </a:lnTo>
                <a:close/>
              </a:path>
              <a:path w="833120" h="96520">
                <a:moveTo>
                  <a:pt x="736975" y="32003"/>
                </a:moveTo>
                <a:lnTo>
                  <a:pt x="0" y="32003"/>
                </a:lnTo>
                <a:lnTo>
                  <a:pt x="0" y="64007"/>
                </a:lnTo>
                <a:lnTo>
                  <a:pt x="736975" y="64007"/>
                </a:lnTo>
                <a:lnTo>
                  <a:pt x="736975" y="32003"/>
                </a:lnTo>
                <a:close/>
              </a:path>
              <a:path w="833120" h="96520">
                <a:moveTo>
                  <a:pt x="800983" y="32003"/>
                </a:moveTo>
                <a:lnTo>
                  <a:pt x="752987" y="32003"/>
                </a:lnTo>
                <a:lnTo>
                  <a:pt x="752987" y="64007"/>
                </a:lnTo>
                <a:lnTo>
                  <a:pt x="800983" y="64007"/>
                </a:lnTo>
                <a:lnTo>
                  <a:pt x="832987" y="48005"/>
                </a:lnTo>
                <a:lnTo>
                  <a:pt x="800983" y="32003"/>
                </a:lnTo>
                <a:close/>
              </a:path>
            </a:pathLst>
          </a:custGeom>
          <a:solidFill>
            <a:srgbClr val="C04F4D"/>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20" name="object 43"/>
          <p:cNvSpPr/>
          <p:nvPr/>
        </p:nvSpPr>
        <p:spPr>
          <a:xfrm>
            <a:off x="7250808" y="4927297"/>
            <a:ext cx="833119" cy="96520"/>
          </a:xfrm>
          <a:custGeom>
            <a:avLst/>
            <a:gdLst/>
            <a:ahLst/>
            <a:cxnLst/>
            <a:rect l="l" t="t" r="r" b="b"/>
            <a:pathLst>
              <a:path w="833120" h="96520">
                <a:moveTo>
                  <a:pt x="736975" y="0"/>
                </a:moveTo>
                <a:lnTo>
                  <a:pt x="736975" y="96011"/>
                </a:lnTo>
                <a:lnTo>
                  <a:pt x="800983" y="64007"/>
                </a:lnTo>
                <a:lnTo>
                  <a:pt x="752974" y="64007"/>
                </a:lnTo>
                <a:lnTo>
                  <a:pt x="752974" y="32003"/>
                </a:lnTo>
                <a:lnTo>
                  <a:pt x="800983" y="32003"/>
                </a:lnTo>
                <a:lnTo>
                  <a:pt x="736975" y="0"/>
                </a:lnTo>
                <a:close/>
              </a:path>
              <a:path w="833120" h="96520">
                <a:moveTo>
                  <a:pt x="736975" y="32003"/>
                </a:moveTo>
                <a:lnTo>
                  <a:pt x="0" y="32003"/>
                </a:lnTo>
                <a:lnTo>
                  <a:pt x="0" y="64007"/>
                </a:lnTo>
                <a:lnTo>
                  <a:pt x="736975" y="64007"/>
                </a:lnTo>
                <a:lnTo>
                  <a:pt x="736975" y="32003"/>
                </a:lnTo>
                <a:close/>
              </a:path>
              <a:path w="833120" h="96520">
                <a:moveTo>
                  <a:pt x="800983" y="32003"/>
                </a:moveTo>
                <a:lnTo>
                  <a:pt x="752974" y="32003"/>
                </a:lnTo>
                <a:lnTo>
                  <a:pt x="752974" y="64007"/>
                </a:lnTo>
                <a:lnTo>
                  <a:pt x="800983" y="64007"/>
                </a:lnTo>
                <a:lnTo>
                  <a:pt x="832987" y="48005"/>
                </a:lnTo>
                <a:lnTo>
                  <a:pt x="800983" y="32003"/>
                </a:lnTo>
                <a:close/>
              </a:path>
            </a:pathLst>
          </a:custGeom>
          <a:solidFill>
            <a:srgbClr val="C04F4D"/>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21" name="object 44"/>
          <p:cNvSpPr/>
          <p:nvPr/>
        </p:nvSpPr>
        <p:spPr>
          <a:xfrm>
            <a:off x="7110601" y="4906910"/>
            <a:ext cx="147320" cy="151130"/>
          </a:xfrm>
          <a:custGeom>
            <a:avLst/>
            <a:gdLst/>
            <a:ahLst/>
            <a:cxnLst/>
            <a:rect l="l" t="t" r="r" b="b"/>
            <a:pathLst>
              <a:path w="147320" h="151129">
                <a:moveTo>
                  <a:pt x="68707" y="0"/>
                </a:moveTo>
                <a:lnTo>
                  <a:pt x="30122" y="14655"/>
                </a:lnTo>
                <a:lnTo>
                  <a:pt x="5345" y="47549"/>
                </a:lnTo>
                <a:lnTo>
                  <a:pt x="0" y="76013"/>
                </a:lnTo>
                <a:lnTo>
                  <a:pt x="21" y="77845"/>
                </a:lnTo>
                <a:lnTo>
                  <a:pt x="11182" y="115390"/>
                </a:lnTo>
                <a:lnTo>
                  <a:pt x="40921" y="141751"/>
                </a:lnTo>
                <a:lnTo>
                  <a:pt x="86469" y="151104"/>
                </a:lnTo>
                <a:lnTo>
                  <a:pt x="99096" y="147567"/>
                </a:lnTo>
                <a:lnTo>
                  <a:pt x="130108" y="123771"/>
                </a:lnTo>
                <a:lnTo>
                  <a:pt x="146221" y="83165"/>
                </a:lnTo>
                <a:lnTo>
                  <a:pt x="147260" y="66555"/>
                </a:lnTo>
                <a:lnTo>
                  <a:pt x="144319" y="52896"/>
                </a:lnTo>
                <a:lnTo>
                  <a:pt x="122208" y="19117"/>
                </a:lnTo>
                <a:lnTo>
                  <a:pt x="84094" y="1268"/>
                </a:lnTo>
                <a:lnTo>
                  <a:pt x="68707" y="0"/>
                </a:lnTo>
                <a:close/>
              </a:path>
            </a:pathLst>
          </a:custGeom>
          <a:solidFill>
            <a:srgbClr val="4F80BC"/>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22" name="object 45"/>
          <p:cNvSpPr/>
          <p:nvPr/>
        </p:nvSpPr>
        <p:spPr>
          <a:xfrm>
            <a:off x="7110601" y="4906910"/>
            <a:ext cx="147320" cy="151130"/>
          </a:xfrm>
          <a:custGeom>
            <a:avLst/>
            <a:gdLst/>
            <a:ahLst/>
            <a:cxnLst/>
            <a:rect l="l" t="t" r="r" b="b"/>
            <a:pathLst>
              <a:path w="147320" h="151129">
                <a:moveTo>
                  <a:pt x="0" y="76013"/>
                </a:moveTo>
                <a:lnTo>
                  <a:pt x="11632" y="35008"/>
                </a:lnTo>
                <a:lnTo>
                  <a:pt x="41800" y="7383"/>
                </a:lnTo>
                <a:lnTo>
                  <a:pt x="68707" y="0"/>
                </a:lnTo>
                <a:lnTo>
                  <a:pt x="84094" y="1268"/>
                </a:lnTo>
                <a:lnTo>
                  <a:pt x="122208" y="19117"/>
                </a:lnTo>
                <a:lnTo>
                  <a:pt x="144319" y="52896"/>
                </a:lnTo>
                <a:lnTo>
                  <a:pt x="147260" y="66555"/>
                </a:lnTo>
                <a:lnTo>
                  <a:pt x="146221" y="83165"/>
                </a:lnTo>
                <a:lnTo>
                  <a:pt x="130108" y="123771"/>
                </a:lnTo>
                <a:lnTo>
                  <a:pt x="99096" y="147567"/>
                </a:lnTo>
                <a:lnTo>
                  <a:pt x="86469" y="151104"/>
                </a:lnTo>
                <a:lnTo>
                  <a:pt x="69701" y="150235"/>
                </a:lnTo>
                <a:lnTo>
                  <a:pt x="29114" y="134566"/>
                </a:lnTo>
                <a:lnTo>
                  <a:pt x="5260" y="103831"/>
                </a:lnTo>
                <a:lnTo>
                  <a:pt x="0" y="76013"/>
                </a:lnTo>
                <a:close/>
              </a:path>
            </a:pathLst>
          </a:custGeom>
          <a:ln w="25907">
            <a:solidFill>
              <a:srgbClr val="385D89"/>
            </a:solidFill>
          </a:ln>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23" name="object 46"/>
          <p:cNvSpPr/>
          <p:nvPr/>
        </p:nvSpPr>
        <p:spPr>
          <a:xfrm>
            <a:off x="2691000" y="4906910"/>
            <a:ext cx="147320" cy="151130"/>
          </a:xfrm>
          <a:custGeom>
            <a:avLst/>
            <a:gdLst/>
            <a:ahLst/>
            <a:cxnLst/>
            <a:rect l="l" t="t" r="r" b="b"/>
            <a:pathLst>
              <a:path w="147320" h="151129">
                <a:moveTo>
                  <a:pt x="68707" y="0"/>
                </a:moveTo>
                <a:lnTo>
                  <a:pt x="30122" y="14655"/>
                </a:lnTo>
                <a:lnTo>
                  <a:pt x="5345" y="47549"/>
                </a:lnTo>
                <a:lnTo>
                  <a:pt x="0" y="76013"/>
                </a:lnTo>
                <a:lnTo>
                  <a:pt x="21" y="77845"/>
                </a:lnTo>
                <a:lnTo>
                  <a:pt x="11182" y="115390"/>
                </a:lnTo>
                <a:lnTo>
                  <a:pt x="40921" y="141751"/>
                </a:lnTo>
                <a:lnTo>
                  <a:pt x="86469" y="151104"/>
                </a:lnTo>
                <a:lnTo>
                  <a:pt x="99096" y="147567"/>
                </a:lnTo>
                <a:lnTo>
                  <a:pt x="130108" y="123771"/>
                </a:lnTo>
                <a:lnTo>
                  <a:pt x="146221" y="83165"/>
                </a:lnTo>
                <a:lnTo>
                  <a:pt x="147260" y="66555"/>
                </a:lnTo>
                <a:lnTo>
                  <a:pt x="144319" y="52896"/>
                </a:lnTo>
                <a:lnTo>
                  <a:pt x="122208" y="19117"/>
                </a:lnTo>
                <a:lnTo>
                  <a:pt x="84094" y="1268"/>
                </a:lnTo>
                <a:lnTo>
                  <a:pt x="68707" y="0"/>
                </a:lnTo>
                <a:close/>
              </a:path>
            </a:pathLst>
          </a:custGeom>
          <a:solidFill>
            <a:srgbClr val="4F80BC"/>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24" name="object 47"/>
          <p:cNvSpPr/>
          <p:nvPr/>
        </p:nvSpPr>
        <p:spPr>
          <a:xfrm>
            <a:off x="2691000" y="4906910"/>
            <a:ext cx="147320" cy="151130"/>
          </a:xfrm>
          <a:custGeom>
            <a:avLst/>
            <a:gdLst/>
            <a:ahLst/>
            <a:cxnLst/>
            <a:rect l="l" t="t" r="r" b="b"/>
            <a:pathLst>
              <a:path w="147320" h="151129">
                <a:moveTo>
                  <a:pt x="0" y="76013"/>
                </a:moveTo>
                <a:lnTo>
                  <a:pt x="11632" y="35008"/>
                </a:lnTo>
                <a:lnTo>
                  <a:pt x="41800" y="7383"/>
                </a:lnTo>
                <a:lnTo>
                  <a:pt x="68707" y="0"/>
                </a:lnTo>
                <a:lnTo>
                  <a:pt x="84094" y="1268"/>
                </a:lnTo>
                <a:lnTo>
                  <a:pt x="122208" y="19117"/>
                </a:lnTo>
                <a:lnTo>
                  <a:pt x="144319" y="52896"/>
                </a:lnTo>
                <a:lnTo>
                  <a:pt x="147260" y="66555"/>
                </a:lnTo>
                <a:lnTo>
                  <a:pt x="146221" y="83165"/>
                </a:lnTo>
                <a:lnTo>
                  <a:pt x="130108" y="123771"/>
                </a:lnTo>
                <a:lnTo>
                  <a:pt x="99096" y="147567"/>
                </a:lnTo>
                <a:lnTo>
                  <a:pt x="86469" y="151104"/>
                </a:lnTo>
                <a:lnTo>
                  <a:pt x="69701" y="150235"/>
                </a:lnTo>
                <a:lnTo>
                  <a:pt x="29114" y="134566"/>
                </a:lnTo>
                <a:lnTo>
                  <a:pt x="5260" y="103831"/>
                </a:lnTo>
                <a:lnTo>
                  <a:pt x="0" y="76013"/>
                </a:lnTo>
                <a:close/>
              </a:path>
            </a:pathLst>
          </a:custGeom>
          <a:ln w="25907">
            <a:solidFill>
              <a:srgbClr val="385D89"/>
            </a:solidFill>
          </a:ln>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25" name="object 49"/>
          <p:cNvSpPr txBox="1"/>
          <p:nvPr/>
        </p:nvSpPr>
        <p:spPr>
          <a:xfrm>
            <a:off x="7769541" y="4482871"/>
            <a:ext cx="916684" cy="430887"/>
          </a:xfrm>
          <a:prstGeom prst="rect">
            <a:avLst/>
          </a:prstGeom>
        </p:spPr>
        <p:txBody>
          <a:bodyPr vert="horz" wrap="square" lIns="0" tIns="0" rIns="0" bIns="0" rtlCol="0">
            <a:spAutoFit/>
          </a:bodyPr>
          <a:lstStyle/>
          <a:p>
            <a:pPr marL="12700">
              <a:lnSpc>
                <a:spcPct val="100000"/>
              </a:lnSpc>
            </a:pPr>
            <a:r>
              <a:rPr sz="2800" spc="-45" dirty="0">
                <a:solidFill>
                  <a:srgbClr val="4F80BC"/>
                </a:solidFill>
                <a:latin typeface="Segoe UI" panose="020B0502040204020203" pitchFamily="34" charset="0"/>
                <a:cs typeface="Segoe UI" panose="020B0502040204020203" pitchFamily="34" charset="0"/>
              </a:rPr>
              <a:t>N</a:t>
            </a:r>
            <a:r>
              <a:rPr sz="2800" spc="-35" dirty="0">
                <a:solidFill>
                  <a:srgbClr val="4F80BC"/>
                </a:solidFill>
                <a:latin typeface="Segoe UI" panose="020B0502040204020203" pitchFamily="34" charset="0"/>
                <a:cs typeface="Segoe UI" panose="020B0502040204020203" pitchFamily="34" charset="0"/>
              </a:rPr>
              <a:t>U</a:t>
            </a:r>
            <a:r>
              <a:rPr sz="2800" spc="-5" dirty="0">
                <a:solidFill>
                  <a:srgbClr val="4F80BC"/>
                </a:solidFill>
                <a:latin typeface="Segoe UI" panose="020B0502040204020203" pitchFamily="34" charset="0"/>
                <a:cs typeface="Segoe UI" panose="020B0502040204020203" pitchFamily="34" charset="0"/>
              </a:rPr>
              <a:t>LL</a:t>
            </a:r>
            <a:endParaRPr sz="5400" dirty="0">
              <a:latin typeface="Segoe UI" panose="020B0502040204020203" pitchFamily="34" charset="0"/>
              <a:cs typeface="Segoe UI" panose="020B0502040204020203" pitchFamily="34" charset="0"/>
            </a:endParaRPr>
          </a:p>
        </p:txBody>
      </p:sp>
      <p:sp>
        <p:nvSpPr>
          <p:cNvPr id="27" name="object 49"/>
          <p:cNvSpPr txBox="1"/>
          <p:nvPr/>
        </p:nvSpPr>
        <p:spPr>
          <a:xfrm>
            <a:off x="359091" y="4487473"/>
            <a:ext cx="916684" cy="430887"/>
          </a:xfrm>
          <a:prstGeom prst="rect">
            <a:avLst/>
          </a:prstGeom>
        </p:spPr>
        <p:txBody>
          <a:bodyPr vert="horz" wrap="square" lIns="0" tIns="0" rIns="0" bIns="0" rtlCol="0">
            <a:spAutoFit/>
          </a:bodyPr>
          <a:lstStyle/>
          <a:p>
            <a:pPr marL="12700">
              <a:lnSpc>
                <a:spcPct val="100000"/>
              </a:lnSpc>
            </a:pPr>
            <a:r>
              <a:rPr lang="en-US" sz="2800" spc="-45" dirty="0">
                <a:solidFill>
                  <a:srgbClr val="4F80BC"/>
                </a:solidFill>
                <a:latin typeface="Segoe UI" panose="020B0502040204020203" pitchFamily="34" charset="0"/>
                <a:cs typeface="Segoe UI" panose="020B0502040204020203" pitchFamily="34" charset="0"/>
              </a:rPr>
              <a:t>H</a:t>
            </a:r>
            <a:r>
              <a:rPr lang="en-US" sz="2800" spc="-45" dirty="0" smtClean="0">
                <a:solidFill>
                  <a:srgbClr val="4F80BC"/>
                </a:solidFill>
                <a:latin typeface="Segoe UI" panose="020B0502040204020203" pitchFamily="34" charset="0"/>
                <a:cs typeface="Segoe UI" panose="020B0502040204020203" pitchFamily="34" charset="0"/>
              </a:rPr>
              <a:t>ead</a:t>
            </a:r>
            <a:endParaRPr sz="5400" dirty="0">
              <a:latin typeface="Segoe UI" panose="020B0502040204020203" pitchFamily="34" charset="0"/>
              <a:cs typeface="Segoe UI" panose="020B0502040204020203" pitchFamily="34" charset="0"/>
            </a:endParaRPr>
          </a:p>
        </p:txBody>
      </p:sp>
      <p:sp>
        <p:nvSpPr>
          <p:cNvPr id="28" name="object 41"/>
          <p:cNvSpPr/>
          <p:nvPr/>
        </p:nvSpPr>
        <p:spPr>
          <a:xfrm>
            <a:off x="628140" y="4934918"/>
            <a:ext cx="833119" cy="96520"/>
          </a:xfrm>
          <a:custGeom>
            <a:avLst/>
            <a:gdLst/>
            <a:ahLst/>
            <a:cxnLst/>
            <a:rect l="l" t="t" r="r" b="b"/>
            <a:pathLst>
              <a:path w="833120" h="96520">
                <a:moveTo>
                  <a:pt x="736975" y="0"/>
                </a:moveTo>
                <a:lnTo>
                  <a:pt x="736975" y="96011"/>
                </a:lnTo>
                <a:lnTo>
                  <a:pt x="800983" y="64007"/>
                </a:lnTo>
                <a:lnTo>
                  <a:pt x="752987" y="64007"/>
                </a:lnTo>
                <a:lnTo>
                  <a:pt x="752987" y="32003"/>
                </a:lnTo>
                <a:lnTo>
                  <a:pt x="800983" y="32003"/>
                </a:lnTo>
                <a:lnTo>
                  <a:pt x="736975" y="0"/>
                </a:lnTo>
                <a:close/>
              </a:path>
              <a:path w="833120" h="96520">
                <a:moveTo>
                  <a:pt x="736975" y="32003"/>
                </a:moveTo>
                <a:lnTo>
                  <a:pt x="0" y="32003"/>
                </a:lnTo>
                <a:lnTo>
                  <a:pt x="0" y="64007"/>
                </a:lnTo>
                <a:lnTo>
                  <a:pt x="736975" y="64007"/>
                </a:lnTo>
                <a:lnTo>
                  <a:pt x="736975" y="32003"/>
                </a:lnTo>
                <a:close/>
              </a:path>
              <a:path w="833120" h="96520">
                <a:moveTo>
                  <a:pt x="800983" y="32003"/>
                </a:moveTo>
                <a:lnTo>
                  <a:pt x="752987" y="32003"/>
                </a:lnTo>
                <a:lnTo>
                  <a:pt x="752987" y="64007"/>
                </a:lnTo>
                <a:lnTo>
                  <a:pt x="800983" y="64007"/>
                </a:lnTo>
                <a:lnTo>
                  <a:pt x="832987" y="48005"/>
                </a:lnTo>
                <a:lnTo>
                  <a:pt x="800983" y="32003"/>
                </a:lnTo>
                <a:close/>
              </a:path>
            </a:pathLst>
          </a:custGeom>
          <a:solidFill>
            <a:srgbClr val="C04F4D"/>
          </a:solidFill>
        </p:spPr>
        <p:txBody>
          <a:bodyPr wrap="square" lIns="0" tIns="0" rIns="0" bIns="0" rtlCol="0"/>
          <a:lstStyle/>
          <a:p>
            <a:endParaRPr>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5318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План лекции 2</a:t>
            </a:r>
            <a:endParaRPr lang="ru-RU" dirty="0"/>
          </a:p>
        </p:txBody>
      </p:sp>
      <p:sp>
        <p:nvSpPr>
          <p:cNvPr id="3" name="Объект 2"/>
          <p:cNvSpPr>
            <a:spLocks noGrp="1"/>
          </p:cNvSpPr>
          <p:nvPr>
            <p:ph idx="1"/>
          </p:nvPr>
        </p:nvSpPr>
        <p:spPr/>
        <p:txBody>
          <a:bodyPr>
            <a:normAutofit/>
          </a:bodyPr>
          <a:lstStyle/>
          <a:p>
            <a:pPr marL="342900" lvl="0" indent="-342900">
              <a:buFont typeface="Arial" panose="020B0604020202020204" pitchFamily="34" charset="0"/>
              <a:buChar char="•"/>
            </a:pPr>
            <a:r>
              <a:rPr lang="ru-RU" dirty="0" smtClean="0"/>
              <a:t>Понятие структуры данных. Абстрактная структура данных</a:t>
            </a:r>
          </a:p>
          <a:p>
            <a:pPr marL="342900" lvl="0" indent="-342900">
              <a:buFont typeface="Arial" panose="020B0604020202020204" pitchFamily="34" charset="0"/>
              <a:buChar char="•"/>
            </a:pPr>
            <a:r>
              <a:rPr lang="ru-RU" dirty="0" smtClean="0"/>
              <a:t>Массив. Динамический массив</a:t>
            </a:r>
          </a:p>
          <a:p>
            <a:pPr marL="342900" lvl="0" indent="-342900">
              <a:buFont typeface="Arial" panose="020B0604020202020204" pitchFamily="34" charset="0"/>
              <a:buChar char="•"/>
            </a:pPr>
            <a:r>
              <a:rPr lang="ru-RU" dirty="0" smtClean="0"/>
              <a:t>Связанные списки. Однонаправленные, двунаправленные.</a:t>
            </a:r>
          </a:p>
          <a:p>
            <a:pPr marL="342900" lvl="0" indent="-342900">
              <a:buFont typeface="Arial" panose="020B0604020202020204" pitchFamily="34" charset="0"/>
              <a:buChar char="•"/>
            </a:pPr>
            <a:r>
              <a:rPr lang="ru-RU" dirty="0" smtClean="0"/>
              <a:t>Операции над списками. Поиск, добавление, удаление, объединение</a:t>
            </a:r>
          </a:p>
          <a:p>
            <a:pPr marL="342900" lvl="0" indent="-342900">
              <a:buFont typeface="Arial" panose="020B0604020202020204" pitchFamily="34" charset="0"/>
              <a:buChar char="•"/>
            </a:pPr>
            <a:r>
              <a:rPr lang="ru-RU" dirty="0" smtClean="0"/>
              <a:t>Абстрактные типы данных </a:t>
            </a:r>
            <a:r>
              <a:rPr lang="en-US" dirty="0" smtClean="0"/>
              <a:t>: </a:t>
            </a:r>
            <a:r>
              <a:rPr lang="ru-RU" dirty="0" smtClean="0"/>
              <a:t>«Стек»</a:t>
            </a:r>
            <a:r>
              <a:rPr lang="en-US" dirty="0" smtClean="0"/>
              <a:t>, </a:t>
            </a:r>
            <a:r>
              <a:rPr lang="ru-RU" dirty="0" smtClean="0"/>
              <a:t>«Очередь», «Дек». Способы </a:t>
            </a:r>
            <a:r>
              <a:rPr lang="ru-RU" dirty="0" smtClean="0"/>
              <a:t>реализации</a:t>
            </a:r>
            <a:endParaRPr lang="en-US" dirty="0" smtClean="0"/>
          </a:p>
          <a:p>
            <a:pPr marL="342900" lvl="0" indent="-342900">
              <a:buFont typeface="Arial" panose="020B0604020202020204" pitchFamily="34" charset="0"/>
              <a:buChar char="•"/>
            </a:pPr>
            <a:r>
              <a:rPr lang="ru-RU" dirty="0" smtClean="0"/>
              <a:t>Двоичная куча</a:t>
            </a:r>
            <a:endParaRPr lang="ru-RU" dirty="0" smtClean="0"/>
          </a:p>
          <a:p>
            <a:pPr marL="342900" lvl="0" indent="-342900">
              <a:buFont typeface="Arial" panose="020B0604020202020204" pitchFamily="34" charset="0"/>
              <a:buChar char="•"/>
            </a:pPr>
            <a:r>
              <a:rPr lang="ru-RU" dirty="0" smtClean="0"/>
              <a:t>Очередь с приоритетом</a:t>
            </a:r>
          </a:p>
          <a:p>
            <a:pPr lvl="0"/>
            <a:endParaRPr lang="ru-RU" dirty="0" smtClean="0"/>
          </a:p>
          <a:p>
            <a:pPr lvl="0"/>
            <a:endParaRPr lang="ru-RU" dirty="0"/>
          </a:p>
          <a:p>
            <a:endParaRPr lang="ru-RU" dirty="0"/>
          </a:p>
        </p:txBody>
      </p:sp>
    </p:spTree>
    <p:extLst>
      <p:ext uri="{BB962C8B-B14F-4D97-AF65-F5344CB8AC3E}">
        <p14:creationId xmlns:p14="http://schemas.microsoft.com/office/powerpoint/2010/main" val="262672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Структуры данных </a:t>
            </a:r>
            <a:r>
              <a:rPr lang="en-US" dirty="0" smtClean="0"/>
              <a:t> / </a:t>
            </a:r>
            <a:r>
              <a:rPr lang="ru-RU" dirty="0"/>
              <a:t>Двухсвязный </a:t>
            </a:r>
            <a:r>
              <a:rPr lang="ru-RU" dirty="0" smtClean="0"/>
              <a:t>список</a:t>
            </a:r>
            <a:endParaRPr lang="ru-RU" dirty="0"/>
          </a:p>
        </p:txBody>
      </p:sp>
      <p:sp>
        <p:nvSpPr>
          <p:cNvPr id="3" name="Объект 2"/>
          <p:cNvSpPr>
            <a:spLocks noGrp="1"/>
          </p:cNvSpPr>
          <p:nvPr>
            <p:ph idx="1"/>
          </p:nvPr>
        </p:nvSpPr>
        <p:spPr>
          <a:xfrm>
            <a:off x="223449" y="1070920"/>
            <a:ext cx="8920551" cy="5055244"/>
          </a:xfrm>
        </p:spPr>
        <p:txBody>
          <a:bodyPr>
            <a:normAutofit/>
          </a:bodyPr>
          <a:lstStyle/>
          <a:p>
            <a:pPr marL="12700" marR="5080" algn="just">
              <a:lnSpc>
                <a:spcPct val="100000"/>
              </a:lnSpc>
            </a:pPr>
            <a:r>
              <a:rPr lang="ru-RU" sz="1800" b="1" dirty="0"/>
              <a:t>Д</a:t>
            </a:r>
            <a:r>
              <a:rPr lang="ru-RU" sz="1800" b="1" spc="-15" dirty="0"/>
              <a:t>в</a:t>
            </a:r>
            <a:r>
              <a:rPr lang="ru-RU" sz="1800" b="1" spc="-10" dirty="0"/>
              <a:t>у</a:t>
            </a:r>
            <a:r>
              <a:rPr lang="ru-RU" sz="1800" b="1" spc="-25" dirty="0"/>
              <a:t>х</a:t>
            </a:r>
            <a:r>
              <a:rPr lang="ru-RU" sz="1800" b="1" spc="-20" dirty="0"/>
              <a:t>с</a:t>
            </a:r>
            <a:r>
              <a:rPr lang="ru-RU" sz="1800" b="1" spc="-15" dirty="0"/>
              <a:t>в</a:t>
            </a:r>
            <a:r>
              <a:rPr lang="ru-RU" sz="1800" b="1" spc="-5" dirty="0"/>
              <a:t>я</a:t>
            </a:r>
            <a:r>
              <a:rPr lang="ru-RU" sz="1800" b="1" spc="-20" dirty="0"/>
              <a:t>з</a:t>
            </a:r>
            <a:r>
              <a:rPr lang="ru-RU" sz="1800" b="1" spc="-15" dirty="0"/>
              <a:t>н</a:t>
            </a:r>
            <a:r>
              <a:rPr lang="ru-RU" sz="1800" b="1" dirty="0"/>
              <a:t>ы</a:t>
            </a:r>
            <a:r>
              <a:rPr lang="ru-RU" sz="1800" b="1" spc="-10" dirty="0"/>
              <a:t>е</a:t>
            </a:r>
            <a:r>
              <a:rPr lang="ru-RU" sz="1800" b="1" dirty="0"/>
              <a:t> </a:t>
            </a:r>
            <a:r>
              <a:rPr lang="ru-RU" sz="1800" b="1" spc="-35" dirty="0"/>
              <a:t> </a:t>
            </a:r>
            <a:r>
              <a:rPr lang="ru-RU" sz="1800" b="1" spc="-5" dirty="0"/>
              <a:t>с</a:t>
            </a:r>
            <a:r>
              <a:rPr lang="ru-RU" sz="1800" b="1" spc="-15" dirty="0"/>
              <a:t>пи</a:t>
            </a:r>
            <a:r>
              <a:rPr lang="ru-RU" sz="1800" b="1" spc="-20" dirty="0"/>
              <a:t>с</a:t>
            </a:r>
            <a:r>
              <a:rPr lang="ru-RU" sz="1800" b="1" spc="-5" dirty="0"/>
              <a:t>к</a:t>
            </a:r>
            <a:r>
              <a:rPr lang="ru-RU" sz="1800" b="1" spc="-10" dirty="0"/>
              <a:t>и</a:t>
            </a:r>
            <a:r>
              <a:rPr lang="ru-RU" sz="1800" dirty="0">
                <a:solidFill>
                  <a:srgbClr val="D04E1D"/>
                </a:solidFill>
              </a:rPr>
              <a:t> </a:t>
            </a:r>
            <a:r>
              <a:rPr lang="ru-RU" sz="1800" spc="-25" dirty="0">
                <a:solidFill>
                  <a:srgbClr val="D04E1D"/>
                </a:solidFill>
              </a:rPr>
              <a:t> </a:t>
            </a:r>
            <a:r>
              <a:rPr lang="ru-RU" sz="1800" spc="-15" dirty="0"/>
              <a:t>п</a:t>
            </a:r>
            <a:r>
              <a:rPr lang="ru-RU" sz="1800" dirty="0"/>
              <a:t>р</a:t>
            </a:r>
            <a:r>
              <a:rPr lang="ru-RU" sz="1800" spc="-15" dirty="0"/>
              <a:t>и</a:t>
            </a:r>
            <a:r>
              <a:rPr lang="ru-RU" sz="1800" spc="-10" dirty="0"/>
              <a:t>м</a:t>
            </a:r>
            <a:r>
              <a:rPr lang="ru-RU" sz="1800" dirty="0"/>
              <a:t>е</a:t>
            </a:r>
            <a:r>
              <a:rPr lang="ru-RU" sz="1800" spc="-15" dirty="0"/>
              <a:t>н</a:t>
            </a:r>
            <a:r>
              <a:rPr lang="ru-RU" sz="1800" spc="-5" dirty="0"/>
              <a:t>я</a:t>
            </a:r>
            <a:r>
              <a:rPr lang="ru-RU" sz="1800" spc="-30" dirty="0"/>
              <a:t>ю</a:t>
            </a:r>
            <a:r>
              <a:rPr lang="ru-RU" sz="1800" spc="-15" dirty="0"/>
              <a:t>т</a:t>
            </a:r>
            <a:r>
              <a:rPr lang="ru-RU" sz="1800" spc="-20" dirty="0"/>
              <a:t>с</a:t>
            </a:r>
            <a:r>
              <a:rPr lang="ru-RU" sz="1800" dirty="0"/>
              <a:t>я </a:t>
            </a:r>
            <a:r>
              <a:rPr lang="ru-RU" sz="1800" spc="-30" dirty="0"/>
              <a:t> </a:t>
            </a:r>
            <a:r>
              <a:rPr lang="ru-RU" sz="1800" spc="-15" dirty="0"/>
              <a:t>п</a:t>
            </a:r>
            <a:r>
              <a:rPr lang="ru-RU" sz="1800" dirty="0"/>
              <a:t>р</a:t>
            </a:r>
            <a:r>
              <a:rPr lang="ru-RU" sz="1800" spc="-10" dirty="0"/>
              <a:t>и</a:t>
            </a:r>
            <a:r>
              <a:rPr lang="ru-RU" sz="1800" dirty="0"/>
              <a:t> </a:t>
            </a:r>
            <a:r>
              <a:rPr lang="ru-RU" sz="1800" spc="-25" dirty="0"/>
              <a:t> </a:t>
            </a:r>
            <a:r>
              <a:rPr lang="ru-RU" sz="1800" spc="-15" dirty="0"/>
              <a:t>н</a:t>
            </a:r>
            <a:r>
              <a:rPr lang="ru-RU" sz="1800" spc="-10" dirty="0"/>
              <a:t>е</a:t>
            </a:r>
            <a:r>
              <a:rPr lang="ru-RU" sz="1800" spc="10" dirty="0"/>
              <a:t>о</a:t>
            </a:r>
            <a:r>
              <a:rPr lang="ru-RU" sz="1800" spc="-25" dirty="0"/>
              <a:t>бх</a:t>
            </a:r>
            <a:r>
              <a:rPr lang="ru-RU" sz="1800" spc="-50" dirty="0"/>
              <a:t>о</a:t>
            </a:r>
            <a:r>
              <a:rPr lang="ru-RU" sz="1800" dirty="0"/>
              <a:t>д</a:t>
            </a:r>
            <a:r>
              <a:rPr lang="ru-RU" sz="1800" spc="-15" dirty="0"/>
              <a:t>и</a:t>
            </a:r>
            <a:r>
              <a:rPr lang="ru-RU" sz="1800" spc="-10" dirty="0"/>
              <a:t>м</a:t>
            </a:r>
            <a:r>
              <a:rPr lang="ru-RU" sz="1800" spc="-5" dirty="0"/>
              <a:t>о</a:t>
            </a:r>
            <a:r>
              <a:rPr lang="ru-RU" sz="1800" spc="-20" dirty="0"/>
              <a:t>с</a:t>
            </a:r>
            <a:r>
              <a:rPr lang="ru-RU" sz="1800" spc="-5" dirty="0"/>
              <a:t>т</a:t>
            </a:r>
            <a:r>
              <a:rPr lang="ru-RU" sz="1800" spc="-10" dirty="0"/>
              <a:t>и</a:t>
            </a:r>
            <a:r>
              <a:rPr lang="ru-RU" sz="1800" dirty="0"/>
              <a:t> </a:t>
            </a:r>
            <a:r>
              <a:rPr lang="ru-RU" sz="1800" spc="-35" dirty="0"/>
              <a:t> </a:t>
            </a:r>
            <a:r>
              <a:rPr lang="ru-RU" sz="1800" spc="-15" dirty="0"/>
              <a:t>п</a:t>
            </a:r>
            <a:r>
              <a:rPr lang="ru-RU" sz="1800" spc="-10" dirty="0"/>
              <a:t>е</a:t>
            </a:r>
            <a:r>
              <a:rPr lang="ru-RU" sz="1800" spc="10" dirty="0"/>
              <a:t>р</a:t>
            </a:r>
            <a:r>
              <a:rPr lang="ru-RU" sz="1800" spc="-20" dirty="0"/>
              <a:t>е</a:t>
            </a:r>
            <a:r>
              <a:rPr lang="ru-RU" sz="1800" spc="-10" dirty="0"/>
              <a:t>ме</a:t>
            </a:r>
            <a:r>
              <a:rPr lang="ru-RU" sz="1800" spc="-20" dirty="0"/>
              <a:t>щ</a:t>
            </a:r>
            <a:r>
              <a:rPr lang="ru-RU" sz="1800" spc="-10" dirty="0"/>
              <a:t>е</a:t>
            </a:r>
            <a:r>
              <a:rPr lang="ru-RU" sz="1800" spc="-15" dirty="0"/>
              <a:t>ни</a:t>
            </a:r>
            <a:r>
              <a:rPr lang="ru-RU" sz="1800" dirty="0"/>
              <a:t>я </a:t>
            </a:r>
            <a:r>
              <a:rPr lang="ru-RU" sz="1800" spc="-25" dirty="0"/>
              <a:t> </a:t>
            </a:r>
            <a:r>
              <a:rPr lang="ru-RU" sz="1800" spc="-15" dirty="0"/>
              <a:t>п</a:t>
            </a:r>
            <a:r>
              <a:rPr lang="ru-RU" sz="1800" dirty="0"/>
              <a:t>о </a:t>
            </a:r>
            <a:r>
              <a:rPr lang="ru-RU" sz="1800" spc="-15" dirty="0"/>
              <a:t> </a:t>
            </a:r>
            <a:r>
              <a:rPr lang="ru-RU" sz="1800" spc="-20" dirty="0"/>
              <a:t>с</a:t>
            </a:r>
            <a:r>
              <a:rPr lang="ru-RU" sz="1800" spc="-15" dirty="0"/>
              <a:t>пи</a:t>
            </a:r>
            <a:r>
              <a:rPr lang="ru-RU" sz="1800" spc="-20" dirty="0"/>
              <a:t>с</a:t>
            </a:r>
            <a:r>
              <a:rPr lang="ru-RU" sz="1800" spc="-5" dirty="0"/>
              <a:t>к</a:t>
            </a:r>
            <a:r>
              <a:rPr lang="ru-RU" sz="1800" spc="-10" dirty="0"/>
              <a:t>у</a:t>
            </a:r>
            <a:r>
              <a:rPr lang="ru-RU" sz="1800" dirty="0"/>
              <a:t> </a:t>
            </a:r>
            <a:r>
              <a:rPr lang="ru-RU" sz="1800" spc="-25" dirty="0"/>
              <a:t> </a:t>
            </a:r>
            <a:r>
              <a:rPr lang="ru-RU" sz="1800" spc="-30" dirty="0"/>
              <a:t>к</a:t>
            </a:r>
            <a:r>
              <a:rPr lang="ru-RU" sz="1800" dirty="0"/>
              <a:t>а</a:t>
            </a:r>
            <a:r>
              <a:rPr lang="ru-RU" sz="1800" spc="-10" dirty="0"/>
              <a:t>к</a:t>
            </a:r>
            <a:r>
              <a:rPr lang="ru-RU" sz="1800" dirty="0"/>
              <a:t> </a:t>
            </a:r>
            <a:r>
              <a:rPr lang="ru-RU" sz="1800" spc="-20" dirty="0"/>
              <a:t> </a:t>
            </a:r>
            <a:r>
              <a:rPr lang="ru-RU" sz="1800" dirty="0"/>
              <a:t>в </a:t>
            </a:r>
            <a:r>
              <a:rPr lang="ru-RU" sz="1800" spc="-15" dirty="0"/>
              <a:t>п</a:t>
            </a:r>
            <a:r>
              <a:rPr lang="ru-RU" sz="1800" dirty="0"/>
              <a:t>р</a:t>
            </a:r>
            <a:r>
              <a:rPr lang="ru-RU" sz="1800" spc="-5" dirty="0"/>
              <a:t>я</a:t>
            </a:r>
            <a:r>
              <a:rPr lang="ru-RU" sz="1800" spc="-10" dirty="0"/>
              <a:t>м</a:t>
            </a:r>
            <a:r>
              <a:rPr lang="ru-RU" sz="1800" spc="-5" dirty="0"/>
              <a:t>о</a:t>
            </a:r>
            <a:r>
              <a:rPr lang="ru-RU" sz="1800" spc="-10" dirty="0"/>
              <a:t>м</a:t>
            </a:r>
            <a:r>
              <a:rPr lang="ru-RU" sz="1800" spc="-5" dirty="0"/>
              <a:t>,</a:t>
            </a:r>
            <a:r>
              <a:rPr lang="ru-RU" sz="1800" dirty="0"/>
              <a:t> </a:t>
            </a:r>
            <a:r>
              <a:rPr lang="ru-RU" sz="1800" spc="-30" dirty="0"/>
              <a:t> </a:t>
            </a:r>
            <a:r>
              <a:rPr lang="ru-RU" sz="1800" spc="-5" dirty="0"/>
              <a:t>т</a:t>
            </a:r>
            <a:r>
              <a:rPr lang="ru-RU" sz="1800" dirty="0"/>
              <a:t>а</a:t>
            </a:r>
            <a:r>
              <a:rPr lang="ru-RU" sz="1800" spc="-10" dirty="0"/>
              <a:t>к</a:t>
            </a:r>
            <a:r>
              <a:rPr lang="ru-RU" sz="1800" dirty="0"/>
              <a:t> </a:t>
            </a:r>
            <a:r>
              <a:rPr lang="ru-RU" sz="1800" spc="-20" dirty="0"/>
              <a:t> </a:t>
            </a:r>
            <a:r>
              <a:rPr lang="ru-RU" sz="1800" spc="-10" dirty="0"/>
              <a:t>и</a:t>
            </a:r>
            <a:r>
              <a:rPr lang="ru-RU" sz="1800" dirty="0"/>
              <a:t> </a:t>
            </a:r>
            <a:r>
              <a:rPr lang="ru-RU" sz="1800" spc="-15" dirty="0"/>
              <a:t> </a:t>
            </a:r>
            <a:r>
              <a:rPr lang="ru-RU" sz="1800" dirty="0"/>
              <a:t>в </a:t>
            </a:r>
            <a:r>
              <a:rPr lang="ru-RU" sz="1800" spc="-25" dirty="0"/>
              <a:t> </a:t>
            </a:r>
            <a:r>
              <a:rPr lang="ru-RU" sz="1800" spc="-5" dirty="0"/>
              <a:t>о</a:t>
            </a:r>
            <a:r>
              <a:rPr lang="ru-RU" sz="1800" spc="-10" dirty="0"/>
              <a:t>б</a:t>
            </a:r>
            <a:r>
              <a:rPr lang="ru-RU" sz="1800" dirty="0"/>
              <a:t>ра</a:t>
            </a:r>
            <a:r>
              <a:rPr lang="ru-RU" sz="1800" spc="-5" dirty="0"/>
              <a:t>т</a:t>
            </a:r>
            <a:r>
              <a:rPr lang="ru-RU" sz="1800" spc="-15" dirty="0"/>
              <a:t>н</a:t>
            </a:r>
            <a:r>
              <a:rPr lang="ru-RU" sz="1800" spc="-5" dirty="0"/>
              <a:t>о</a:t>
            </a:r>
            <a:r>
              <a:rPr lang="ru-RU" sz="1800" dirty="0"/>
              <a:t>м </a:t>
            </a:r>
            <a:r>
              <a:rPr lang="ru-RU" sz="1800" spc="-30" dirty="0"/>
              <a:t> </a:t>
            </a:r>
            <a:r>
              <a:rPr lang="ru-RU" sz="1800" spc="-5" dirty="0"/>
              <a:t>н</a:t>
            </a:r>
            <a:r>
              <a:rPr lang="ru-RU" sz="1800" dirty="0"/>
              <a:t>а</a:t>
            </a:r>
            <a:r>
              <a:rPr lang="ru-RU" sz="1800" spc="-15" dirty="0"/>
              <a:t>п</a:t>
            </a:r>
            <a:r>
              <a:rPr lang="ru-RU" sz="1800" dirty="0"/>
              <a:t>ра</a:t>
            </a:r>
            <a:r>
              <a:rPr lang="ru-RU" sz="1800" spc="-15" dirty="0"/>
              <a:t>в</a:t>
            </a:r>
            <a:r>
              <a:rPr lang="ru-RU" sz="1800" spc="5" dirty="0"/>
              <a:t>л</a:t>
            </a:r>
            <a:r>
              <a:rPr lang="ru-RU" sz="1800" spc="-10" dirty="0"/>
              <a:t>е</a:t>
            </a:r>
            <a:r>
              <a:rPr lang="ru-RU" sz="1800" spc="-15" dirty="0"/>
              <a:t>нии</a:t>
            </a:r>
            <a:r>
              <a:rPr lang="ru-RU" sz="1800" spc="-5" dirty="0"/>
              <a:t>,</a:t>
            </a:r>
            <a:r>
              <a:rPr lang="ru-RU" sz="1800" dirty="0"/>
              <a:t> </a:t>
            </a:r>
            <a:r>
              <a:rPr lang="ru-RU" sz="1800" spc="-30" dirty="0"/>
              <a:t> к</a:t>
            </a:r>
            <a:r>
              <a:rPr lang="ru-RU" sz="1800" spc="-5" dirty="0"/>
              <a:t>о</a:t>
            </a:r>
            <a:r>
              <a:rPr lang="ru-RU" sz="1800" spc="-95" dirty="0"/>
              <a:t>г</a:t>
            </a:r>
            <a:r>
              <a:rPr lang="ru-RU" sz="1800" dirty="0"/>
              <a:t>да </a:t>
            </a:r>
            <a:r>
              <a:rPr lang="ru-RU" sz="1800" spc="-25" dirty="0"/>
              <a:t> </a:t>
            </a:r>
            <a:r>
              <a:rPr lang="ru-RU" sz="1800" spc="-20" dirty="0"/>
              <a:t>з</a:t>
            </a:r>
            <a:r>
              <a:rPr lang="ru-RU" sz="1800" dirty="0"/>
              <a:t>ада</a:t>
            </a:r>
            <a:r>
              <a:rPr lang="ru-RU" sz="1800" spc="-15" dirty="0"/>
              <a:t>нн</a:t>
            </a:r>
            <a:r>
              <a:rPr lang="ru-RU" sz="1800" spc="-5" dirty="0"/>
              <a:t>о</a:t>
            </a:r>
            <a:r>
              <a:rPr lang="ru-RU" sz="1800" spc="-20" dirty="0"/>
              <a:t>м</a:t>
            </a:r>
            <a:r>
              <a:rPr lang="ru-RU" sz="1800" spc="-10" dirty="0"/>
              <a:t>у</a:t>
            </a:r>
            <a:r>
              <a:rPr lang="ru-RU" sz="1800" dirty="0"/>
              <a:t> </a:t>
            </a:r>
            <a:r>
              <a:rPr lang="ru-RU" sz="1800" spc="-35" dirty="0"/>
              <a:t> </a:t>
            </a:r>
            <a:r>
              <a:rPr lang="ru-RU" sz="1800" spc="-55" dirty="0"/>
              <a:t>э</a:t>
            </a:r>
            <a:r>
              <a:rPr lang="ru-RU" sz="1800" spc="5" dirty="0"/>
              <a:t>л</a:t>
            </a:r>
            <a:r>
              <a:rPr lang="ru-RU" sz="1800" spc="-20" dirty="0"/>
              <a:t>е</a:t>
            </a:r>
            <a:r>
              <a:rPr lang="ru-RU" sz="1800" spc="-10" dirty="0"/>
              <a:t>ме</a:t>
            </a:r>
            <a:r>
              <a:rPr lang="ru-RU" sz="1800" spc="-15" dirty="0"/>
              <a:t>н</a:t>
            </a:r>
            <a:r>
              <a:rPr lang="ru-RU" sz="1800" spc="-5" dirty="0"/>
              <a:t>т</a:t>
            </a:r>
            <a:r>
              <a:rPr lang="ru-RU" sz="1800" spc="-10" dirty="0"/>
              <a:t>у</a:t>
            </a:r>
            <a:r>
              <a:rPr lang="ru-RU" sz="1800" dirty="0"/>
              <a:t> </a:t>
            </a:r>
            <a:r>
              <a:rPr lang="ru-RU" sz="1800" spc="-20" dirty="0"/>
              <a:t> </a:t>
            </a:r>
            <a:r>
              <a:rPr lang="ru-RU" sz="1800" spc="-5" dirty="0"/>
              <a:t>т</a:t>
            </a:r>
            <a:r>
              <a:rPr lang="ru-RU" sz="1800" dirty="0"/>
              <a:t>ре</a:t>
            </a:r>
            <a:r>
              <a:rPr lang="ru-RU" sz="1800" spc="-25" dirty="0"/>
              <a:t>б</a:t>
            </a:r>
            <a:r>
              <a:rPr lang="ru-RU" sz="1800" spc="-35" dirty="0"/>
              <a:t>у</a:t>
            </a:r>
            <a:r>
              <a:rPr lang="ru-RU" sz="1800" spc="-20" dirty="0"/>
              <a:t>е</a:t>
            </a:r>
            <a:r>
              <a:rPr lang="ru-RU" sz="1800" spc="-15" dirty="0"/>
              <a:t>т</a:t>
            </a:r>
            <a:r>
              <a:rPr lang="ru-RU" sz="1800" spc="-20" dirty="0"/>
              <a:t>с</a:t>
            </a:r>
            <a:r>
              <a:rPr lang="ru-RU" sz="1800" dirty="0"/>
              <a:t>я </a:t>
            </a:r>
            <a:r>
              <a:rPr lang="ru-RU" sz="1800" spc="-30" dirty="0"/>
              <a:t> </a:t>
            </a:r>
            <a:r>
              <a:rPr lang="ru-RU" sz="1800" spc="-15" dirty="0"/>
              <a:t>н</a:t>
            </a:r>
            <a:r>
              <a:rPr lang="ru-RU" sz="1800" dirty="0"/>
              <a:t>ай</a:t>
            </a:r>
            <a:r>
              <a:rPr lang="ru-RU" sz="1800" spc="-5" dirty="0"/>
              <a:t>т</a:t>
            </a:r>
            <a:r>
              <a:rPr lang="ru-RU" sz="1800" spc="-10" dirty="0"/>
              <a:t>и</a:t>
            </a:r>
            <a:r>
              <a:rPr lang="ru-RU" sz="1800" spc="-5" dirty="0"/>
              <a:t> </a:t>
            </a:r>
            <a:r>
              <a:rPr lang="ru-RU" sz="1800" spc="-15" dirty="0"/>
              <a:t>п</a:t>
            </a:r>
            <a:r>
              <a:rPr lang="ru-RU" sz="1800" dirty="0"/>
              <a:t>р</a:t>
            </a:r>
            <a:r>
              <a:rPr lang="ru-RU" sz="1800" spc="-30" dirty="0"/>
              <a:t>е</a:t>
            </a:r>
            <a:r>
              <a:rPr lang="ru-RU" sz="1800" dirty="0"/>
              <a:t>ды</a:t>
            </a:r>
            <a:r>
              <a:rPr lang="ru-RU" sz="1800" spc="-10" dirty="0"/>
              <a:t>ду</a:t>
            </a:r>
            <a:r>
              <a:rPr lang="ru-RU" sz="1800" spc="-5" dirty="0"/>
              <a:t>щ</a:t>
            </a:r>
            <a:r>
              <a:rPr lang="ru-RU" sz="1800" spc="-15" dirty="0"/>
              <a:t>и</a:t>
            </a:r>
            <a:r>
              <a:rPr lang="ru-RU" sz="1800" spc="-10" dirty="0"/>
              <a:t>й</a:t>
            </a:r>
            <a:r>
              <a:rPr lang="ru-RU" sz="1800" spc="-45" dirty="0"/>
              <a:t> </a:t>
            </a:r>
            <a:r>
              <a:rPr lang="ru-RU" sz="1800" spc="-10" dirty="0"/>
              <a:t>и</a:t>
            </a:r>
            <a:r>
              <a:rPr lang="ru-RU" sz="1800" spc="-45" dirty="0"/>
              <a:t> </a:t>
            </a:r>
            <a:r>
              <a:rPr lang="ru-RU" sz="1800" spc="-20" dirty="0"/>
              <a:t>с</a:t>
            </a:r>
            <a:r>
              <a:rPr lang="ru-RU" sz="1800" spc="5" dirty="0"/>
              <a:t>л</a:t>
            </a:r>
            <a:r>
              <a:rPr lang="ru-RU" sz="1800" spc="-30" dirty="0"/>
              <a:t>е</a:t>
            </a:r>
            <a:r>
              <a:rPr lang="ru-RU" sz="1800" spc="-10" dirty="0"/>
              <a:t>ду</a:t>
            </a:r>
            <a:r>
              <a:rPr lang="ru-RU" sz="1800" spc="-20" dirty="0"/>
              <a:t>ю</a:t>
            </a:r>
            <a:r>
              <a:rPr lang="ru-RU" sz="1800" spc="-5" dirty="0"/>
              <a:t>щ</a:t>
            </a:r>
            <a:r>
              <a:rPr lang="ru-RU" sz="1800" spc="-15" dirty="0"/>
              <a:t>и</a:t>
            </a:r>
            <a:r>
              <a:rPr lang="ru-RU" sz="1800" spc="-10" dirty="0"/>
              <a:t>й</a:t>
            </a:r>
            <a:r>
              <a:rPr lang="ru-RU" sz="1800" spc="-40" dirty="0"/>
              <a:t> </a:t>
            </a:r>
            <a:r>
              <a:rPr lang="ru-RU" sz="1800" spc="-20" dirty="0"/>
              <a:t>з</a:t>
            </a:r>
            <a:r>
              <a:rPr lang="ru-RU" sz="1800" dirty="0"/>
              <a:t>а</a:t>
            </a:r>
            <a:r>
              <a:rPr lang="ru-RU" sz="1800" spc="-30" dirty="0"/>
              <a:t> </a:t>
            </a:r>
            <a:r>
              <a:rPr lang="ru-RU" sz="1800" spc="-15" dirty="0"/>
              <a:t>ни</a:t>
            </a:r>
            <a:r>
              <a:rPr lang="ru-RU" sz="1800" dirty="0"/>
              <a:t>м</a:t>
            </a:r>
            <a:r>
              <a:rPr lang="ru-RU" sz="1800" spc="-40" dirty="0"/>
              <a:t> </a:t>
            </a:r>
            <a:r>
              <a:rPr lang="ru-RU" sz="1800" spc="-55" dirty="0"/>
              <a:t>э</a:t>
            </a:r>
            <a:r>
              <a:rPr lang="ru-RU" sz="1800" spc="5" dirty="0"/>
              <a:t>л</a:t>
            </a:r>
            <a:r>
              <a:rPr lang="ru-RU" sz="1800" spc="-20" dirty="0"/>
              <a:t>е</a:t>
            </a:r>
            <a:r>
              <a:rPr lang="ru-RU" sz="1800" spc="-10" dirty="0"/>
              <a:t>ме</a:t>
            </a:r>
            <a:r>
              <a:rPr lang="ru-RU" sz="1800" spc="-15" dirty="0"/>
              <a:t>н</a:t>
            </a:r>
            <a:r>
              <a:rPr lang="ru-RU" sz="1800" spc="-75" dirty="0"/>
              <a:t>т</a:t>
            </a:r>
            <a:r>
              <a:rPr lang="ru-RU" sz="1800" dirty="0"/>
              <a:t>.</a:t>
            </a:r>
          </a:p>
          <a:p>
            <a:pPr>
              <a:lnSpc>
                <a:spcPct val="100000"/>
              </a:lnSpc>
              <a:spcBef>
                <a:spcPts val="32"/>
              </a:spcBef>
            </a:pPr>
            <a:endParaRPr lang="ru-RU" sz="2000" dirty="0"/>
          </a:p>
          <a:p>
            <a:pPr marL="12700" algn="just">
              <a:lnSpc>
                <a:spcPct val="100000"/>
              </a:lnSpc>
            </a:pPr>
            <a:r>
              <a:rPr lang="ru-RU" sz="1800" dirty="0"/>
              <a:t>В </a:t>
            </a:r>
            <a:r>
              <a:rPr lang="ru-RU" sz="1800" spc="-225" dirty="0"/>
              <a:t> </a:t>
            </a:r>
            <a:r>
              <a:rPr lang="ru-RU" sz="1800" dirty="0"/>
              <a:t>д</a:t>
            </a:r>
            <a:r>
              <a:rPr lang="ru-RU" sz="1800" spc="-15" dirty="0"/>
              <a:t>в</a:t>
            </a:r>
            <a:r>
              <a:rPr lang="ru-RU" sz="1800" dirty="0"/>
              <a:t>у</a:t>
            </a:r>
            <a:r>
              <a:rPr lang="ru-RU" sz="1800" spc="-25" dirty="0"/>
              <a:t>х</a:t>
            </a:r>
            <a:r>
              <a:rPr lang="ru-RU" sz="1800" spc="-10" dirty="0"/>
              <a:t>с</a:t>
            </a:r>
            <a:r>
              <a:rPr lang="ru-RU" sz="1800" spc="-15" dirty="0"/>
              <a:t>в</a:t>
            </a:r>
            <a:r>
              <a:rPr lang="ru-RU" sz="1800" spc="-5" dirty="0"/>
              <a:t>я</a:t>
            </a:r>
            <a:r>
              <a:rPr lang="ru-RU" sz="1800" spc="-10" dirty="0"/>
              <a:t>з</a:t>
            </a:r>
            <a:r>
              <a:rPr lang="ru-RU" sz="1800" spc="-5" dirty="0"/>
              <a:t>но</a:t>
            </a:r>
            <a:r>
              <a:rPr lang="ru-RU" sz="1800" dirty="0"/>
              <a:t>м</a:t>
            </a:r>
            <a:r>
              <a:rPr lang="ru-RU" sz="1800" spc="215" dirty="0"/>
              <a:t> </a:t>
            </a:r>
            <a:r>
              <a:rPr lang="ru-RU" sz="1800" spc="-10" dirty="0"/>
              <a:t>с</a:t>
            </a:r>
            <a:r>
              <a:rPr lang="ru-RU" sz="1800" spc="-5" dirty="0"/>
              <a:t>пи</a:t>
            </a:r>
            <a:r>
              <a:rPr lang="ru-RU" sz="1800" spc="-10" dirty="0"/>
              <a:t>с</a:t>
            </a:r>
            <a:r>
              <a:rPr lang="ru-RU" sz="1800" spc="-20" dirty="0"/>
              <a:t>к</a:t>
            </a:r>
            <a:r>
              <a:rPr lang="ru-RU" sz="1800" dirty="0"/>
              <a:t>е </a:t>
            </a:r>
            <a:r>
              <a:rPr lang="ru-RU" sz="1800" spc="-210" dirty="0"/>
              <a:t> </a:t>
            </a:r>
            <a:r>
              <a:rPr lang="ru-RU" sz="1800" spc="-20" dirty="0"/>
              <a:t>к</a:t>
            </a:r>
            <a:r>
              <a:rPr lang="ru-RU" sz="1800" dirty="0"/>
              <a:t>а</a:t>
            </a:r>
            <a:r>
              <a:rPr lang="ru-RU" sz="1800" spc="-10" dirty="0"/>
              <a:t>ж</a:t>
            </a:r>
            <a:r>
              <a:rPr lang="ru-RU" sz="1800" dirty="0"/>
              <a:t>д</a:t>
            </a:r>
            <a:r>
              <a:rPr lang="ru-RU" sz="1800" spc="-5" dirty="0"/>
              <a:t>ы</a:t>
            </a:r>
            <a:r>
              <a:rPr lang="ru-RU" sz="1800" dirty="0"/>
              <a:t>й </a:t>
            </a:r>
            <a:r>
              <a:rPr lang="ru-RU" sz="1800" spc="-220" dirty="0"/>
              <a:t> </a:t>
            </a:r>
            <a:r>
              <a:rPr lang="ru-RU" sz="1800" spc="-45" dirty="0"/>
              <a:t>э</a:t>
            </a:r>
            <a:r>
              <a:rPr lang="ru-RU" sz="1800" dirty="0"/>
              <a:t>л</a:t>
            </a:r>
            <a:r>
              <a:rPr lang="ru-RU" sz="1800" spc="-10" dirty="0"/>
              <a:t>ем</a:t>
            </a:r>
            <a:r>
              <a:rPr lang="ru-RU" sz="1800" dirty="0"/>
              <a:t>е</a:t>
            </a:r>
            <a:r>
              <a:rPr lang="ru-RU" sz="1800" spc="-5" dirty="0"/>
              <a:t>н</a:t>
            </a:r>
            <a:r>
              <a:rPr lang="ru-RU" sz="1800" dirty="0"/>
              <a:t>т </a:t>
            </a:r>
            <a:r>
              <a:rPr lang="ru-RU" sz="1800" spc="-220" dirty="0"/>
              <a:t> </a:t>
            </a:r>
            <a:r>
              <a:rPr lang="ru-RU" sz="1800" spc="-5" dirty="0"/>
              <a:t>и</a:t>
            </a:r>
            <a:r>
              <a:rPr lang="ru-RU" sz="1800" spc="-10" dirty="0"/>
              <a:t>м</a:t>
            </a:r>
            <a:r>
              <a:rPr lang="ru-RU" sz="1800" dirty="0"/>
              <a:t>еет </a:t>
            </a:r>
            <a:r>
              <a:rPr lang="ru-RU" sz="1800" spc="-220" dirty="0"/>
              <a:t> </a:t>
            </a:r>
            <a:r>
              <a:rPr lang="ru-RU" sz="1800" dirty="0"/>
              <a:t>у</a:t>
            </a:r>
            <a:r>
              <a:rPr lang="ru-RU" sz="1800" spc="-20" dirty="0"/>
              <a:t>к</a:t>
            </a:r>
            <a:r>
              <a:rPr lang="ru-RU" sz="1800" dirty="0"/>
              <a:t>а</a:t>
            </a:r>
            <a:r>
              <a:rPr lang="ru-RU" sz="1800" spc="-10" dirty="0"/>
              <a:t>з</a:t>
            </a:r>
            <a:r>
              <a:rPr lang="ru-RU" sz="1800" dirty="0"/>
              <a:t>а</a:t>
            </a:r>
            <a:r>
              <a:rPr lang="ru-RU" sz="1800" spc="-15" dirty="0"/>
              <a:t>т</a:t>
            </a:r>
            <a:r>
              <a:rPr lang="ru-RU" sz="1800" spc="-35" dirty="0"/>
              <a:t>е</a:t>
            </a:r>
            <a:r>
              <a:rPr lang="ru-RU" sz="1800" dirty="0"/>
              <a:t>ль </a:t>
            </a:r>
            <a:r>
              <a:rPr lang="ru-RU" sz="1800" spc="-225" dirty="0"/>
              <a:t> </a:t>
            </a:r>
            <a:r>
              <a:rPr lang="ru-RU" sz="1800" spc="-5" dirty="0"/>
              <a:t>н</a:t>
            </a:r>
            <a:r>
              <a:rPr lang="ru-RU" sz="1800" dirty="0"/>
              <a:t>а </a:t>
            </a:r>
            <a:r>
              <a:rPr lang="ru-RU" sz="1800" spc="-220" dirty="0"/>
              <a:t> </a:t>
            </a:r>
            <a:r>
              <a:rPr lang="ru-RU" sz="1800" spc="-10" dirty="0"/>
              <a:t>с</a:t>
            </a:r>
            <a:r>
              <a:rPr lang="ru-RU" sz="1800" dirty="0"/>
              <a:t>л</a:t>
            </a:r>
            <a:r>
              <a:rPr lang="ru-RU" sz="1800" spc="-25" dirty="0"/>
              <a:t>ед</a:t>
            </a:r>
            <a:r>
              <a:rPr lang="ru-RU" sz="1800" dirty="0"/>
              <a:t>у</a:t>
            </a:r>
            <a:r>
              <a:rPr lang="ru-RU" sz="1800" spc="-5" dirty="0"/>
              <a:t>ю</a:t>
            </a:r>
            <a:r>
              <a:rPr lang="ru-RU" sz="1800" spc="-20" dirty="0"/>
              <a:t>щ</a:t>
            </a:r>
            <a:r>
              <a:rPr lang="ru-RU" sz="1800" dirty="0"/>
              <a:t>ую </a:t>
            </a:r>
            <a:r>
              <a:rPr lang="ru-RU" sz="1800" spc="-220" dirty="0"/>
              <a:t> </a:t>
            </a:r>
            <a:r>
              <a:rPr lang="ru-RU" sz="1800" dirty="0"/>
              <a:t>и </a:t>
            </a:r>
            <a:r>
              <a:rPr lang="ru-RU" sz="1800" spc="-220" dirty="0"/>
              <a:t> </a:t>
            </a:r>
            <a:r>
              <a:rPr lang="ru-RU" sz="1800" spc="-5" dirty="0" smtClean="0"/>
              <a:t>п</a:t>
            </a:r>
            <a:r>
              <a:rPr lang="ru-RU" sz="1800" dirty="0" smtClean="0"/>
              <a:t>р</a:t>
            </a:r>
            <a:r>
              <a:rPr lang="ru-RU" sz="1800" spc="-25" dirty="0" smtClean="0"/>
              <a:t>е</a:t>
            </a:r>
            <a:r>
              <a:rPr lang="ru-RU" sz="1800" dirty="0" smtClean="0"/>
              <a:t>д</a:t>
            </a:r>
            <a:r>
              <a:rPr lang="ru-RU" sz="1800" spc="-5" dirty="0" smtClean="0"/>
              <a:t>ы</a:t>
            </a:r>
            <a:r>
              <a:rPr lang="ru-RU" sz="1800" spc="-25" dirty="0" smtClean="0"/>
              <a:t>д</a:t>
            </a:r>
            <a:r>
              <a:rPr lang="ru-RU" sz="1800" dirty="0" smtClean="0"/>
              <a:t>у</a:t>
            </a:r>
            <a:r>
              <a:rPr lang="ru-RU" sz="1800" spc="-20" dirty="0" smtClean="0"/>
              <a:t>щ</a:t>
            </a:r>
            <a:r>
              <a:rPr lang="ru-RU" sz="1800" dirty="0" smtClean="0"/>
              <a:t>ую </a:t>
            </a:r>
            <a:r>
              <a:rPr lang="ru-RU" sz="1800" spc="-5" dirty="0" smtClean="0"/>
              <a:t>я</a:t>
            </a:r>
            <a:r>
              <a:rPr lang="ru-RU" sz="1800" spc="-15" dirty="0" smtClean="0"/>
              <a:t>ч</a:t>
            </a:r>
            <a:r>
              <a:rPr lang="ru-RU" sz="1800" spc="-10" dirty="0" smtClean="0"/>
              <a:t>е</a:t>
            </a:r>
            <a:r>
              <a:rPr lang="ru-RU" sz="1800" spc="-15" dirty="0" smtClean="0"/>
              <a:t>й</a:t>
            </a:r>
            <a:r>
              <a:rPr lang="ru-RU" sz="1800" spc="-5" dirty="0" smtClean="0"/>
              <a:t>к</a:t>
            </a:r>
            <a:r>
              <a:rPr lang="ru-RU" sz="1800" spc="-10" dirty="0" smtClean="0"/>
              <a:t>у</a:t>
            </a:r>
            <a:r>
              <a:rPr lang="ru-RU" sz="1800" spc="-30" dirty="0" smtClean="0"/>
              <a:t> </a:t>
            </a:r>
            <a:r>
              <a:rPr lang="ru-RU" sz="1800" spc="-15" dirty="0"/>
              <a:t>п</a:t>
            </a:r>
            <a:r>
              <a:rPr lang="ru-RU" sz="1800" dirty="0"/>
              <a:t>а</a:t>
            </a:r>
            <a:r>
              <a:rPr lang="ru-RU" sz="1800" spc="-10" dirty="0"/>
              <a:t>м</a:t>
            </a:r>
            <a:r>
              <a:rPr lang="ru-RU" sz="1800" spc="-5" dirty="0"/>
              <a:t>ят</a:t>
            </a:r>
            <a:r>
              <a:rPr lang="ru-RU" sz="1800" spc="-15" dirty="0"/>
              <a:t>и</a:t>
            </a:r>
            <a:r>
              <a:rPr lang="ru-RU" sz="1800" dirty="0"/>
              <a:t>.</a:t>
            </a:r>
          </a:p>
          <a:p>
            <a:endParaRPr lang="ru-RU" sz="1800" dirty="0" smtClean="0"/>
          </a:p>
          <a:p>
            <a:r>
              <a:rPr lang="ru-RU" sz="1800" dirty="0" smtClean="0"/>
              <a:t>В двусвязном списке можно перемещаться в любом направлении, от головы хвосту и наоборот.</a:t>
            </a:r>
            <a:endParaRPr lang="ru-RU" sz="1800" dirty="0"/>
          </a:p>
        </p:txBody>
      </p:sp>
      <p:sp>
        <p:nvSpPr>
          <p:cNvPr id="5" name="object 12"/>
          <p:cNvSpPr/>
          <p:nvPr/>
        </p:nvSpPr>
        <p:spPr>
          <a:xfrm>
            <a:off x="765232" y="4226736"/>
            <a:ext cx="2190115" cy="963294"/>
          </a:xfrm>
          <a:custGeom>
            <a:avLst/>
            <a:gdLst/>
            <a:ahLst/>
            <a:cxnLst/>
            <a:rect l="l" t="t" r="r" b="b"/>
            <a:pathLst>
              <a:path w="2190115" h="963295">
                <a:moveTo>
                  <a:pt x="2029449" y="0"/>
                </a:moveTo>
                <a:lnTo>
                  <a:pt x="147624" y="511"/>
                </a:lnTo>
                <a:lnTo>
                  <a:pt x="105790" y="9576"/>
                </a:lnTo>
                <a:lnTo>
                  <a:pt x="68811" y="28768"/>
                </a:lnTo>
                <a:lnTo>
                  <a:pt x="38248" y="56525"/>
                </a:lnTo>
                <a:lnTo>
                  <a:pt x="15664" y="91284"/>
                </a:lnTo>
                <a:lnTo>
                  <a:pt x="2622" y="131483"/>
                </a:lnTo>
                <a:lnTo>
                  <a:pt x="0" y="160532"/>
                </a:lnTo>
                <a:lnTo>
                  <a:pt x="511" y="815543"/>
                </a:lnTo>
                <a:lnTo>
                  <a:pt x="9576" y="857377"/>
                </a:lnTo>
                <a:lnTo>
                  <a:pt x="28768" y="894356"/>
                </a:lnTo>
                <a:lnTo>
                  <a:pt x="56525" y="924919"/>
                </a:lnTo>
                <a:lnTo>
                  <a:pt x="91284" y="947503"/>
                </a:lnTo>
                <a:lnTo>
                  <a:pt x="131483" y="960545"/>
                </a:lnTo>
                <a:lnTo>
                  <a:pt x="160532" y="963167"/>
                </a:lnTo>
                <a:lnTo>
                  <a:pt x="2042363" y="962656"/>
                </a:lnTo>
                <a:lnTo>
                  <a:pt x="2084200" y="953590"/>
                </a:lnTo>
                <a:lnTo>
                  <a:pt x="2121180" y="934397"/>
                </a:lnTo>
                <a:lnTo>
                  <a:pt x="2151742" y="906640"/>
                </a:lnTo>
                <a:lnTo>
                  <a:pt x="2174325" y="871882"/>
                </a:lnTo>
                <a:lnTo>
                  <a:pt x="2187366" y="831684"/>
                </a:lnTo>
                <a:lnTo>
                  <a:pt x="2189987" y="802635"/>
                </a:lnTo>
                <a:lnTo>
                  <a:pt x="2189476" y="147619"/>
                </a:lnTo>
                <a:lnTo>
                  <a:pt x="2180410" y="105787"/>
                </a:lnTo>
                <a:lnTo>
                  <a:pt x="2161218" y="68808"/>
                </a:lnTo>
                <a:lnTo>
                  <a:pt x="2133462" y="38246"/>
                </a:lnTo>
                <a:lnTo>
                  <a:pt x="2098702" y="15663"/>
                </a:lnTo>
                <a:lnTo>
                  <a:pt x="2058501" y="2621"/>
                </a:lnTo>
                <a:lnTo>
                  <a:pt x="2029449" y="0"/>
                </a:lnTo>
                <a:close/>
              </a:path>
            </a:pathLst>
          </a:custGeom>
          <a:solidFill>
            <a:srgbClr val="C6D9F1"/>
          </a:solidFill>
        </p:spPr>
        <p:txBody>
          <a:bodyPr wrap="square" lIns="0" tIns="0" rIns="0" bIns="0" rtlCol="0"/>
          <a:lstStyle/>
          <a:p>
            <a:endParaRPr/>
          </a:p>
        </p:txBody>
      </p:sp>
      <p:sp>
        <p:nvSpPr>
          <p:cNvPr id="6" name="object 13"/>
          <p:cNvSpPr/>
          <p:nvPr/>
        </p:nvSpPr>
        <p:spPr>
          <a:xfrm>
            <a:off x="765232" y="4226736"/>
            <a:ext cx="2190115" cy="963294"/>
          </a:xfrm>
          <a:custGeom>
            <a:avLst/>
            <a:gdLst/>
            <a:ahLst/>
            <a:cxnLst/>
            <a:rect l="l" t="t" r="r" b="b"/>
            <a:pathLst>
              <a:path w="2190115" h="963295">
                <a:moveTo>
                  <a:pt x="0" y="160532"/>
                </a:moveTo>
                <a:lnTo>
                  <a:pt x="5812" y="117575"/>
                </a:lnTo>
                <a:lnTo>
                  <a:pt x="22209" y="79016"/>
                </a:lnTo>
                <a:lnTo>
                  <a:pt x="47626" y="46418"/>
                </a:lnTo>
                <a:lnTo>
                  <a:pt x="80501" y="21342"/>
                </a:lnTo>
                <a:lnTo>
                  <a:pt x="119273" y="5352"/>
                </a:lnTo>
                <a:lnTo>
                  <a:pt x="2029449" y="0"/>
                </a:lnTo>
                <a:lnTo>
                  <a:pt x="2044162" y="665"/>
                </a:lnTo>
                <a:lnTo>
                  <a:pt x="2085829" y="10178"/>
                </a:lnTo>
                <a:lnTo>
                  <a:pt x="2122576" y="29755"/>
                </a:lnTo>
                <a:lnTo>
                  <a:pt x="2152841" y="57831"/>
                </a:lnTo>
                <a:lnTo>
                  <a:pt x="2175061" y="92844"/>
                </a:lnTo>
                <a:lnTo>
                  <a:pt x="2187675" y="133232"/>
                </a:lnTo>
                <a:lnTo>
                  <a:pt x="2189987" y="802635"/>
                </a:lnTo>
                <a:lnTo>
                  <a:pt x="2189322" y="817346"/>
                </a:lnTo>
                <a:lnTo>
                  <a:pt x="2179809" y="859010"/>
                </a:lnTo>
                <a:lnTo>
                  <a:pt x="2160234" y="895755"/>
                </a:lnTo>
                <a:lnTo>
                  <a:pt x="2132158" y="926019"/>
                </a:lnTo>
                <a:lnTo>
                  <a:pt x="2097143" y="948240"/>
                </a:lnTo>
                <a:lnTo>
                  <a:pt x="2056752" y="960855"/>
                </a:lnTo>
                <a:lnTo>
                  <a:pt x="160532" y="963167"/>
                </a:lnTo>
                <a:lnTo>
                  <a:pt x="145821" y="962502"/>
                </a:lnTo>
                <a:lnTo>
                  <a:pt x="104156" y="952988"/>
                </a:lnTo>
                <a:lnTo>
                  <a:pt x="67411" y="933411"/>
                </a:lnTo>
                <a:lnTo>
                  <a:pt x="37146" y="905334"/>
                </a:lnTo>
                <a:lnTo>
                  <a:pt x="14925" y="870320"/>
                </a:lnTo>
                <a:lnTo>
                  <a:pt x="2311" y="829930"/>
                </a:lnTo>
                <a:lnTo>
                  <a:pt x="0" y="160532"/>
                </a:lnTo>
                <a:close/>
              </a:path>
            </a:pathLst>
          </a:custGeom>
          <a:ln w="9143">
            <a:solidFill>
              <a:srgbClr val="4A7EBA"/>
            </a:solidFill>
          </a:ln>
        </p:spPr>
        <p:txBody>
          <a:bodyPr wrap="square" lIns="0" tIns="0" rIns="0" bIns="0" rtlCol="0"/>
          <a:lstStyle/>
          <a:p>
            <a:endParaRPr/>
          </a:p>
        </p:txBody>
      </p:sp>
      <p:sp>
        <p:nvSpPr>
          <p:cNvPr id="7" name="object 14"/>
          <p:cNvSpPr/>
          <p:nvPr/>
        </p:nvSpPr>
        <p:spPr>
          <a:xfrm>
            <a:off x="2219890" y="4227498"/>
            <a:ext cx="0" cy="964565"/>
          </a:xfrm>
          <a:custGeom>
            <a:avLst/>
            <a:gdLst/>
            <a:ahLst/>
            <a:cxnLst/>
            <a:rect l="l" t="t" r="r" b="b"/>
            <a:pathLst>
              <a:path h="964564">
                <a:moveTo>
                  <a:pt x="0" y="0"/>
                </a:moveTo>
                <a:lnTo>
                  <a:pt x="0" y="964179"/>
                </a:lnTo>
              </a:path>
            </a:pathLst>
          </a:custGeom>
          <a:ln w="25907">
            <a:solidFill>
              <a:srgbClr val="4F80BC"/>
            </a:solidFill>
          </a:ln>
        </p:spPr>
        <p:txBody>
          <a:bodyPr wrap="square" lIns="0" tIns="0" rIns="0" bIns="0" rtlCol="0"/>
          <a:lstStyle/>
          <a:p>
            <a:endParaRPr/>
          </a:p>
        </p:txBody>
      </p:sp>
      <p:sp>
        <p:nvSpPr>
          <p:cNvPr id="8" name="object 15"/>
          <p:cNvSpPr txBox="1"/>
          <p:nvPr/>
        </p:nvSpPr>
        <p:spPr>
          <a:xfrm>
            <a:off x="1671252" y="4531026"/>
            <a:ext cx="384175" cy="379730"/>
          </a:xfrm>
          <a:prstGeom prst="rect">
            <a:avLst/>
          </a:prstGeom>
        </p:spPr>
        <p:txBody>
          <a:bodyPr vert="horz" wrap="square" lIns="0" tIns="0" rIns="0" bIns="0" rtlCol="0">
            <a:spAutoFit/>
          </a:bodyPr>
          <a:lstStyle/>
          <a:p>
            <a:pPr marL="12700">
              <a:lnSpc>
                <a:spcPct val="100000"/>
              </a:lnSpc>
            </a:pPr>
            <a:r>
              <a:rPr sz="3600" baseline="13888" dirty="0">
                <a:solidFill>
                  <a:srgbClr val="001F5F"/>
                </a:solidFill>
                <a:latin typeface="Calibri"/>
                <a:cs typeface="Calibri"/>
              </a:rPr>
              <a:t>a</a:t>
            </a:r>
            <a:r>
              <a:rPr sz="1600" dirty="0">
                <a:solidFill>
                  <a:srgbClr val="001F5F"/>
                </a:solidFill>
                <a:latin typeface="Calibri"/>
                <a:cs typeface="Calibri"/>
              </a:rPr>
              <a:t>i</a:t>
            </a:r>
            <a:r>
              <a:rPr sz="1600" spc="-10" dirty="0">
                <a:solidFill>
                  <a:srgbClr val="001F5F"/>
                </a:solidFill>
                <a:latin typeface="Calibri"/>
                <a:cs typeface="Calibri"/>
              </a:rPr>
              <a:t>-1</a:t>
            </a:r>
            <a:endParaRPr sz="1600">
              <a:latin typeface="Calibri"/>
              <a:cs typeface="Calibri"/>
            </a:endParaRPr>
          </a:p>
        </p:txBody>
      </p:sp>
      <p:sp>
        <p:nvSpPr>
          <p:cNvPr id="9" name="object 16"/>
          <p:cNvSpPr/>
          <p:nvPr/>
        </p:nvSpPr>
        <p:spPr>
          <a:xfrm>
            <a:off x="1454841" y="4227498"/>
            <a:ext cx="0" cy="964565"/>
          </a:xfrm>
          <a:custGeom>
            <a:avLst/>
            <a:gdLst/>
            <a:ahLst/>
            <a:cxnLst/>
            <a:rect l="l" t="t" r="r" b="b"/>
            <a:pathLst>
              <a:path h="964564">
                <a:moveTo>
                  <a:pt x="0" y="0"/>
                </a:moveTo>
                <a:lnTo>
                  <a:pt x="0" y="964179"/>
                </a:lnTo>
              </a:path>
            </a:pathLst>
          </a:custGeom>
          <a:ln w="25907">
            <a:solidFill>
              <a:srgbClr val="4F80BC"/>
            </a:solidFill>
          </a:ln>
        </p:spPr>
        <p:txBody>
          <a:bodyPr wrap="square" lIns="0" tIns="0" rIns="0" bIns="0" rtlCol="0"/>
          <a:lstStyle/>
          <a:p>
            <a:endParaRPr/>
          </a:p>
        </p:txBody>
      </p:sp>
      <p:sp>
        <p:nvSpPr>
          <p:cNvPr id="10" name="object 17"/>
          <p:cNvSpPr/>
          <p:nvPr/>
        </p:nvSpPr>
        <p:spPr>
          <a:xfrm>
            <a:off x="1060126" y="4815948"/>
            <a:ext cx="147320" cy="151130"/>
          </a:xfrm>
          <a:custGeom>
            <a:avLst/>
            <a:gdLst/>
            <a:ahLst/>
            <a:cxnLst/>
            <a:rect l="l" t="t" r="r" b="b"/>
            <a:pathLst>
              <a:path w="147319" h="151129">
                <a:moveTo>
                  <a:pt x="68706" y="0"/>
                </a:moveTo>
                <a:lnTo>
                  <a:pt x="30116" y="14655"/>
                </a:lnTo>
                <a:lnTo>
                  <a:pt x="5343" y="47549"/>
                </a:lnTo>
                <a:lnTo>
                  <a:pt x="0" y="76013"/>
                </a:lnTo>
                <a:lnTo>
                  <a:pt x="21" y="77843"/>
                </a:lnTo>
                <a:lnTo>
                  <a:pt x="11177" y="115389"/>
                </a:lnTo>
                <a:lnTo>
                  <a:pt x="40912" y="141751"/>
                </a:lnTo>
                <a:lnTo>
                  <a:pt x="86467" y="151103"/>
                </a:lnTo>
                <a:lnTo>
                  <a:pt x="99091" y="147566"/>
                </a:lnTo>
                <a:lnTo>
                  <a:pt x="130104" y="123770"/>
                </a:lnTo>
                <a:lnTo>
                  <a:pt x="146221" y="83164"/>
                </a:lnTo>
                <a:lnTo>
                  <a:pt x="147259" y="66553"/>
                </a:lnTo>
                <a:lnTo>
                  <a:pt x="144318" y="52895"/>
                </a:lnTo>
                <a:lnTo>
                  <a:pt x="122201" y="19116"/>
                </a:lnTo>
                <a:lnTo>
                  <a:pt x="84088" y="1268"/>
                </a:lnTo>
                <a:lnTo>
                  <a:pt x="68706" y="0"/>
                </a:lnTo>
                <a:close/>
              </a:path>
            </a:pathLst>
          </a:custGeom>
          <a:solidFill>
            <a:srgbClr val="4F80BC"/>
          </a:solidFill>
        </p:spPr>
        <p:txBody>
          <a:bodyPr wrap="square" lIns="0" tIns="0" rIns="0" bIns="0" rtlCol="0"/>
          <a:lstStyle/>
          <a:p>
            <a:endParaRPr/>
          </a:p>
        </p:txBody>
      </p:sp>
      <p:sp>
        <p:nvSpPr>
          <p:cNvPr id="11" name="object 18"/>
          <p:cNvSpPr/>
          <p:nvPr/>
        </p:nvSpPr>
        <p:spPr>
          <a:xfrm>
            <a:off x="1060126" y="4815948"/>
            <a:ext cx="147320" cy="151130"/>
          </a:xfrm>
          <a:custGeom>
            <a:avLst/>
            <a:gdLst/>
            <a:ahLst/>
            <a:cxnLst/>
            <a:rect l="l" t="t" r="r" b="b"/>
            <a:pathLst>
              <a:path w="147319" h="151129">
                <a:moveTo>
                  <a:pt x="0" y="76013"/>
                </a:moveTo>
                <a:lnTo>
                  <a:pt x="11628" y="35008"/>
                </a:lnTo>
                <a:lnTo>
                  <a:pt x="41793" y="7383"/>
                </a:lnTo>
                <a:lnTo>
                  <a:pt x="68706" y="0"/>
                </a:lnTo>
                <a:lnTo>
                  <a:pt x="84088" y="1268"/>
                </a:lnTo>
                <a:lnTo>
                  <a:pt x="122201" y="19116"/>
                </a:lnTo>
                <a:lnTo>
                  <a:pt x="144318" y="52895"/>
                </a:lnTo>
                <a:lnTo>
                  <a:pt x="147259" y="66553"/>
                </a:lnTo>
                <a:lnTo>
                  <a:pt x="146221" y="83164"/>
                </a:lnTo>
                <a:lnTo>
                  <a:pt x="130104" y="123770"/>
                </a:lnTo>
                <a:lnTo>
                  <a:pt x="99091" y="147566"/>
                </a:lnTo>
                <a:lnTo>
                  <a:pt x="86467" y="151103"/>
                </a:lnTo>
                <a:lnTo>
                  <a:pt x="69694" y="150235"/>
                </a:lnTo>
                <a:lnTo>
                  <a:pt x="29107" y="134566"/>
                </a:lnTo>
                <a:lnTo>
                  <a:pt x="5258" y="103829"/>
                </a:lnTo>
                <a:lnTo>
                  <a:pt x="0" y="76013"/>
                </a:lnTo>
                <a:close/>
              </a:path>
            </a:pathLst>
          </a:custGeom>
          <a:ln w="25907">
            <a:solidFill>
              <a:srgbClr val="385D89"/>
            </a:solidFill>
          </a:ln>
        </p:spPr>
        <p:txBody>
          <a:bodyPr wrap="square" lIns="0" tIns="0" rIns="0" bIns="0" rtlCol="0"/>
          <a:lstStyle/>
          <a:p>
            <a:endParaRPr/>
          </a:p>
        </p:txBody>
      </p:sp>
      <p:sp>
        <p:nvSpPr>
          <p:cNvPr id="13" name="object 20"/>
          <p:cNvSpPr/>
          <p:nvPr/>
        </p:nvSpPr>
        <p:spPr>
          <a:xfrm>
            <a:off x="2675565" y="4456860"/>
            <a:ext cx="836930" cy="96520"/>
          </a:xfrm>
          <a:custGeom>
            <a:avLst/>
            <a:gdLst/>
            <a:ahLst/>
            <a:cxnLst/>
            <a:rect l="l" t="t" r="r" b="b"/>
            <a:pathLst>
              <a:path w="836929" h="96520">
                <a:moveTo>
                  <a:pt x="740542" y="0"/>
                </a:moveTo>
                <a:lnTo>
                  <a:pt x="740542" y="96011"/>
                </a:lnTo>
                <a:lnTo>
                  <a:pt x="804550" y="64007"/>
                </a:lnTo>
                <a:lnTo>
                  <a:pt x="756534" y="64007"/>
                </a:lnTo>
                <a:lnTo>
                  <a:pt x="756534" y="32003"/>
                </a:lnTo>
                <a:lnTo>
                  <a:pt x="804550" y="32003"/>
                </a:lnTo>
                <a:lnTo>
                  <a:pt x="740542" y="0"/>
                </a:lnTo>
                <a:close/>
              </a:path>
              <a:path w="836929" h="96520">
                <a:moveTo>
                  <a:pt x="740542" y="32003"/>
                </a:moveTo>
                <a:lnTo>
                  <a:pt x="0" y="32003"/>
                </a:lnTo>
                <a:lnTo>
                  <a:pt x="0" y="64007"/>
                </a:lnTo>
                <a:lnTo>
                  <a:pt x="740542" y="64007"/>
                </a:lnTo>
                <a:lnTo>
                  <a:pt x="740542" y="32003"/>
                </a:lnTo>
                <a:close/>
              </a:path>
              <a:path w="836929" h="96520">
                <a:moveTo>
                  <a:pt x="804550" y="32003"/>
                </a:moveTo>
                <a:lnTo>
                  <a:pt x="756534" y="32003"/>
                </a:lnTo>
                <a:lnTo>
                  <a:pt x="756534" y="64007"/>
                </a:lnTo>
                <a:lnTo>
                  <a:pt x="804550" y="64007"/>
                </a:lnTo>
                <a:lnTo>
                  <a:pt x="836554" y="48005"/>
                </a:lnTo>
                <a:lnTo>
                  <a:pt x="804550" y="32003"/>
                </a:lnTo>
                <a:close/>
              </a:path>
            </a:pathLst>
          </a:custGeom>
          <a:solidFill>
            <a:srgbClr val="C04F4D"/>
          </a:solidFill>
        </p:spPr>
        <p:txBody>
          <a:bodyPr wrap="square" lIns="0" tIns="0" rIns="0" bIns="0" rtlCol="0"/>
          <a:lstStyle/>
          <a:p>
            <a:endParaRPr/>
          </a:p>
        </p:txBody>
      </p:sp>
      <p:sp>
        <p:nvSpPr>
          <p:cNvPr id="14" name="object 21"/>
          <p:cNvSpPr/>
          <p:nvPr/>
        </p:nvSpPr>
        <p:spPr>
          <a:xfrm>
            <a:off x="2523165" y="4428896"/>
            <a:ext cx="149225" cy="152400"/>
          </a:xfrm>
          <a:custGeom>
            <a:avLst/>
            <a:gdLst/>
            <a:ahLst/>
            <a:cxnLst/>
            <a:rect l="l" t="t" r="r" b="b"/>
            <a:pathLst>
              <a:path w="149225" h="152400">
                <a:moveTo>
                  <a:pt x="68824" y="0"/>
                </a:moveTo>
                <a:lnTo>
                  <a:pt x="30115" y="14820"/>
                </a:lnTo>
                <a:lnTo>
                  <a:pt x="5335" y="47638"/>
                </a:lnTo>
                <a:lnTo>
                  <a:pt x="0" y="75969"/>
                </a:lnTo>
                <a:lnTo>
                  <a:pt x="265" y="82434"/>
                </a:lnTo>
                <a:lnTo>
                  <a:pt x="14948" y="121647"/>
                </a:lnTo>
                <a:lnTo>
                  <a:pt x="47281" y="146759"/>
                </a:lnTo>
                <a:lnTo>
                  <a:pt x="75327" y="152166"/>
                </a:lnTo>
                <a:lnTo>
                  <a:pt x="88655" y="150820"/>
                </a:lnTo>
                <a:lnTo>
                  <a:pt x="122992" y="133070"/>
                </a:lnTo>
                <a:lnTo>
                  <a:pt x="144395" y="97438"/>
                </a:lnTo>
                <a:lnTo>
                  <a:pt x="148642" y="65450"/>
                </a:lnTo>
                <a:lnTo>
                  <a:pt x="145528" y="51985"/>
                </a:lnTo>
                <a:lnTo>
                  <a:pt x="123006" y="18743"/>
                </a:lnTo>
                <a:lnTo>
                  <a:pt x="84427" y="1231"/>
                </a:lnTo>
                <a:lnTo>
                  <a:pt x="68824" y="0"/>
                </a:lnTo>
                <a:close/>
              </a:path>
            </a:pathLst>
          </a:custGeom>
          <a:solidFill>
            <a:srgbClr val="4F80BC"/>
          </a:solidFill>
        </p:spPr>
        <p:txBody>
          <a:bodyPr wrap="square" lIns="0" tIns="0" rIns="0" bIns="0" rtlCol="0"/>
          <a:lstStyle/>
          <a:p>
            <a:endParaRPr/>
          </a:p>
        </p:txBody>
      </p:sp>
      <p:sp>
        <p:nvSpPr>
          <p:cNvPr id="15" name="object 22"/>
          <p:cNvSpPr/>
          <p:nvPr/>
        </p:nvSpPr>
        <p:spPr>
          <a:xfrm>
            <a:off x="2523165" y="4428896"/>
            <a:ext cx="149225" cy="152400"/>
          </a:xfrm>
          <a:custGeom>
            <a:avLst/>
            <a:gdLst/>
            <a:ahLst/>
            <a:cxnLst/>
            <a:rect l="l" t="t" r="r" b="b"/>
            <a:pathLst>
              <a:path w="149225" h="152400">
                <a:moveTo>
                  <a:pt x="0" y="75969"/>
                </a:moveTo>
                <a:lnTo>
                  <a:pt x="11617" y="35142"/>
                </a:lnTo>
                <a:lnTo>
                  <a:pt x="41815" y="7525"/>
                </a:lnTo>
                <a:lnTo>
                  <a:pt x="68824" y="0"/>
                </a:lnTo>
                <a:lnTo>
                  <a:pt x="84427" y="1231"/>
                </a:lnTo>
                <a:lnTo>
                  <a:pt x="123006" y="18743"/>
                </a:lnTo>
                <a:lnTo>
                  <a:pt x="145528" y="51985"/>
                </a:lnTo>
                <a:lnTo>
                  <a:pt x="148642" y="65450"/>
                </a:lnTo>
                <a:lnTo>
                  <a:pt x="147662" y="82182"/>
                </a:lnTo>
                <a:lnTo>
                  <a:pt x="131847" y="123010"/>
                </a:lnTo>
                <a:lnTo>
                  <a:pt x="101183" y="147103"/>
                </a:lnTo>
                <a:lnTo>
                  <a:pt x="75327" y="152166"/>
                </a:lnTo>
                <a:lnTo>
                  <a:pt x="60821" y="150771"/>
                </a:lnTo>
                <a:lnTo>
                  <a:pt x="24096" y="131935"/>
                </a:lnTo>
                <a:lnTo>
                  <a:pt x="2784" y="96635"/>
                </a:lnTo>
                <a:lnTo>
                  <a:pt x="0" y="75969"/>
                </a:lnTo>
                <a:close/>
              </a:path>
            </a:pathLst>
          </a:custGeom>
          <a:ln w="25907">
            <a:solidFill>
              <a:srgbClr val="385D89"/>
            </a:solidFill>
          </a:ln>
        </p:spPr>
        <p:txBody>
          <a:bodyPr wrap="square" lIns="0" tIns="0" rIns="0" bIns="0" rtlCol="0"/>
          <a:lstStyle/>
          <a:p>
            <a:endParaRPr/>
          </a:p>
        </p:txBody>
      </p:sp>
      <p:sp>
        <p:nvSpPr>
          <p:cNvPr id="17" name="object 24"/>
          <p:cNvSpPr/>
          <p:nvPr/>
        </p:nvSpPr>
        <p:spPr>
          <a:xfrm>
            <a:off x="3502335" y="4226736"/>
            <a:ext cx="2188845" cy="963294"/>
          </a:xfrm>
          <a:custGeom>
            <a:avLst/>
            <a:gdLst/>
            <a:ahLst/>
            <a:cxnLst/>
            <a:rect l="l" t="t" r="r" b="b"/>
            <a:pathLst>
              <a:path w="2188845" h="963295">
                <a:moveTo>
                  <a:pt x="2027925" y="0"/>
                </a:moveTo>
                <a:lnTo>
                  <a:pt x="147624" y="511"/>
                </a:lnTo>
                <a:lnTo>
                  <a:pt x="105787" y="9577"/>
                </a:lnTo>
                <a:lnTo>
                  <a:pt x="68807" y="28770"/>
                </a:lnTo>
                <a:lnTo>
                  <a:pt x="38245" y="56527"/>
                </a:lnTo>
                <a:lnTo>
                  <a:pt x="15662" y="91285"/>
                </a:lnTo>
                <a:lnTo>
                  <a:pt x="2621" y="131483"/>
                </a:lnTo>
                <a:lnTo>
                  <a:pt x="0" y="160532"/>
                </a:lnTo>
                <a:lnTo>
                  <a:pt x="511" y="815548"/>
                </a:lnTo>
                <a:lnTo>
                  <a:pt x="9577" y="857380"/>
                </a:lnTo>
                <a:lnTo>
                  <a:pt x="28769" y="894359"/>
                </a:lnTo>
                <a:lnTo>
                  <a:pt x="56525" y="924921"/>
                </a:lnTo>
                <a:lnTo>
                  <a:pt x="91285" y="947504"/>
                </a:lnTo>
                <a:lnTo>
                  <a:pt x="131486" y="960546"/>
                </a:lnTo>
                <a:lnTo>
                  <a:pt x="160538" y="963167"/>
                </a:lnTo>
                <a:lnTo>
                  <a:pt x="2040839" y="962656"/>
                </a:lnTo>
                <a:lnTo>
                  <a:pt x="2082676" y="953590"/>
                </a:lnTo>
                <a:lnTo>
                  <a:pt x="2119656" y="934397"/>
                </a:lnTo>
                <a:lnTo>
                  <a:pt x="2150218" y="906640"/>
                </a:lnTo>
                <a:lnTo>
                  <a:pt x="2172801" y="871882"/>
                </a:lnTo>
                <a:lnTo>
                  <a:pt x="2185842" y="831684"/>
                </a:lnTo>
                <a:lnTo>
                  <a:pt x="2188463" y="802635"/>
                </a:lnTo>
                <a:lnTo>
                  <a:pt x="2187952" y="147619"/>
                </a:lnTo>
                <a:lnTo>
                  <a:pt x="2178886" y="105787"/>
                </a:lnTo>
                <a:lnTo>
                  <a:pt x="2159694" y="68808"/>
                </a:lnTo>
                <a:lnTo>
                  <a:pt x="2131938" y="38246"/>
                </a:lnTo>
                <a:lnTo>
                  <a:pt x="2097178" y="15663"/>
                </a:lnTo>
                <a:lnTo>
                  <a:pt x="2056977" y="2621"/>
                </a:lnTo>
                <a:lnTo>
                  <a:pt x="2027925" y="0"/>
                </a:lnTo>
                <a:close/>
              </a:path>
            </a:pathLst>
          </a:custGeom>
          <a:solidFill>
            <a:srgbClr val="C6D9F1"/>
          </a:solidFill>
        </p:spPr>
        <p:txBody>
          <a:bodyPr wrap="square" lIns="0" tIns="0" rIns="0" bIns="0" rtlCol="0"/>
          <a:lstStyle/>
          <a:p>
            <a:endParaRPr/>
          </a:p>
        </p:txBody>
      </p:sp>
      <p:sp>
        <p:nvSpPr>
          <p:cNvPr id="18" name="object 25"/>
          <p:cNvSpPr/>
          <p:nvPr/>
        </p:nvSpPr>
        <p:spPr>
          <a:xfrm>
            <a:off x="3502335" y="4226736"/>
            <a:ext cx="2188845" cy="963294"/>
          </a:xfrm>
          <a:custGeom>
            <a:avLst/>
            <a:gdLst/>
            <a:ahLst/>
            <a:cxnLst/>
            <a:rect l="l" t="t" r="r" b="b"/>
            <a:pathLst>
              <a:path w="2188845" h="963295">
                <a:moveTo>
                  <a:pt x="0" y="160532"/>
                </a:moveTo>
                <a:lnTo>
                  <a:pt x="5812" y="117576"/>
                </a:lnTo>
                <a:lnTo>
                  <a:pt x="22207" y="79018"/>
                </a:lnTo>
                <a:lnTo>
                  <a:pt x="47623" y="46419"/>
                </a:lnTo>
                <a:lnTo>
                  <a:pt x="80498" y="21344"/>
                </a:lnTo>
                <a:lnTo>
                  <a:pt x="119270" y="5353"/>
                </a:lnTo>
                <a:lnTo>
                  <a:pt x="2027925" y="0"/>
                </a:lnTo>
                <a:lnTo>
                  <a:pt x="2042638" y="665"/>
                </a:lnTo>
                <a:lnTo>
                  <a:pt x="2084305" y="10178"/>
                </a:lnTo>
                <a:lnTo>
                  <a:pt x="2121052" y="29755"/>
                </a:lnTo>
                <a:lnTo>
                  <a:pt x="2151317" y="57831"/>
                </a:lnTo>
                <a:lnTo>
                  <a:pt x="2173537" y="92844"/>
                </a:lnTo>
                <a:lnTo>
                  <a:pt x="2186151" y="133232"/>
                </a:lnTo>
                <a:lnTo>
                  <a:pt x="2188463" y="802635"/>
                </a:lnTo>
                <a:lnTo>
                  <a:pt x="2187798" y="817346"/>
                </a:lnTo>
                <a:lnTo>
                  <a:pt x="2178285" y="859010"/>
                </a:lnTo>
                <a:lnTo>
                  <a:pt x="2158710" y="895755"/>
                </a:lnTo>
                <a:lnTo>
                  <a:pt x="2130634" y="926019"/>
                </a:lnTo>
                <a:lnTo>
                  <a:pt x="2095619" y="948240"/>
                </a:lnTo>
                <a:lnTo>
                  <a:pt x="2055228" y="960855"/>
                </a:lnTo>
                <a:lnTo>
                  <a:pt x="160538" y="963167"/>
                </a:lnTo>
                <a:lnTo>
                  <a:pt x="145825" y="962502"/>
                </a:lnTo>
                <a:lnTo>
                  <a:pt x="104158" y="952989"/>
                </a:lnTo>
                <a:lnTo>
                  <a:pt x="67411" y="933412"/>
                </a:lnTo>
                <a:lnTo>
                  <a:pt x="37146" y="905336"/>
                </a:lnTo>
                <a:lnTo>
                  <a:pt x="14926" y="870323"/>
                </a:lnTo>
                <a:lnTo>
                  <a:pt x="2312" y="829935"/>
                </a:lnTo>
                <a:lnTo>
                  <a:pt x="0" y="160532"/>
                </a:lnTo>
                <a:close/>
              </a:path>
            </a:pathLst>
          </a:custGeom>
          <a:ln w="9143">
            <a:solidFill>
              <a:srgbClr val="4A7EBA"/>
            </a:solidFill>
          </a:ln>
        </p:spPr>
        <p:txBody>
          <a:bodyPr wrap="square" lIns="0" tIns="0" rIns="0" bIns="0" rtlCol="0"/>
          <a:lstStyle/>
          <a:p>
            <a:endParaRPr/>
          </a:p>
        </p:txBody>
      </p:sp>
      <p:sp>
        <p:nvSpPr>
          <p:cNvPr id="19" name="object 26"/>
          <p:cNvSpPr/>
          <p:nvPr/>
        </p:nvSpPr>
        <p:spPr>
          <a:xfrm>
            <a:off x="4956993" y="4227498"/>
            <a:ext cx="0" cy="964565"/>
          </a:xfrm>
          <a:custGeom>
            <a:avLst/>
            <a:gdLst/>
            <a:ahLst/>
            <a:cxnLst/>
            <a:rect l="l" t="t" r="r" b="b"/>
            <a:pathLst>
              <a:path h="964564">
                <a:moveTo>
                  <a:pt x="0" y="0"/>
                </a:moveTo>
                <a:lnTo>
                  <a:pt x="0" y="964179"/>
                </a:lnTo>
              </a:path>
            </a:pathLst>
          </a:custGeom>
          <a:ln w="25907">
            <a:solidFill>
              <a:srgbClr val="4F80BC"/>
            </a:solidFill>
          </a:ln>
        </p:spPr>
        <p:txBody>
          <a:bodyPr wrap="square" lIns="0" tIns="0" rIns="0" bIns="0" rtlCol="0"/>
          <a:lstStyle/>
          <a:p>
            <a:endParaRPr/>
          </a:p>
        </p:txBody>
      </p:sp>
      <p:sp>
        <p:nvSpPr>
          <p:cNvPr id="20" name="object 27"/>
          <p:cNvSpPr/>
          <p:nvPr/>
        </p:nvSpPr>
        <p:spPr>
          <a:xfrm>
            <a:off x="4190421" y="4227498"/>
            <a:ext cx="0" cy="964565"/>
          </a:xfrm>
          <a:custGeom>
            <a:avLst/>
            <a:gdLst/>
            <a:ahLst/>
            <a:cxnLst/>
            <a:rect l="l" t="t" r="r" b="b"/>
            <a:pathLst>
              <a:path h="964564">
                <a:moveTo>
                  <a:pt x="0" y="0"/>
                </a:moveTo>
                <a:lnTo>
                  <a:pt x="0" y="964179"/>
                </a:lnTo>
              </a:path>
            </a:pathLst>
          </a:custGeom>
          <a:ln w="25907">
            <a:solidFill>
              <a:srgbClr val="4F80BC"/>
            </a:solidFill>
          </a:ln>
        </p:spPr>
        <p:txBody>
          <a:bodyPr wrap="square" lIns="0" tIns="0" rIns="0" bIns="0" rtlCol="0"/>
          <a:lstStyle/>
          <a:p>
            <a:endParaRPr/>
          </a:p>
        </p:txBody>
      </p:sp>
      <p:sp>
        <p:nvSpPr>
          <p:cNvPr id="21" name="object 28"/>
          <p:cNvSpPr/>
          <p:nvPr/>
        </p:nvSpPr>
        <p:spPr>
          <a:xfrm>
            <a:off x="3795705" y="4815948"/>
            <a:ext cx="147320" cy="151130"/>
          </a:xfrm>
          <a:custGeom>
            <a:avLst/>
            <a:gdLst/>
            <a:ahLst/>
            <a:cxnLst/>
            <a:rect l="l" t="t" r="r" b="b"/>
            <a:pathLst>
              <a:path w="147320" h="151129">
                <a:moveTo>
                  <a:pt x="68707" y="0"/>
                </a:moveTo>
                <a:lnTo>
                  <a:pt x="30122" y="14655"/>
                </a:lnTo>
                <a:lnTo>
                  <a:pt x="5345" y="47549"/>
                </a:lnTo>
                <a:lnTo>
                  <a:pt x="0" y="76013"/>
                </a:lnTo>
                <a:lnTo>
                  <a:pt x="21" y="77845"/>
                </a:lnTo>
                <a:lnTo>
                  <a:pt x="11182" y="115390"/>
                </a:lnTo>
                <a:lnTo>
                  <a:pt x="40921" y="141751"/>
                </a:lnTo>
                <a:lnTo>
                  <a:pt x="86469" y="151104"/>
                </a:lnTo>
                <a:lnTo>
                  <a:pt x="99096" y="147567"/>
                </a:lnTo>
                <a:lnTo>
                  <a:pt x="130108" y="123771"/>
                </a:lnTo>
                <a:lnTo>
                  <a:pt x="146221" y="83165"/>
                </a:lnTo>
                <a:lnTo>
                  <a:pt x="147260" y="66555"/>
                </a:lnTo>
                <a:lnTo>
                  <a:pt x="144319" y="52896"/>
                </a:lnTo>
                <a:lnTo>
                  <a:pt x="122208" y="19117"/>
                </a:lnTo>
                <a:lnTo>
                  <a:pt x="84094" y="1268"/>
                </a:lnTo>
                <a:lnTo>
                  <a:pt x="68707" y="0"/>
                </a:lnTo>
                <a:close/>
              </a:path>
            </a:pathLst>
          </a:custGeom>
          <a:solidFill>
            <a:srgbClr val="4F80BC"/>
          </a:solidFill>
        </p:spPr>
        <p:txBody>
          <a:bodyPr wrap="square" lIns="0" tIns="0" rIns="0" bIns="0" rtlCol="0"/>
          <a:lstStyle/>
          <a:p>
            <a:endParaRPr/>
          </a:p>
        </p:txBody>
      </p:sp>
      <p:sp>
        <p:nvSpPr>
          <p:cNvPr id="22" name="object 29"/>
          <p:cNvSpPr/>
          <p:nvPr/>
        </p:nvSpPr>
        <p:spPr>
          <a:xfrm>
            <a:off x="3795705" y="4815948"/>
            <a:ext cx="147320" cy="151130"/>
          </a:xfrm>
          <a:custGeom>
            <a:avLst/>
            <a:gdLst/>
            <a:ahLst/>
            <a:cxnLst/>
            <a:rect l="l" t="t" r="r" b="b"/>
            <a:pathLst>
              <a:path w="147320" h="151129">
                <a:moveTo>
                  <a:pt x="0" y="76013"/>
                </a:moveTo>
                <a:lnTo>
                  <a:pt x="11632" y="35008"/>
                </a:lnTo>
                <a:lnTo>
                  <a:pt x="41800" y="7383"/>
                </a:lnTo>
                <a:lnTo>
                  <a:pt x="68707" y="0"/>
                </a:lnTo>
                <a:lnTo>
                  <a:pt x="84094" y="1268"/>
                </a:lnTo>
                <a:lnTo>
                  <a:pt x="122208" y="19117"/>
                </a:lnTo>
                <a:lnTo>
                  <a:pt x="144319" y="52896"/>
                </a:lnTo>
                <a:lnTo>
                  <a:pt x="147260" y="66555"/>
                </a:lnTo>
                <a:lnTo>
                  <a:pt x="146221" y="83165"/>
                </a:lnTo>
                <a:lnTo>
                  <a:pt x="130108" y="123771"/>
                </a:lnTo>
                <a:lnTo>
                  <a:pt x="99096" y="147567"/>
                </a:lnTo>
                <a:lnTo>
                  <a:pt x="86469" y="151104"/>
                </a:lnTo>
                <a:lnTo>
                  <a:pt x="69701" y="150235"/>
                </a:lnTo>
                <a:lnTo>
                  <a:pt x="29114" y="134566"/>
                </a:lnTo>
                <a:lnTo>
                  <a:pt x="5260" y="103831"/>
                </a:lnTo>
                <a:lnTo>
                  <a:pt x="0" y="76013"/>
                </a:lnTo>
                <a:close/>
              </a:path>
            </a:pathLst>
          </a:custGeom>
          <a:ln w="25907">
            <a:solidFill>
              <a:srgbClr val="385D89"/>
            </a:solidFill>
          </a:ln>
        </p:spPr>
        <p:txBody>
          <a:bodyPr wrap="square" lIns="0" tIns="0" rIns="0" bIns="0" rtlCol="0"/>
          <a:lstStyle/>
          <a:p>
            <a:endParaRPr/>
          </a:p>
        </p:txBody>
      </p:sp>
      <p:sp>
        <p:nvSpPr>
          <p:cNvPr id="23" name="object 30"/>
          <p:cNvSpPr/>
          <p:nvPr/>
        </p:nvSpPr>
        <p:spPr>
          <a:xfrm>
            <a:off x="5258746" y="4428896"/>
            <a:ext cx="149225" cy="152400"/>
          </a:xfrm>
          <a:custGeom>
            <a:avLst/>
            <a:gdLst/>
            <a:ahLst/>
            <a:cxnLst/>
            <a:rect l="l" t="t" r="r" b="b"/>
            <a:pathLst>
              <a:path w="149225" h="152400">
                <a:moveTo>
                  <a:pt x="68824" y="0"/>
                </a:moveTo>
                <a:lnTo>
                  <a:pt x="30115" y="14820"/>
                </a:lnTo>
                <a:lnTo>
                  <a:pt x="5335" y="47638"/>
                </a:lnTo>
                <a:lnTo>
                  <a:pt x="0" y="75969"/>
                </a:lnTo>
                <a:lnTo>
                  <a:pt x="265" y="82434"/>
                </a:lnTo>
                <a:lnTo>
                  <a:pt x="14948" y="121647"/>
                </a:lnTo>
                <a:lnTo>
                  <a:pt x="47281" y="146759"/>
                </a:lnTo>
                <a:lnTo>
                  <a:pt x="75327" y="152166"/>
                </a:lnTo>
                <a:lnTo>
                  <a:pt x="88655" y="150820"/>
                </a:lnTo>
                <a:lnTo>
                  <a:pt x="122992" y="133070"/>
                </a:lnTo>
                <a:lnTo>
                  <a:pt x="144395" y="97438"/>
                </a:lnTo>
                <a:lnTo>
                  <a:pt x="148642" y="65450"/>
                </a:lnTo>
                <a:lnTo>
                  <a:pt x="145528" y="51985"/>
                </a:lnTo>
                <a:lnTo>
                  <a:pt x="123006" y="18743"/>
                </a:lnTo>
                <a:lnTo>
                  <a:pt x="84427" y="1231"/>
                </a:lnTo>
                <a:lnTo>
                  <a:pt x="68824" y="0"/>
                </a:lnTo>
                <a:close/>
              </a:path>
            </a:pathLst>
          </a:custGeom>
          <a:solidFill>
            <a:srgbClr val="4F80BC"/>
          </a:solidFill>
        </p:spPr>
        <p:txBody>
          <a:bodyPr wrap="square" lIns="0" tIns="0" rIns="0" bIns="0" rtlCol="0"/>
          <a:lstStyle/>
          <a:p>
            <a:endParaRPr/>
          </a:p>
        </p:txBody>
      </p:sp>
      <p:sp>
        <p:nvSpPr>
          <p:cNvPr id="24" name="object 31"/>
          <p:cNvSpPr/>
          <p:nvPr/>
        </p:nvSpPr>
        <p:spPr>
          <a:xfrm>
            <a:off x="5258746" y="4428896"/>
            <a:ext cx="149225" cy="152400"/>
          </a:xfrm>
          <a:custGeom>
            <a:avLst/>
            <a:gdLst/>
            <a:ahLst/>
            <a:cxnLst/>
            <a:rect l="l" t="t" r="r" b="b"/>
            <a:pathLst>
              <a:path w="149225" h="152400">
                <a:moveTo>
                  <a:pt x="0" y="75969"/>
                </a:moveTo>
                <a:lnTo>
                  <a:pt x="11617" y="35142"/>
                </a:lnTo>
                <a:lnTo>
                  <a:pt x="41815" y="7525"/>
                </a:lnTo>
                <a:lnTo>
                  <a:pt x="68824" y="0"/>
                </a:lnTo>
                <a:lnTo>
                  <a:pt x="84427" y="1231"/>
                </a:lnTo>
                <a:lnTo>
                  <a:pt x="123006" y="18743"/>
                </a:lnTo>
                <a:lnTo>
                  <a:pt x="145528" y="51985"/>
                </a:lnTo>
                <a:lnTo>
                  <a:pt x="148642" y="65450"/>
                </a:lnTo>
                <a:lnTo>
                  <a:pt x="147662" y="82182"/>
                </a:lnTo>
                <a:lnTo>
                  <a:pt x="131847" y="123010"/>
                </a:lnTo>
                <a:lnTo>
                  <a:pt x="101183" y="147103"/>
                </a:lnTo>
                <a:lnTo>
                  <a:pt x="75327" y="152166"/>
                </a:lnTo>
                <a:lnTo>
                  <a:pt x="60821" y="150771"/>
                </a:lnTo>
                <a:lnTo>
                  <a:pt x="24096" y="131935"/>
                </a:lnTo>
                <a:lnTo>
                  <a:pt x="2784" y="96635"/>
                </a:lnTo>
                <a:lnTo>
                  <a:pt x="0" y="75969"/>
                </a:lnTo>
                <a:close/>
              </a:path>
            </a:pathLst>
          </a:custGeom>
          <a:ln w="25907">
            <a:solidFill>
              <a:srgbClr val="385D89"/>
            </a:solidFill>
          </a:ln>
        </p:spPr>
        <p:txBody>
          <a:bodyPr wrap="square" lIns="0" tIns="0" rIns="0" bIns="0" rtlCol="0"/>
          <a:lstStyle/>
          <a:p>
            <a:endParaRPr/>
          </a:p>
        </p:txBody>
      </p:sp>
      <p:sp>
        <p:nvSpPr>
          <p:cNvPr id="25" name="object 32"/>
          <p:cNvSpPr txBox="1"/>
          <p:nvPr/>
        </p:nvSpPr>
        <p:spPr>
          <a:xfrm>
            <a:off x="4522658" y="4554521"/>
            <a:ext cx="219075" cy="379730"/>
          </a:xfrm>
          <a:prstGeom prst="rect">
            <a:avLst/>
          </a:prstGeom>
        </p:spPr>
        <p:txBody>
          <a:bodyPr vert="horz" wrap="square" lIns="0" tIns="0" rIns="0" bIns="0" rtlCol="0">
            <a:spAutoFit/>
          </a:bodyPr>
          <a:lstStyle/>
          <a:p>
            <a:pPr marL="12700">
              <a:lnSpc>
                <a:spcPct val="100000"/>
              </a:lnSpc>
            </a:pPr>
            <a:r>
              <a:rPr sz="2400" dirty="0">
                <a:solidFill>
                  <a:srgbClr val="001F5F"/>
                </a:solidFill>
                <a:latin typeface="Calibri"/>
                <a:cs typeface="Calibri"/>
              </a:rPr>
              <a:t>a</a:t>
            </a:r>
            <a:r>
              <a:rPr sz="2400" spc="-7" baseline="-20833" dirty="0">
                <a:solidFill>
                  <a:srgbClr val="001F5F"/>
                </a:solidFill>
                <a:latin typeface="Calibri"/>
                <a:cs typeface="Calibri"/>
              </a:rPr>
              <a:t>i</a:t>
            </a:r>
            <a:endParaRPr sz="2400" baseline="-20833">
              <a:latin typeface="Calibri"/>
              <a:cs typeface="Calibri"/>
            </a:endParaRPr>
          </a:p>
        </p:txBody>
      </p:sp>
      <p:sp>
        <p:nvSpPr>
          <p:cNvPr id="27" name="object 34"/>
          <p:cNvSpPr/>
          <p:nvPr/>
        </p:nvSpPr>
        <p:spPr>
          <a:xfrm>
            <a:off x="6254679" y="4213019"/>
            <a:ext cx="2190115" cy="965200"/>
          </a:xfrm>
          <a:custGeom>
            <a:avLst/>
            <a:gdLst/>
            <a:ahLst/>
            <a:cxnLst/>
            <a:rect l="l" t="t" r="r" b="b"/>
            <a:pathLst>
              <a:path w="2190115" h="965200">
                <a:moveTo>
                  <a:pt x="2029205" y="0"/>
                </a:moveTo>
                <a:lnTo>
                  <a:pt x="147473" y="543"/>
                </a:lnTo>
                <a:lnTo>
                  <a:pt x="105681" y="9698"/>
                </a:lnTo>
                <a:lnTo>
                  <a:pt x="68739" y="28954"/>
                </a:lnTo>
                <a:lnTo>
                  <a:pt x="38207" y="56752"/>
                </a:lnTo>
                <a:lnTo>
                  <a:pt x="15647" y="91533"/>
                </a:lnTo>
                <a:lnTo>
                  <a:pt x="2619" y="131736"/>
                </a:lnTo>
                <a:lnTo>
                  <a:pt x="0" y="160781"/>
                </a:lnTo>
                <a:lnTo>
                  <a:pt x="543" y="817220"/>
                </a:lnTo>
                <a:lnTo>
                  <a:pt x="9700" y="859016"/>
                </a:lnTo>
                <a:lnTo>
                  <a:pt x="28958" y="895959"/>
                </a:lnTo>
                <a:lnTo>
                  <a:pt x="56758" y="926489"/>
                </a:lnTo>
                <a:lnTo>
                  <a:pt x="91539" y="949047"/>
                </a:lnTo>
                <a:lnTo>
                  <a:pt x="131740" y="962073"/>
                </a:lnTo>
                <a:lnTo>
                  <a:pt x="160781" y="964691"/>
                </a:lnTo>
                <a:lnTo>
                  <a:pt x="2042518" y="964148"/>
                </a:lnTo>
                <a:lnTo>
                  <a:pt x="2084318" y="954993"/>
                </a:lnTo>
                <a:lnTo>
                  <a:pt x="2121262" y="935737"/>
                </a:lnTo>
                <a:lnTo>
                  <a:pt x="2151790" y="907939"/>
                </a:lnTo>
                <a:lnTo>
                  <a:pt x="2174345" y="873158"/>
                </a:lnTo>
                <a:lnTo>
                  <a:pt x="2187369" y="832955"/>
                </a:lnTo>
                <a:lnTo>
                  <a:pt x="2189987" y="803909"/>
                </a:lnTo>
                <a:lnTo>
                  <a:pt x="2189444" y="147471"/>
                </a:lnTo>
                <a:lnTo>
                  <a:pt x="2180291" y="105675"/>
                </a:lnTo>
                <a:lnTo>
                  <a:pt x="2161037" y="68732"/>
                </a:lnTo>
                <a:lnTo>
                  <a:pt x="2133241" y="38202"/>
                </a:lnTo>
                <a:lnTo>
                  <a:pt x="2098461" y="15644"/>
                </a:lnTo>
                <a:lnTo>
                  <a:pt x="2058255" y="2618"/>
                </a:lnTo>
                <a:lnTo>
                  <a:pt x="2029205" y="0"/>
                </a:lnTo>
                <a:close/>
              </a:path>
            </a:pathLst>
          </a:custGeom>
          <a:solidFill>
            <a:srgbClr val="C6D9F1"/>
          </a:solidFill>
        </p:spPr>
        <p:txBody>
          <a:bodyPr wrap="square" lIns="0" tIns="0" rIns="0" bIns="0" rtlCol="0"/>
          <a:lstStyle/>
          <a:p>
            <a:endParaRPr/>
          </a:p>
        </p:txBody>
      </p:sp>
      <p:sp>
        <p:nvSpPr>
          <p:cNvPr id="28" name="object 35"/>
          <p:cNvSpPr/>
          <p:nvPr/>
        </p:nvSpPr>
        <p:spPr>
          <a:xfrm>
            <a:off x="6254679" y="4213019"/>
            <a:ext cx="2190115" cy="965200"/>
          </a:xfrm>
          <a:custGeom>
            <a:avLst/>
            <a:gdLst/>
            <a:ahLst/>
            <a:cxnLst/>
            <a:rect l="l" t="t" r="r" b="b"/>
            <a:pathLst>
              <a:path w="2190115" h="965200">
                <a:moveTo>
                  <a:pt x="0" y="160781"/>
                </a:moveTo>
                <a:lnTo>
                  <a:pt x="5806" y="117829"/>
                </a:lnTo>
                <a:lnTo>
                  <a:pt x="22185" y="79260"/>
                </a:lnTo>
                <a:lnTo>
                  <a:pt x="47576" y="46633"/>
                </a:lnTo>
                <a:lnTo>
                  <a:pt x="80417" y="21509"/>
                </a:lnTo>
                <a:lnTo>
                  <a:pt x="119150" y="5447"/>
                </a:lnTo>
                <a:lnTo>
                  <a:pt x="2029205" y="0"/>
                </a:lnTo>
                <a:lnTo>
                  <a:pt x="2043916" y="664"/>
                </a:lnTo>
                <a:lnTo>
                  <a:pt x="2085585" y="10166"/>
                </a:lnTo>
                <a:lnTo>
                  <a:pt x="2122347" y="29720"/>
                </a:lnTo>
                <a:lnTo>
                  <a:pt x="2152644" y="57766"/>
                </a:lnTo>
                <a:lnTo>
                  <a:pt x="2174918" y="92744"/>
                </a:lnTo>
                <a:lnTo>
                  <a:pt x="2187611" y="133096"/>
                </a:lnTo>
                <a:lnTo>
                  <a:pt x="2189987" y="803909"/>
                </a:lnTo>
                <a:lnTo>
                  <a:pt x="2189323" y="818618"/>
                </a:lnTo>
                <a:lnTo>
                  <a:pt x="2179823" y="860283"/>
                </a:lnTo>
                <a:lnTo>
                  <a:pt x="2160271" y="897044"/>
                </a:lnTo>
                <a:lnTo>
                  <a:pt x="2132227" y="927343"/>
                </a:lnTo>
                <a:lnTo>
                  <a:pt x="2097249" y="949620"/>
                </a:lnTo>
                <a:lnTo>
                  <a:pt x="2056895" y="962315"/>
                </a:lnTo>
                <a:lnTo>
                  <a:pt x="160781" y="964691"/>
                </a:lnTo>
                <a:lnTo>
                  <a:pt x="146075" y="964027"/>
                </a:lnTo>
                <a:lnTo>
                  <a:pt x="104414" y="954525"/>
                </a:lnTo>
                <a:lnTo>
                  <a:pt x="67653" y="934971"/>
                </a:lnTo>
                <a:lnTo>
                  <a:pt x="37353" y="906925"/>
                </a:lnTo>
                <a:lnTo>
                  <a:pt x="15074" y="871947"/>
                </a:lnTo>
                <a:lnTo>
                  <a:pt x="2376" y="831595"/>
                </a:lnTo>
                <a:lnTo>
                  <a:pt x="0" y="160781"/>
                </a:lnTo>
                <a:close/>
              </a:path>
            </a:pathLst>
          </a:custGeom>
          <a:ln w="9143">
            <a:solidFill>
              <a:srgbClr val="4A7EBA"/>
            </a:solidFill>
          </a:ln>
        </p:spPr>
        <p:txBody>
          <a:bodyPr wrap="square" lIns="0" tIns="0" rIns="0" bIns="0" rtlCol="0"/>
          <a:lstStyle/>
          <a:p>
            <a:endParaRPr/>
          </a:p>
        </p:txBody>
      </p:sp>
      <p:sp>
        <p:nvSpPr>
          <p:cNvPr id="29" name="object 36"/>
          <p:cNvSpPr/>
          <p:nvPr/>
        </p:nvSpPr>
        <p:spPr>
          <a:xfrm>
            <a:off x="7709337" y="4213782"/>
            <a:ext cx="0" cy="964565"/>
          </a:xfrm>
          <a:custGeom>
            <a:avLst/>
            <a:gdLst/>
            <a:ahLst/>
            <a:cxnLst/>
            <a:rect l="l" t="t" r="r" b="b"/>
            <a:pathLst>
              <a:path h="964564">
                <a:moveTo>
                  <a:pt x="0" y="0"/>
                </a:moveTo>
                <a:lnTo>
                  <a:pt x="0" y="964179"/>
                </a:lnTo>
              </a:path>
            </a:pathLst>
          </a:custGeom>
          <a:ln w="25907">
            <a:solidFill>
              <a:srgbClr val="4F80BC"/>
            </a:solidFill>
          </a:ln>
        </p:spPr>
        <p:txBody>
          <a:bodyPr wrap="square" lIns="0" tIns="0" rIns="0" bIns="0" rtlCol="0"/>
          <a:lstStyle/>
          <a:p>
            <a:endParaRPr/>
          </a:p>
        </p:txBody>
      </p:sp>
      <p:sp>
        <p:nvSpPr>
          <p:cNvPr id="30" name="object 37"/>
          <p:cNvSpPr/>
          <p:nvPr/>
        </p:nvSpPr>
        <p:spPr>
          <a:xfrm>
            <a:off x="6944289" y="4213782"/>
            <a:ext cx="0" cy="964565"/>
          </a:xfrm>
          <a:custGeom>
            <a:avLst/>
            <a:gdLst/>
            <a:ahLst/>
            <a:cxnLst/>
            <a:rect l="l" t="t" r="r" b="b"/>
            <a:pathLst>
              <a:path h="964564">
                <a:moveTo>
                  <a:pt x="0" y="0"/>
                </a:moveTo>
                <a:lnTo>
                  <a:pt x="0" y="964179"/>
                </a:lnTo>
              </a:path>
            </a:pathLst>
          </a:custGeom>
          <a:ln w="25907">
            <a:solidFill>
              <a:srgbClr val="4F80BC"/>
            </a:solidFill>
          </a:ln>
        </p:spPr>
        <p:txBody>
          <a:bodyPr wrap="square" lIns="0" tIns="0" rIns="0" bIns="0" rtlCol="0"/>
          <a:lstStyle/>
          <a:p>
            <a:endParaRPr/>
          </a:p>
        </p:txBody>
      </p:sp>
      <p:sp>
        <p:nvSpPr>
          <p:cNvPr id="31" name="object 38"/>
          <p:cNvSpPr/>
          <p:nvPr/>
        </p:nvSpPr>
        <p:spPr>
          <a:xfrm>
            <a:off x="6548049" y="4803800"/>
            <a:ext cx="149225" cy="152400"/>
          </a:xfrm>
          <a:custGeom>
            <a:avLst/>
            <a:gdLst/>
            <a:ahLst/>
            <a:cxnLst/>
            <a:rect l="l" t="t" r="r" b="b"/>
            <a:pathLst>
              <a:path w="149225" h="152400">
                <a:moveTo>
                  <a:pt x="68824" y="0"/>
                </a:moveTo>
                <a:lnTo>
                  <a:pt x="30115" y="14820"/>
                </a:lnTo>
                <a:lnTo>
                  <a:pt x="5335" y="47638"/>
                </a:lnTo>
                <a:lnTo>
                  <a:pt x="0" y="75969"/>
                </a:lnTo>
                <a:lnTo>
                  <a:pt x="265" y="82434"/>
                </a:lnTo>
                <a:lnTo>
                  <a:pt x="14948" y="121647"/>
                </a:lnTo>
                <a:lnTo>
                  <a:pt x="47281" y="146759"/>
                </a:lnTo>
                <a:lnTo>
                  <a:pt x="75327" y="152166"/>
                </a:lnTo>
                <a:lnTo>
                  <a:pt x="88655" y="150820"/>
                </a:lnTo>
                <a:lnTo>
                  <a:pt x="122992" y="133070"/>
                </a:lnTo>
                <a:lnTo>
                  <a:pt x="144395" y="97438"/>
                </a:lnTo>
                <a:lnTo>
                  <a:pt x="148642" y="65450"/>
                </a:lnTo>
                <a:lnTo>
                  <a:pt x="145528" y="51985"/>
                </a:lnTo>
                <a:lnTo>
                  <a:pt x="123006" y="18743"/>
                </a:lnTo>
                <a:lnTo>
                  <a:pt x="84427" y="1231"/>
                </a:lnTo>
                <a:lnTo>
                  <a:pt x="68824" y="0"/>
                </a:lnTo>
                <a:close/>
              </a:path>
            </a:pathLst>
          </a:custGeom>
          <a:solidFill>
            <a:srgbClr val="4F80BC"/>
          </a:solidFill>
        </p:spPr>
        <p:txBody>
          <a:bodyPr wrap="square" lIns="0" tIns="0" rIns="0" bIns="0" rtlCol="0"/>
          <a:lstStyle/>
          <a:p>
            <a:endParaRPr/>
          </a:p>
        </p:txBody>
      </p:sp>
      <p:sp>
        <p:nvSpPr>
          <p:cNvPr id="32" name="object 39"/>
          <p:cNvSpPr/>
          <p:nvPr/>
        </p:nvSpPr>
        <p:spPr>
          <a:xfrm>
            <a:off x="6548049" y="4803800"/>
            <a:ext cx="149225" cy="152400"/>
          </a:xfrm>
          <a:custGeom>
            <a:avLst/>
            <a:gdLst/>
            <a:ahLst/>
            <a:cxnLst/>
            <a:rect l="l" t="t" r="r" b="b"/>
            <a:pathLst>
              <a:path w="149225" h="152400">
                <a:moveTo>
                  <a:pt x="0" y="75969"/>
                </a:moveTo>
                <a:lnTo>
                  <a:pt x="11617" y="35142"/>
                </a:lnTo>
                <a:lnTo>
                  <a:pt x="41815" y="7525"/>
                </a:lnTo>
                <a:lnTo>
                  <a:pt x="68824" y="0"/>
                </a:lnTo>
                <a:lnTo>
                  <a:pt x="84427" y="1231"/>
                </a:lnTo>
                <a:lnTo>
                  <a:pt x="123006" y="18743"/>
                </a:lnTo>
                <a:lnTo>
                  <a:pt x="145528" y="51985"/>
                </a:lnTo>
                <a:lnTo>
                  <a:pt x="148642" y="65450"/>
                </a:lnTo>
                <a:lnTo>
                  <a:pt x="147662" y="82182"/>
                </a:lnTo>
                <a:lnTo>
                  <a:pt x="131847" y="123010"/>
                </a:lnTo>
                <a:lnTo>
                  <a:pt x="101183" y="147103"/>
                </a:lnTo>
                <a:lnTo>
                  <a:pt x="75327" y="152166"/>
                </a:lnTo>
                <a:lnTo>
                  <a:pt x="60821" y="150771"/>
                </a:lnTo>
                <a:lnTo>
                  <a:pt x="24096" y="131935"/>
                </a:lnTo>
                <a:lnTo>
                  <a:pt x="2784" y="96635"/>
                </a:lnTo>
                <a:lnTo>
                  <a:pt x="0" y="75969"/>
                </a:lnTo>
                <a:close/>
              </a:path>
            </a:pathLst>
          </a:custGeom>
          <a:ln w="25907">
            <a:solidFill>
              <a:srgbClr val="385D89"/>
            </a:solidFill>
          </a:ln>
        </p:spPr>
        <p:txBody>
          <a:bodyPr wrap="square" lIns="0" tIns="0" rIns="0" bIns="0" rtlCol="0"/>
          <a:lstStyle/>
          <a:p>
            <a:endParaRPr/>
          </a:p>
        </p:txBody>
      </p:sp>
      <p:sp>
        <p:nvSpPr>
          <p:cNvPr id="33" name="object 40"/>
          <p:cNvSpPr/>
          <p:nvPr/>
        </p:nvSpPr>
        <p:spPr>
          <a:xfrm>
            <a:off x="8011089" y="4416704"/>
            <a:ext cx="149225" cy="152400"/>
          </a:xfrm>
          <a:custGeom>
            <a:avLst/>
            <a:gdLst/>
            <a:ahLst/>
            <a:cxnLst/>
            <a:rect l="l" t="t" r="r" b="b"/>
            <a:pathLst>
              <a:path w="149225" h="152400">
                <a:moveTo>
                  <a:pt x="68824" y="0"/>
                </a:moveTo>
                <a:lnTo>
                  <a:pt x="30115" y="14820"/>
                </a:lnTo>
                <a:lnTo>
                  <a:pt x="5335" y="47638"/>
                </a:lnTo>
                <a:lnTo>
                  <a:pt x="0" y="75969"/>
                </a:lnTo>
                <a:lnTo>
                  <a:pt x="265" y="82434"/>
                </a:lnTo>
                <a:lnTo>
                  <a:pt x="14948" y="121647"/>
                </a:lnTo>
                <a:lnTo>
                  <a:pt x="47281" y="146759"/>
                </a:lnTo>
                <a:lnTo>
                  <a:pt x="75327" y="152166"/>
                </a:lnTo>
                <a:lnTo>
                  <a:pt x="88655" y="150820"/>
                </a:lnTo>
                <a:lnTo>
                  <a:pt x="122992" y="133070"/>
                </a:lnTo>
                <a:lnTo>
                  <a:pt x="144395" y="97438"/>
                </a:lnTo>
                <a:lnTo>
                  <a:pt x="148642" y="65450"/>
                </a:lnTo>
                <a:lnTo>
                  <a:pt x="145528" y="51985"/>
                </a:lnTo>
                <a:lnTo>
                  <a:pt x="123006" y="18743"/>
                </a:lnTo>
                <a:lnTo>
                  <a:pt x="84427" y="1231"/>
                </a:lnTo>
                <a:lnTo>
                  <a:pt x="68824" y="0"/>
                </a:lnTo>
                <a:close/>
              </a:path>
            </a:pathLst>
          </a:custGeom>
          <a:solidFill>
            <a:srgbClr val="4F80BC"/>
          </a:solidFill>
        </p:spPr>
        <p:txBody>
          <a:bodyPr wrap="square" lIns="0" tIns="0" rIns="0" bIns="0" rtlCol="0"/>
          <a:lstStyle/>
          <a:p>
            <a:endParaRPr/>
          </a:p>
        </p:txBody>
      </p:sp>
      <p:sp>
        <p:nvSpPr>
          <p:cNvPr id="34" name="object 41"/>
          <p:cNvSpPr/>
          <p:nvPr/>
        </p:nvSpPr>
        <p:spPr>
          <a:xfrm>
            <a:off x="8011089" y="4416704"/>
            <a:ext cx="149225" cy="152400"/>
          </a:xfrm>
          <a:custGeom>
            <a:avLst/>
            <a:gdLst/>
            <a:ahLst/>
            <a:cxnLst/>
            <a:rect l="l" t="t" r="r" b="b"/>
            <a:pathLst>
              <a:path w="149225" h="152400">
                <a:moveTo>
                  <a:pt x="0" y="75969"/>
                </a:moveTo>
                <a:lnTo>
                  <a:pt x="11617" y="35142"/>
                </a:lnTo>
                <a:lnTo>
                  <a:pt x="41815" y="7525"/>
                </a:lnTo>
                <a:lnTo>
                  <a:pt x="68824" y="0"/>
                </a:lnTo>
                <a:lnTo>
                  <a:pt x="84427" y="1231"/>
                </a:lnTo>
                <a:lnTo>
                  <a:pt x="123006" y="18743"/>
                </a:lnTo>
                <a:lnTo>
                  <a:pt x="145528" y="51985"/>
                </a:lnTo>
                <a:lnTo>
                  <a:pt x="148642" y="65450"/>
                </a:lnTo>
                <a:lnTo>
                  <a:pt x="147662" y="82182"/>
                </a:lnTo>
                <a:lnTo>
                  <a:pt x="131847" y="123010"/>
                </a:lnTo>
                <a:lnTo>
                  <a:pt x="101183" y="147103"/>
                </a:lnTo>
                <a:lnTo>
                  <a:pt x="75327" y="152166"/>
                </a:lnTo>
                <a:lnTo>
                  <a:pt x="60821" y="150771"/>
                </a:lnTo>
                <a:lnTo>
                  <a:pt x="24096" y="131935"/>
                </a:lnTo>
                <a:lnTo>
                  <a:pt x="2784" y="96635"/>
                </a:lnTo>
                <a:lnTo>
                  <a:pt x="0" y="75969"/>
                </a:lnTo>
                <a:close/>
              </a:path>
            </a:pathLst>
          </a:custGeom>
          <a:ln w="25907">
            <a:solidFill>
              <a:srgbClr val="385D89"/>
            </a:solidFill>
          </a:ln>
        </p:spPr>
        <p:txBody>
          <a:bodyPr wrap="square" lIns="0" tIns="0" rIns="0" bIns="0" rtlCol="0"/>
          <a:lstStyle/>
          <a:p>
            <a:endParaRPr/>
          </a:p>
        </p:txBody>
      </p:sp>
      <p:sp>
        <p:nvSpPr>
          <p:cNvPr id="36" name="object 43"/>
          <p:cNvSpPr/>
          <p:nvPr/>
        </p:nvSpPr>
        <p:spPr>
          <a:xfrm>
            <a:off x="5418765" y="4456860"/>
            <a:ext cx="836930" cy="96520"/>
          </a:xfrm>
          <a:custGeom>
            <a:avLst/>
            <a:gdLst/>
            <a:ahLst/>
            <a:cxnLst/>
            <a:rect l="l" t="t" r="r" b="b"/>
            <a:pathLst>
              <a:path w="836929" h="96520">
                <a:moveTo>
                  <a:pt x="740542" y="0"/>
                </a:moveTo>
                <a:lnTo>
                  <a:pt x="740542" y="96011"/>
                </a:lnTo>
                <a:lnTo>
                  <a:pt x="804550" y="64007"/>
                </a:lnTo>
                <a:lnTo>
                  <a:pt x="756534" y="64007"/>
                </a:lnTo>
                <a:lnTo>
                  <a:pt x="756534" y="32003"/>
                </a:lnTo>
                <a:lnTo>
                  <a:pt x="804550" y="32003"/>
                </a:lnTo>
                <a:lnTo>
                  <a:pt x="740542" y="0"/>
                </a:lnTo>
                <a:close/>
              </a:path>
              <a:path w="836929" h="96520">
                <a:moveTo>
                  <a:pt x="740542" y="32003"/>
                </a:moveTo>
                <a:lnTo>
                  <a:pt x="0" y="32003"/>
                </a:lnTo>
                <a:lnTo>
                  <a:pt x="0" y="64007"/>
                </a:lnTo>
                <a:lnTo>
                  <a:pt x="740542" y="64007"/>
                </a:lnTo>
                <a:lnTo>
                  <a:pt x="740542" y="32003"/>
                </a:lnTo>
                <a:close/>
              </a:path>
              <a:path w="836929" h="96520">
                <a:moveTo>
                  <a:pt x="804550" y="32003"/>
                </a:moveTo>
                <a:lnTo>
                  <a:pt x="756534" y="32003"/>
                </a:lnTo>
                <a:lnTo>
                  <a:pt x="756534" y="64007"/>
                </a:lnTo>
                <a:lnTo>
                  <a:pt x="804550" y="64007"/>
                </a:lnTo>
                <a:lnTo>
                  <a:pt x="836554" y="48005"/>
                </a:lnTo>
                <a:lnTo>
                  <a:pt x="804550" y="32003"/>
                </a:lnTo>
                <a:close/>
              </a:path>
            </a:pathLst>
          </a:custGeom>
          <a:solidFill>
            <a:srgbClr val="C04F4D"/>
          </a:solidFill>
        </p:spPr>
        <p:txBody>
          <a:bodyPr wrap="square" lIns="0" tIns="0" rIns="0" bIns="0" rtlCol="0"/>
          <a:lstStyle/>
          <a:p>
            <a:endParaRPr/>
          </a:p>
        </p:txBody>
      </p:sp>
      <p:sp>
        <p:nvSpPr>
          <p:cNvPr id="37" name="object 44"/>
          <p:cNvSpPr txBox="1"/>
          <p:nvPr/>
        </p:nvSpPr>
        <p:spPr>
          <a:xfrm>
            <a:off x="7154228" y="4554521"/>
            <a:ext cx="422909" cy="379730"/>
          </a:xfrm>
          <a:prstGeom prst="rect">
            <a:avLst/>
          </a:prstGeom>
        </p:spPr>
        <p:txBody>
          <a:bodyPr vert="horz" wrap="square" lIns="0" tIns="0" rIns="0" bIns="0" rtlCol="0">
            <a:spAutoFit/>
          </a:bodyPr>
          <a:lstStyle/>
          <a:p>
            <a:pPr marL="12700">
              <a:lnSpc>
                <a:spcPct val="100000"/>
              </a:lnSpc>
            </a:pPr>
            <a:r>
              <a:rPr sz="3600" spc="7" baseline="13888" dirty="0">
                <a:solidFill>
                  <a:srgbClr val="001F5F"/>
                </a:solidFill>
                <a:latin typeface="Calibri"/>
                <a:cs typeface="Calibri"/>
              </a:rPr>
              <a:t>a</a:t>
            </a:r>
            <a:r>
              <a:rPr sz="1600" dirty="0">
                <a:solidFill>
                  <a:srgbClr val="001F5F"/>
                </a:solidFill>
                <a:latin typeface="Calibri"/>
                <a:cs typeface="Calibri"/>
              </a:rPr>
              <a:t>i</a:t>
            </a:r>
            <a:r>
              <a:rPr sz="1600" spc="-15" dirty="0">
                <a:solidFill>
                  <a:srgbClr val="001F5F"/>
                </a:solidFill>
                <a:latin typeface="Calibri"/>
                <a:cs typeface="Calibri"/>
              </a:rPr>
              <a:t>+</a:t>
            </a:r>
            <a:r>
              <a:rPr sz="1600" spc="-10" dirty="0">
                <a:solidFill>
                  <a:srgbClr val="001F5F"/>
                </a:solidFill>
                <a:latin typeface="Calibri"/>
                <a:cs typeface="Calibri"/>
              </a:rPr>
              <a:t>1</a:t>
            </a:r>
            <a:endParaRPr sz="1600">
              <a:latin typeface="Calibri"/>
              <a:cs typeface="Calibri"/>
            </a:endParaRPr>
          </a:p>
        </p:txBody>
      </p:sp>
      <p:sp>
        <p:nvSpPr>
          <p:cNvPr id="39" name="object 46"/>
          <p:cNvSpPr/>
          <p:nvPr/>
        </p:nvSpPr>
        <p:spPr>
          <a:xfrm>
            <a:off x="2952933" y="4843956"/>
            <a:ext cx="836930" cy="96520"/>
          </a:xfrm>
          <a:custGeom>
            <a:avLst/>
            <a:gdLst/>
            <a:ahLst/>
            <a:cxnLst/>
            <a:rect l="l" t="t" r="r" b="b"/>
            <a:pathLst>
              <a:path w="836929" h="96520">
                <a:moveTo>
                  <a:pt x="96011" y="0"/>
                </a:moveTo>
                <a:lnTo>
                  <a:pt x="0" y="48005"/>
                </a:lnTo>
                <a:lnTo>
                  <a:pt x="96011" y="96011"/>
                </a:lnTo>
                <a:lnTo>
                  <a:pt x="96011" y="64007"/>
                </a:lnTo>
                <a:lnTo>
                  <a:pt x="80019" y="64007"/>
                </a:lnTo>
                <a:lnTo>
                  <a:pt x="80019" y="32003"/>
                </a:lnTo>
                <a:lnTo>
                  <a:pt x="96011" y="32003"/>
                </a:lnTo>
                <a:lnTo>
                  <a:pt x="96011" y="0"/>
                </a:lnTo>
                <a:close/>
              </a:path>
              <a:path w="836929" h="96520">
                <a:moveTo>
                  <a:pt x="96011" y="32003"/>
                </a:moveTo>
                <a:lnTo>
                  <a:pt x="80019" y="32003"/>
                </a:lnTo>
                <a:lnTo>
                  <a:pt x="80019" y="64007"/>
                </a:lnTo>
                <a:lnTo>
                  <a:pt x="96011" y="64007"/>
                </a:lnTo>
                <a:lnTo>
                  <a:pt x="96011" y="32003"/>
                </a:lnTo>
                <a:close/>
              </a:path>
              <a:path w="836929" h="96520">
                <a:moveTo>
                  <a:pt x="836554" y="32003"/>
                </a:moveTo>
                <a:lnTo>
                  <a:pt x="96011" y="32003"/>
                </a:lnTo>
                <a:lnTo>
                  <a:pt x="96011" y="64007"/>
                </a:lnTo>
                <a:lnTo>
                  <a:pt x="836554" y="64007"/>
                </a:lnTo>
                <a:lnTo>
                  <a:pt x="836554" y="32003"/>
                </a:lnTo>
                <a:close/>
              </a:path>
            </a:pathLst>
          </a:custGeom>
          <a:solidFill>
            <a:srgbClr val="C04F4D"/>
          </a:solidFill>
        </p:spPr>
        <p:txBody>
          <a:bodyPr wrap="square" lIns="0" tIns="0" rIns="0" bIns="0" rtlCol="0"/>
          <a:lstStyle/>
          <a:p>
            <a:endParaRPr/>
          </a:p>
        </p:txBody>
      </p:sp>
      <p:sp>
        <p:nvSpPr>
          <p:cNvPr id="41" name="object 48"/>
          <p:cNvSpPr/>
          <p:nvPr/>
        </p:nvSpPr>
        <p:spPr>
          <a:xfrm>
            <a:off x="5697658" y="4843956"/>
            <a:ext cx="836930" cy="96520"/>
          </a:xfrm>
          <a:custGeom>
            <a:avLst/>
            <a:gdLst/>
            <a:ahLst/>
            <a:cxnLst/>
            <a:rect l="l" t="t" r="r" b="b"/>
            <a:pathLst>
              <a:path w="836929" h="96520">
                <a:moveTo>
                  <a:pt x="96011" y="0"/>
                </a:moveTo>
                <a:lnTo>
                  <a:pt x="0" y="48005"/>
                </a:lnTo>
                <a:lnTo>
                  <a:pt x="96011" y="96011"/>
                </a:lnTo>
                <a:lnTo>
                  <a:pt x="96011" y="64007"/>
                </a:lnTo>
                <a:lnTo>
                  <a:pt x="80019" y="64007"/>
                </a:lnTo>
                <a:lnTo>
                  <a:pt x="80019" y="32003"/>
                </a:lnTo>
                <a:lnTo>
                  <a:pt x="96011" y="32003"/>
                </a:lnTo>
                <a:lnTo>
                  <a:pt x="96011" y="0"/>
                </a:lnTo>
                <a:close/>
              </a:path>
              <a:path w="836929" h="96520">
                <a:moveTo>
                  <a:pt x="96011" y="32003"/>
                </a:moveTo>
                <a:lnTo>
                  <a:pt x="80019" y="32003"/>
                </a:lnTo>
                <a:lnTo>
                  <a:pt x="80019" y="64007"/>
                </a:lnTo>
                <a:lnTo>
                  <a:pt x="96011" y="64007"/>
                </a:lnTo>
                <a:lnTo>
                  <a:pt x="96011" y="32003"/>
                </a:lnTo>
                <a:close/>
              </a:path>
              <a:path w="836929" h="96520">
                <a:moveTo>
                  <a:pt x="836554" y="32003"/>
                </a:moveTo>
                <a:lnTo>
                  <a:pt x="96011" y="32003"/>
                </a:lnTo>
                <a:lnTo>
                  <a:pt x="96011" y="64007"/>
                </a:lnTo>
                <a:lnTo>
                  <a:pt x="836554" y="64007"/>
                </a:lnTo>
                <a:lnTo>
                  <a:pt x="836554" y="32003"/>
                </a:lnTo>
                <a:close/>
              </a:path>
            </a:pathLst>
          </a:custGeom>
          <a:solidFill>
            <a:srgbClr val="C04F4D"/>
          </a:solidFill>
        </p:spPr>
        <p:txBody>
          <a:bodyPr wrap="square" lIns="0" tIns="0" rIns="0" bIns="0" rtlCol="0"/>
          <a:lstStyle/>
          <a:p>
            <a:endParaRPr/>
          </a:p>
        </p:txBody>
      </p:sp>
      <p:sp>
        <p:nvSpPr>
          <p:cNvPr id="43" name="object 50"/>
          <p:cNvSpPr/>
          <p:nvPr/>
        </p:nvSpPr>
        <p:spPr>
          <a:xfrm>
            <a:off x="223449" y="4842431"/>
            <a:ext cx="836930" cy="96520"/>
          </a:xfrm>
          <a:custGeom>
            <a:avLst/>
            <a:gdLst/>
            <a:ahLst/>
            <a:cxnLst/>
            <a:rect l="l" t="t" r="r" b="b"/>
            <a:pathLst>
              <a:path w="836930" h="96520">
                <a:moveTo>
                  <a:pt x="96011" y="0"/>
                </a:moveTo>
                <a:lnTo>
                  <a:pt x="0" y="48005"/>
                </a:lnTo>
                <a:lnTo>
                  <a:pt x="96011" y="96011"/>
                </a:lnTo>
                <a:lnTo>
                  <a:pt x="96011" y="64007"/>
                </a:lnTo>
                <a:lnTo>
                  <a:pt x="80009" y="64007"/>
                </a:lnTo>
                <a:lnTo>
                  <a:pt x="80009" y="32003"/>
                </a:lnTo>
                <a:lnTo>
                  <a:pt x="96011" y="32003"/>
                </a:lnTo>
                <a:lnTo>
                  <a:pt x="96011" y="0"/>
                </a:lnTo>
                <a:close/>
              </a:path>
              <a:path w="836930" h="96520">
                <a:moveTo>
                  <a:pt x="96011" y="32003"/>
                </a:moveTo>
                <a:lnTo>
                  <a:pt x="80009" y="32003"/>
                </a:lnTo>
                <a:lnTo>
                  <a:pt x="80009" y="64007"/>
                </a:lnTo>
                <a:lnTo>
                  <a:pt x="96011" y="64007"/>
                </a:lnTo>
                <a:lnTo>
                  <a:pt x="96011" y="32003"/>
                </a:lnTo>
                <a:close/>
              </a:path>
              <a:path w="836930" h="96520">
                <a:moveTo>
                  <a:pt x="836544" y="32003"/>
                </a:moveTo>
                <a:lnTo>
                  <a:pt x="96011" y="32003"/>
                </a:lnTo>
                <a:lnTo>
                  <a:pt x="96011" y="64007"/>
                </a:lnTo>
                <a:lnTo>
                  <a:pt x="836544" y="64007"/>
                </a:lnTo>
                <a:lnTo>
                  <a:pt x="836544" y="32003"/>
                </a:lnTo>
                <a:close/>
              </a:path>
            </a:pathLst>
          </a:custGeom>
          <a:solidFill>
            <a:srgbClr val="C04F4D"/>
          </a:solidFill>
        </p:spPr>
        <p:txBody>
          <a:bodyPr wrap="square" lIns="0" tIns="0" rIns="0" bIns="0" rtlCol="0"/>
          <a:lstStyle/>
          <a:p>
            <a:endParaRPr/>
          </a:p>
        </p:txBody>
      </p:sp>
      <p:sp>
        <p:nvSpPr>
          <p:cNvPr id="45" name="object 52"/>
          <p:cNvSpPr/>
          <p:nvPr/>
        </p:nvSpPr>
        <p:spPr>
          <a:xfrm>
            <a:off x="243261" y="4493436"/>
            <a:ext cx="518795" cy="96520"/>
          </a:xfrm>
          <a:custGeom>
            <a:avLst/>
            <a:gdLst/>
            <a:ahLst/>
            <a:cxnLst/>
            <a:rect l="l" t="t" r="r" b="b"/>
            <a:pathLst>
              <a:path w="518794" h="96520">
                <a:moveTo>
                  <a:pt x="422528" y="0"/>
                </a:moveTo>
                <a:lnTo>
                  <a:pt x="422528" y="96011"/>
                </a:lnTo>
                <a:lnTo>
                  <a:pt x="486536" y="64007"/>
                </a:lnTo>
                <a:lnTo>
                  <a:pt x="438530" y="64007"/>
                </a:lnTo>
                <a:lnTo>
                  <a:pt x="438530" y="32003"/>
                </a:lnTo>
                <a:lnTo>
                  <a:pt x="486536" y="32003"/>
                </a:lnTo>
                <a:lnTo>
                  <a:pt x="422528" y="0"/>
                </a:lnTo>
                <a:close/>
              </a:path>
              <a:path w="518794" h="96520">
                <a:moveTo>
                  <a:pt x="422528" y="32003"/>
                </a:moveTo>
                <a:lnTo>
                  <a:pt x="0" y="32003"/>
                </a:lnTo>
                <a:lnTo>
                  <a:pt x="0" y="64007"/>
                </a:lnTo>
                <a:lnTo>
                  <a:pt x="422528" y="64007"/>
                </a:lnTo>
                <a:lnTo>
                  <a:pt x="422528" y="32003"/>
                </a:lnTo>
                <a:close/>
              </a:path>
              <a:path w="518794" h="96520">
                <a:moveTo>
                  <a:pt x="486536" y="32003"/>
                </a:moveTo>
                <a:lnTo>
                  <a:pt x="438530" y="32003"/>
                </a:lnTo>
                <a:lnTo>
                  <a:pt x="438530" y="64007"/>
                </a:lnTo>
                <a:lnTo>
                  <a:pt x="486536" y="64007"/>
                </a:lnTo>
                <a:lnTo>
                  <a:pt x="518540" y="48005"/>
                </a:lnTo>
                <a:lnTo>
                  <a:pt x="486536" y="32003"/>
                </a:lnTo>
                <a:close/>
              </a:path>
            </a:pathLst>
          </a:custGeom>
          <a:solidFill>
            <a:srgbClr val="C04F4D"/>
          </a:solidFill>
        </p:spPr>
        <p:txBody>
          <a:bodyPr wrap="square" lIns="0" tIns="0" rIns="0" bIns="0" rtlCol="0"/>
          <a:lstStyle/>
          <a:p>
            <a:endParaRPr/>
          </a:p>
        </p:txBody>
      </p:sp>
      <p:sp>
        <p:nvSpPr>
          <p:cNvPr id="47" name="object 54"/>
          <p:cNvSpPr/>
          <p:nvPr/>
        </p:nvSpPr>
        <p:spPr>
          <a:xfrm>
            <a:off x="8445429" y="4839383"/>
            <a:ext cx="518795" cy="96520"/>
          </a:xfrm>
          <a:custGeom>
            <a:avLst/>
            <a:gdLst/>
            <a:ahLst/>
            <a:cxnLst/>
            <a:rect l="l" t="t" r="r" b="b"/>
            <a:pathLst>
              <a:path w="518795" h="96520">
                <a:moveTo>
                  <a:pt x="96011" y="0"/>
                </a:moveTo>
                <a:lnTo>
                  <a:pt x="0" y="48005"/>
                </a:lnTo>
                <a:lnTo>
                  <a:pt x="96011" y="96011"/>
                </a:lnTo>
                <a:lnTo>
                  <a:pt x="96011" y="64007"/>
                </a:lnTo>
                <a:lnTo>
                  <a:pt x="80025" y="64007"/>
                </a:lnTo>
                <a:lnTo>
                  <a:pt x="80025" y="32003"/>
                </a:lnTo>
                <a:lnTo>
                  <a:pt x="96011" y="32003"/>
                </a:lnTo>
                <a:lnTo>
                  <a:pt x="96011" y="0"/>
                </a:lnTo>
                <a:close/>
              </a:path>
              <a:path w="518795" h="96520">
                <a:moveTo>
                  <a:pt x="96011" y="32003"/>
                </a:moveTo>
                <a:lnTo>
                  <a:pt x="80025" y="32003"/>
                </a:lnTo>
                <a:lnTo>
                  <a:pt x="80025" y="64007"/>
                </a:lnTo>
                <a:lnTo>
                  <a:pt x="96011" y="64007"/>
                </a:lnTo>
                <a:lnTo>
                  <a:pt x="96011" y="32003"/>
                </a:lnTo>
                <a:close/>
              </a:path>
              <a:path w="518795" h="96520">
                <a:moveTo>
                  <a:pt x="518556" y="32003"/>
                </a:moveTo>
                <a:lnTo>
                  <a:pt x="96011" y="32003"/>
                </a:lnTo>
                <a:lnTo>
                  <a:pt x="96011" y="64007"/>
                </a:lnTo>
                <a:lnTo>
                  <a:pt x="518556" y="64007"/>
                </a:lnTo>
                <a:lnTo>
                  <a:pt x="518556" y="32003"/>
                </a:lnTo>
                <a:close/>
              </a:path>
            </a:pathLst>
          </a:custGeom>
          <a:solidFill>
            <a:srgbClr val="C04F4D"/>
          </a:solidFill>
        </p:spPr>
        <p:txBody>
          <a:bodyPr wrap="square" lIns="0" tIns="0" rIns="0" bIns="0" rtlCol="0"/>
          <a:lstStyle/>
          <a:p>
            <a:endParaRPr/>
          </a:p>
        </p:txBody>
      </p:sp>
      <p:sp>
        <p:nvSpPr>
          <p:cNvPr id="49" name="object 56"/>
          <p:cNvSpPr/>
          <p:nvPr/>
        </p:nvSpPr>
        <p:spPr>
          <a:xfrm>
            <a:off x="8168061" y="4444668"/>
            <a:ext cx="836930" cy="96520"/>
          </a:xfrm>
          <a:custGeom>
            <a:avLst/>
            <a:gdLst/>
            <a:ahLst/>
            <a:cxnLst/>
            <a:rect l="l" t="t" r="r" b="b"/>
            <a:pathLst>
              <a:path w="836929" h="96520">
                <a:moveTo>
                  <a:pt x="740542" y="0"/>
                </a:moveTo>
                <a:lnTo>
                  <a:pt x="740542" y="96011"/>
                </a:lnTo>
                <a:lnTo>
                  <a:pt x="804550" y="64007"/>
                </a:lnTo>
                <a:lnTo>
                  <a:pt x="756534" y="64007"/>
                </a:lnTo>
                <a:lnTo>
                  <a:pt x="756534" y="32003"/>
                </a:lnTo>
                <a:lnTo>
                  <a:pt x="804550" y="32003"/>
                </a:lnTo>
                <a:lnTo>
                  <a:pt x="740542" y="0"/>
                </a:lnTo>
                <a:close/>
              </a:path>
              <a:path w="836929" h="96520">
                <a:moveTo>
                  <a:pt x="740542" y="32003"/>
                </a:moveTo>
                <a:lnTo>
                  <a:pt x="0" y="32003"/>
                </a:lnTo>
                <a:lnTo>
                  <a:pt x="0" y="64007"/>
                </a:lnTo>
                <a:lnTo>
                  <a:pt x="740542" y="64007"/>
                </a:lnTo>
                <a:lnTo>
                  <a:pt x="740542" y="32003"/>
                </a:lnTo>
                <a:close/>
              </a:path>
              <a:path w="836929" h="96520">
                <a:moveTo>
                  <a:pt x="804550" y="32003"/>
                </a:moveTo>
                <a:lnTo>
                  <a:pt x="756534" y="32003"/>
                </a:lnTo>
                <a:lnTo>
                  <a:pt x="756534" y="64007"/>
                </a:lnTo>
                <a:lnTo>
                  <a:pt x="804550" y="64007"/>
                </a:lnTo>
                <a:lnTo>
                  <a:pt x="836554" y="48005"/>
                </a:lnTo>
                <a:lnTo>
                  <a:pt x="804550" y="32003"/>
                </a:lnTo>
                <a:close/>
              </a:path>
            </a:pathLst>
          </a:custGeom>
          <a:solidFill>
            <a:srgbClr val="C04F4D"/>
          </a:solidFill>
        </p:spPr>
        <p:txBody>
          <a:bodyPr wrap="square" lIns="0" tIns="0" rIns="0" bIns="0" rtlCol="0"/>
          <a:lstStyle/>
          <a:p>
            <a:endParaRPr/>
          </a:p>
        </p:txBody>
      </p:sp>
    </p:spTree>
    <p:extLst>
      <p:ext uri="{BB962C8B-B14F-4D97-AF65-F5344CB8AC3E}">
        <p14:creationId xmlns:p14="http://schemas.microsoft.com/office/powerpoint/2010/main" val="2142444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smtClean="0"/>
              <a:t>Операции со списками</a:t>
            </a:r>
            <a:endParaRPr lang="ru-RU" dirty="0"/>
          </a:p>
        </p:txBody>
      </p:sp>
      <p:sp>
        <p:nvSpPr>
          <p:cNvPr id="3" name="Объект 2"/>
          <p:cNvSpPr>
            <a:spLocks noGrp="1"/>
          </p:cNvSpPr>
          <p:nvPr>
            <p:ph idx="1"/>
          </p:nvPr>
        </p:nvSpPr>
        <p:spPr/>
        <p:txBody>
          <a:bodyPr/>
          <a:lstStyle/>
          <a:p>
            <a:r>
              <a:rPr lang="ru-RU" dirty="0" smtClean="0"/>
              <a:t>Операции</a:t>
            </a:r>
            <a:r>
              <a:rPr lang="en-US" dirty="0" smtClean="0"/>
              <a:t>:</a:t>
            </a:r>
          </a:p>
          <a:p>
            <a:pPr marL="342900" indent="-342900">
              <a:buFont typeface="Arial" panose="020B0604020202020204" pitchFamily="34" charset="0"/>
              <a:buChar char="•"/>
            </a:pPr>
            <a:r>
              <a:rPr lang="ru-RU" dirty="0" smtClean="0"/>
              <a:t>Поиск элемента</a:t>
            </a:r>
          </a:p>
          <a:p>
            <a:pPr marL="342900" indent="-342900">
              <a:buFont typeface="Arial" panose="020B0604020202020204" pitchFamily="34" charset="0"/>
              <a:buChar char="•"/>
            </a:pPr>
            <a:r>
              <a:rPr lang="ru-RU" dirty="0" smtClean="0"/>
              <a:t>Вставка элемента</a:t>
            </a:r>
          </a:p>
          <a:p>
            <a:pPr marL="342900" indent="-342900">
              <a:buFont typeface="Arial" panose="020B0604020202020204" pitchFamily="34" charset="0"/>
              <a:buChar char="•"/>
            </a:pPr>
            <a:r>
              <a:rPr lang="ru-RU" dirty="0" smtClean="0"/>
              <a:t>Удаление</a:t>
            </a:r>
          </a:p>
          <a:p>
            <a:pPr marL="342900" indent="-342900">
              <a:buFont typeface="Arial" panose="020B0604020202020204" pitchFamily="34" charset="0"/>
              <a:buChar char="•"/>
            </a:pPr>
            <a:r>
              <a:rPr lang="ru-RU" dirty="0" smtClean="0"/>
              <a:t>Объединение</a:t>
            </a: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627326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smtClean="0"/>
              <a:t>Список</a:t>
            </a:r>
            <a:endParaRPr lang="ru-RU" dirty="0"/>
          </a:p>
        </p:txBody>
      </p:sp>
      <p:sp>
        <p:nvSpPr>
          <p:cNvPr id="3" name="Объект 2"/>
          <p:cNvSpPr>
            <a:spLocks noGrp="1"/>
          </p:cNvSpPr>
          <p:nvPr>
            <p:ph idx="1"/>
          </p:nvPr>
        </p:nvSpPr>
        <p:spPr/>
        <p:txBody>
          <a:bodyPr/>
          <a:lstStyle/>
          <a:p>
            <a:r>
              <a:rPr lang="en-US" dirty="0" err="1">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Node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Node</a:t>
            </a:r>
            <a:r>
              <a:rPr lang="en-US" dirty="0">
                <a:solidFill>
                  <a:srgbClr val="000000"/>
                </a:solidFill>
                <a:latin typeface="Consolas" panose="020B0609020204030204" pitchFamily="49" charset="0"/>
              </a:rPr>
              <a:t>() : </a:t>
            </a:r>
            <a:r>
              <a:rPr lang="en-US" dirty="0">
                <a:solidFill>
                  <a:srgbClr val="000080"/>
                </a:solidFill>
                <a:latin typeface="Consolas" panose="020B0609020204030204" pitchFamily="49" charset="0"/>
              </a:rPr>
              <a:t>data</a:t>
            </a:r>
            <a:r>
              <a:rPr lang="en-US" dirty="0">
                <a:solidFill>
                  <a:srgbClr val="000000"/>
                </a:solidFill>
                <a:latin typeface="Consolas" panose="020B0609020204030204" pitchFamily="49" charset="0"/>
              </a:rPr>
              <a:t>(0), </a:t>
            </a:r>
            <a:r>
              <a:rPr lang="en-US" dirty="0">
                <a:solidFill>
                  <a:srgbClr val="000080"/>
                </a:solidFill>
                <a:latin typeface="Consolas" panose="020B0609020204030204" pitchFamily="49" charset="0"/>
              </a:rPr>
              <a:t>next</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nullptr</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prev</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nullptr</a:t>
            </a:r>
            <a:r>
              <a:rPr lang="en-US"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data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Node</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next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Node</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prev</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058068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Список</a:t>
            </a:r>
          </a:p>
        </p:txBody>
      </p:sp>
      <p:sp>
        <p:nvSpPr>
          <p:cNvPr id="3" name="Объект 2"/>
          <p:cNvSpPr>
            <a:spLocks noGrp="1"/>
          </p:cNvSpPr>
          <p:nvPr>
            <p:ph idx="1"/>
          </p:nvPr>
        </p:nvSpPr>
        <p:spPr/>
        <p:txBody>
          <a:bodyPr>
            <a:normAutofit fontScale="55000" lnSpcReduction="20000"/>
          </a:bodyPr>
          <a:lstStyle/>
          <a:p>
            <a:r>
              <a:rPr lang="en-US" dirty="0">
                <a:solidFill>
                  <a:srgbClr val="008000"/>
                </a:solidFill>
                <a:latin typeface="Consolas" panose="020B0609020204030204" pitchFamily="49" charset="0"/>
              </a:rPr>
              <a:t>// http://ru.cppreference.com/w/cpp/container/list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LinkedList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LinkedList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LinkedList</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880000"/>
                </a:solidFill>
                <a:latin typeface="Consolas" panose="020B0609020204030204" pitchFamily="49" charset="0"/>
              </a:rPr>
              <a:t>PushBack</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val</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Node</a:t>
            </a:r>
            <a:r>
              <a:rPr lang="en-US" dirty="0">
                <a:solidFill>
                  <a:srgbClr val="000000"/>
                </a:solidFill>
                <a:latin typeface="Consolas" panose="020B0609020204030204" pitchFamily="49" charset="0"/>
              </a:rPr>
              <a:t>* </a:t>
            </a:r>
            <a:r>
              <a:rPr lang="en-US" dirty="0">
                <a:solidFill>
                  <a:srgbClr val="880000"/>
                </a:solidFill>
                <a:latin typeface="Consolas" panose="020B0609020204030204" pitchFamily="49" charset="0"/>
              </a:rPr>
              <a:t>Front</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head_</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Node</a:t>
            </a:r>
            <a:r>
              <a:rPr lang="en-US" dirty="0">
                <a:solidFill>
                  <a:srgbClr val="000000"/>
                </a:solidFill>
                <a:latin typeface="Consolas" panose="020B0609020204030204" pitchFamily="49" charset="0"/>
              </a:rPr>
              <a:t>* </a:t>
            </a:r>
            <a:r>
              <a:rPr lang="en-US" dirty="0">
                <a:solidFill>
                  <a:srgbClr val="880000"/>
                </a:solidFill>
                <a:latin typeface="Consolas" panose="020B0609020204030204" pitchFamily="49" charset="0"/>
              </a:rPr>
              <a:t>Back</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tail_</a:t>
            </a:r>
            <a:r>
              <a:rPr lang="en-US"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Node</a:t>
            </a:r>
            <a:r>
              <a:rPr lang="en-US" dirty="0">
                <a:solidFill>
                  <a:srgbClr val="000000"/>
                </a:solidFill>
                <a:latin typeface="Consolas" panose="020B0609020204030204" pitchFamily="49" charset="0"/>
              </a:rPr>
              <a:t>* </a:t>
            </a:r>
            <a:r>
              <a:rPr lang="en-US" dirty="0">
                <a:solidFill>
                  <a:srgbClr val="880000"/>
                </a:solidFill>
                <a:latin typeface="Consolas" panose="020B0609020204030204" pitchFamily="49" charset="0"/>
              </a:rPr>
              <a:t>Search</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val</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Node</a:t>
            </a:r>
            <a:r>
              <a:rPr lang="en-US" dirty="0">
                <a:solidFill>
                  <a:srgbClr val="000000"/>
                </a:solidFill>
                <a:latin typeface="Consolas" panose="020B0609020204030204" pitchFamily="49" charset="0"/>
              </a:rPr>
              <a:t>* </a:t>
            </a:r>
            <a:r>
              <a:rPr lang="en-US" dirty="0" err="1">
                <a:solidFill>
                  <a:srgbClr val="880000"/>
                </a:solidFill>
                <a:latin typeface="Consolas" panose="020B0609020204030204" pitchFamily="49" charset="0"/>
              </a:rPr>
              <a:t>InsertAfter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Node</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node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data</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880000"/>
                </a:solidFill>
                <a:latin typeface="Consolas" panose="020B0609020204030204" pitchFamily="49" charset="0"/>
              </a:rPr>
              <a:t>DeteleAt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Node</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node</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880000"/>
                </a:solidFill>
                <a:latin typeface="Consolas" panose="020B0609020204030204" pitchFamily="49" charset="0"/>
              </a:rPr>
              <a:t>Union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LinkedList</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list1</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LinkedList</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list2</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Node</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head_</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Node</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tail_</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1897167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Операции со списками</a:t>
            </a:r>
          </a:p>
        </p:txBody>
      </p:sp>
      <p:sp>
        <p:nvSpPr>
          <p:cNvPr id="3" name="Объект 2"/>
          <p:cNvSpPr>
            <a:spLocks noGrp="1"/>
          </p:cNvSpPr>
          <p:nvPr>
            <p:ph idx="1"/>
          </p:nvPr>
        </p:nvSpPr>
        <p:spPr/>
        <p:txBody>
          <a:bodyPr>
            <a:normAutofit/>
          </a:bodyPr>
          <a:lstStyle/>
          <a:p>
            <a:r>
              <a:rPr lang="en-US" sz="2000" dirty="0">
                <a:solidFill>
                  <a:srgbClr val="0000FF"/>
                </a:solidFill>
                <a:latin typeface="Consolas" panose="020B0609020204030204" pitchFamily="49" charset="0"/>
              </a:rPr>
              <a:t>Node</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LinkedList</a:t>
            </a:r>
            <a:r>
              <a:rPr lang="en-US" sz="2000" dirty="0">
                <a:solidFill>
                  <a:srgbClr val="000000"/>
                </a:solidFill>
                <a:latin typeface="Consolas" panose="020B0609020204030204" pitchFamily="49" charset="0"/>
              </a:rPr>
              <a:t>::</a:t>
            </a:r>
            <a:r>
              <a:rPr lang="en-US" sz="2000" dirty="0">
                <a:solidFill>
                  <a:srgbClr val="880000"/>
                </a:solidFill>
                <a:latin typeface="Consolas" panose="020B0609020204030204" pitchFamily="49" charset="0"/>
              </a:rPr>
              <a:t>Search</a:t>
            </a:r>
            <a:r>
              <a:rPr lang="en-US" sz="2000" dirty="0">
                <a:solidFill>
                  <a:srgbClr val="000000"/>
                </a:solidFill>
                <a:latin typeface="Consolas" panose="020B0609020204030204" pitchFamily="49" charset="0"/>
              </a:rPr>
              <a:t>(</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000080"/>
                </a:solidFill>
                <a:latin typeface="Consolas" panose="020B0609020204030204" pitchFamily="49" charset="0"/>
              </a:rPr>
              <a:t>val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Node</a:t>
            </a:r>
            <a:r>
              <a:rPr lang="en-US" sz="2000" dirty="0">
                <a:solidFill>
                  <a:srgbClr val="000000"/>
                </a:solidFill>
                <a:latin typeface="Consolas" panose="020B0609020204030204" pitchFamily="49" charset="0"/>
              </a:rPr>
              <a:t>* </a:t>
            </a:r>
            <a:r>
              <a:rPr lang="en-US" sz="2000" dirty="0">
                <a:solidFill>
                  <a:srgbClr val="000080"/>
                </a:solidFill>
                <a:latin typeface="Consolas" panose="020B0609020204030204" pitchFamily="49" charset="0"/>
              </a:rPr>
              <a:t>current</a:t>
            </a:r>
            <a:r>
              <a:rPr lang="en-US" sz="2000" dirty="0">
                <a:solidFill>
                  <a:srgbClr val="000000"/>
                </a:solidFill>
                <a:latin typeface="Consolas" panose="020B0609020204030204" pitchFamily="49" charset="0"/>
              </a:rPr>
              <a:t> = </a:t>
            </a:r>
            <a:r>
              <a:rPr lang="en-US" sz="2000" dirty="0">
                <a:solidFill>
                  <a:srgbClr val="000080"/>
                </a:solidFill>
                <a:latin typeface="Consolas" panose="020B0609020204030204" pitchFamily="49" charset="0"/>
              </a:rPr>
              <a:t>head_</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while</a:t>
            </a:r>
            <a:r>
              <a:rPr lang="en-US" sz="2000" dirty="0">
                <a:solidFill>
                  <a:srgbClr val="000000"/>
                </a:solidFill>
                <a:latin typeface="Consolas" panose="020B0609020204030204" pitchFamily="49" charset="0"/>
              </a:rPr>
              <a:t> (</a:t>
            </a:r>
            <a:r>
              <a:rPr lang="en-US" sz="2000" dirty="0">
                <a:solidFill>
                  <a:srgbClr val="000080"/>
                </a:solidFill>
                <a:latin typeface="Consolas" panose="020B0609020204030204" pitchFamily="49" charset="0"/>
              </a:rPr>
              <a:t>current</a:t>
            </a:r>
            <a:r>
              <a:rPr lang="en-US" sz="2000" dirty="0">
                <a:solidFill>
                  <a:srgbClr val="000000"/>
                </a:solidFill>
                <a:latin typeface="Consolas" panose="020B0609020204030204" pitchFamily="49" charset="0"/>
              </a:rPr>
              <a:t> != </a:t>
            </a:r>
            <a:r>
              <a:rPr lang="en-US" sz="2000" dirty="0" err="1">
                <a:solidFill>
                  <a:srgbClr val="0000FF"/>
                </a:solidFill>
                <a:latin typeface="Consolas" panose="020B0609020204030204" pitchFamily="49" charset="0"/>
              </a:rPr>
              <a:t>nullptr</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 (</a:t>
            </a:r>
            <a:r>
              <a:rPr lang="en-US" sz="2000" dirty="0">
                <a:solidFill>
                  <a:srgbClr val="000080"/>
                </a:solidFill>
                <a:latin typeface="Consolas" panose="020B0609020204030204" pitchFamily="49" charset="0"/>
              </a:rPr>
              <a:t>current</a:t>
            </a:r>
            <a:r>
              <a:rPr lang="en-US" sz="2000" dirty="0">
                <a:solidFill>
                  <a:srgbClr val="000000"/>
                </a:solidFill>
                <a:latin typeface="Consolas" panose="020B0609020204030204" pitchFamily="49" charset="0"/>
              </a:rPr>
              <a:t>-&gt;</a:t>
            </a:r>
            <a:r>
              <a:rPr lang="en-US" sz="2000" dirty="0">
                <a:solidFill>
                  <a:srgbClr val="000080"/>
                </a:solidFill>
                <a:latin typeface="Consolas" panose="020B0609020204030204" pitchFamily="49" charset="0"/>
              </a:rPr>
              <a:t>data</a:t>
            </a:r>
            <a:r>
              <a:rPr lang="en-US" sz="2000" dirty="0">
                <a:solidFill>
                  <a:srgbClr val="000000"/>
                </a:solidFill>
                <a:latin typeface="Consolas" panose="020B0609020204030204" pitchFamily="49" charset="0"/>
              </a:rPr>
              <a:t> == </a:t>
            </a:r>
            <a:r>
              <a:rPr lang="en-US" sz="2000" dirty="0" err="1">
                <a:solidFill>
                  <a:srgbClr val="000080"/>
                </a:solidFill>
                <a:latin typeface="Consolas" panose="020B0609020204030204" pitchFamily="49" charset="0"/>
              </a:rPr>
              <a:t>val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a:solidFill>
                  <a:srgbClr val="000080"/>
                </a:solidFill>
                <a:latin typeface="Consolas" panose="020B0609020204030204" pitchFamily="49" charset="0"/>
              </a:rPr>
              <a:t>current</a:t>
            </a:r>
            <a:r>
              <a:rPr lang="en-US" sz="2000" dirty="0">
                <a:solidFill>
                  <a:srgbClr val="000000"/>
                </a:solidFill>
                <a:latin typeface="Consolas" panose="020B0609020204030204" pitchFamily="49" charset="0"/>
              </a:rPr>
              <a:t>;</a:t>
            </a:r>
          </a:p>
          <a:p>
            <a:r>
              <a:rPr lang="ru-RU"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80"/>
                </a:solidFill>
                <a:latin typeface="Consolas" panose="020B0609020204030204" pitchFamily="49" charset="0"/>
              </a:rPr>
              <a:t>current</a:t>
            </a:r>
            <a:r>
              <a:rPr lang="en-US" sz="2000" dirty="0">
                <a:solidFill>
                  <a:srgbClr val="000000"/>
                </a:solidFill>
                <a:latin typeface="Consolas" panose="020B0609020204030204" pitchFamily="49" charset="0"/>
              </a:rPr>
              <a:t> = </a:t>
            </a:r>
            <a:r>
              <a:rPr lang="en-US" sz="2000" dirty="0">
                <a:solidFill>
                  <a:srgbClr val="000080"/>
                </a:solidFill>
                <a:latin typeface="Consolas" panose="020B0609020204030204" pitchFamily="49" charset="0"/>
              </a:rPr>
              <a:t>current</a:t>
            </a:r>
            <a:r>
              <a:rPr lang="en-US" sz="2000" dirty="0">
                <a:solidFill>
                  <a:srgbClr val="000000"/>
                </a:solidFill>
                <a:latin typeface="Consolas" panose="020B0609020204030204" pitchFamily="49" charset="0"/>
              </a:rPr>
              <a:t>-&gt;</a:t>
            </a:r>
            <a:r>
              <a:rPr lang="en-US" sz="2000" dirty="0">
                <a:solidFill>
                  <a:srgbClr val="000080"/>
                </a:solidFill>
                <a:latin typeface="Consolas" panose="020B0609020204030204" pitchFamily="49" charset="0"/>
              </a:rPr>
              <a:t>next</a:t>
            </a:r>
            <a:r>
              <a:rPr lang="en-US" sz="2000" dirty="0">
                <a:solidFill>
                  <a:srgbClr val="000000"/>
                </a:solidFill>
                <a:latin typeface="Consolas" panose="020B0609020204030204" pitchFamily="49" charset="0"/>
              </a:rPr>
              <a:t>;</a:t>
            </a:r>
          </a:p>
          <a:p>
            <a:r>
              <a:rPr lang="ru-RU"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nullptr</a:t>
            </a:r>
            <a:r>
              <a:rPr lang="en-US" sz="2000" dirty="0">
                <a:solidFill>
                  <a:srgbClr val="000000"/>
                </a:solidFill>
                <a:latin typeface="Consolas" panose="020B0609020204030204" pitchFamily="49" charset="0"/>
              </a:rPr>
              <a:t>;</a:t>
            </a:r>
          </a:p>
          <a:p>
            <a:r>
              <a:rPr lang="ru-RU" sz="2000" dirty="0" smtClean="0">
                <a:solidFill>
                  <a:srgbClr val="000000"/>
                </a:solidFill>
                <a:latin typeface="Consolas" panose="020B0609020204030204" pitchFamily="49" charset="0"/>
              </a:rPr>
              <a:t>}</a:t>
            </a:r>
          </a:p>
          <a:p>
            <a:endParaRPr lang="en-US" sz="2000" dirty="0" smtClean="0">
              <a:solidFill>
                <a:srgbClr val="000000"/>
              </a:solidFill>
            </a:endParaRPr>
          </a:p>
          <a:p>
            <a:r>
              <a:rPr lang="ru-RU" sz="2000" dirty="0" smtClean="0">
                <a:solidFill>
                  <a:srgbClr val="000000"/>
                </a:solidFill>
              </a:rPr>
              <a:t>Время работы в худшем случае = </a:t>
            </a:r>
            <a:r>
              <a:rPr lang="en-US" sz="2000" dirty="0" smtClean="0">
                <a:solidFill>
                  <a:srgbClr val="000000"/>
                </a:solidFill>
              </a:rPr>
              <a:t>O (n), </a:t>
            </a:r>
            <a:r>
              <a:rPr lang="ru-RU" sz="2000" dirty="0" smtClean="0">
                <a:solidFill>
                  <a:srgbClr val="000000"/>
                </a:solidFill>
              </a:rPr>
              <a:t>где </a:t>
            </a:r>
            <a:r>
              <a:rPr lang="en-US" sz="2000" dirty="0" smtClean="0">
                <a:solidFill>
                  <a:srgbClr val="000000"/>
                </a:solidFill>
              </a:rPr>
              <a:t>n – </a:t>
            </a:r>
            <a:r>
              <a:rPr lang="ru-RU" sz="2000" dirty="0" smtClean="0">
                <a:solidFill>
                  <a:srgbClr val="000000"/>
                </a:solidFill>
              </a:rPr>
              <a:t>длина списка</a:t>
            </a:r>
            <a:endParaRPr lang="ru-RU" sz="2000" dirty="0"/>
          </a:p>
        </p:txBody>
      </p:sp>
    </p:spTree>
    <p:extLst>
      <p:ext uri="{BB962C8B-B14F-4D97-AF65-F5344CB8AC3E}">
        <p14:creationId xmlns:p14="http://schemas.microsoft.com/office/powerpoint/2010/main" val="1280180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Операции со списками</a:t>
            </a:r>
          </a:p>
        </p:txBody>
      </p:sp>
      <p:sp>
        <p:nvSpPr>
          <p:cNvPr id="3" name="Объект 2"/>
          <p:cNvSpPr>
            <a:spLocks noGrp="1"/>
          </p:cNvSpPr>
          <p:nvPr>
            <p:ph idx="1"/>
          </p:nvPr>
        </p:nvSpPr>
        <p:spPr/>
        <p:txBody>
          <a:bodyPr>
            <a:normAutofit fontScale="62500" lnSpcReduction="20000"/>
          </a:bodyPr>
          <a:lstStyle/>
          <a:p>
            <a:r>
              <a:rPr lang="en-US" dirty="0">
                <a:solidFill>
                  <a:srgbClr val="0000FF"/>
                </a:solidFill>
                <a:latin typeface="Consolas" panose="020B0609020204030204" pitchFamily="49" charset="0"/>
              </a:rPr>
              <a:t>Node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LinkedList</a:t>
            </a:r>
            <a:r>
              <a:rPr lang="en-US" dirty="0">
                <a:solidFill>
                  <a:srgbClr val="000000"/>
                </a:solidFill>
                <a:latin typeface="Consolas" panose="020B0609020204030204" pitchFamily="49" charset="0"/>
              </a:rPr>
              <a:t>::</a:t>
            </a:r>
            <a:r>
              <a:rPr lang="en-US" dirty="0" err="1">
                <a:solidFill>
                  <a:srgbClr val="880000"/>
                </a:solidFill>
                <a:latin typeface="Consolas" panose="020B0609020204030204" pitchFamily="49" charset="0"/>
              </a:rPr>
              <a:t>InsertAfter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Node</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node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data</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node</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nullptr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nullptr</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Создание нового элемента списка</a:t>
            </a:r>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new_node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Node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new_node</a:t>
            </a:r>
            <a:r>
              <a:rPr lang="en-US" dirty="0">
                <a:solidFill>
                  <a:srgbClr val="000000"/>
                </a:solidFill>
                <a:latin typeface="Consolas" panose="020B0609020204030204" pitchFamily="49" charset="0"/>
              </a:rPr>
              <a:t>-&gt;</a:t>
            </a:r>
            <a:r>
              <a:rPr lang="en-US" dirty="0">
                <a:solidFill>
                  <a:srgbClr val="000080"/>
                </a:solidFill>
                <a:latin typeface="Consolas" panose="020B0609020204030204" pitchFamily="49" charset="0"/>
              </a:rPr>
              <a:t>data</a:t>
            </a:r>
            <a:r>
              <a:rPr lang="en-US" dirty="0">
                <a:solidFill>
                  <a:srgbClr val="000000"/>
                </a:solidFill>
                <a:latin typeface="Consolas" panose="020B0609020204030204" pitchFamily="49" charset="0"/>
              </a:rPr>
              <a:t> = </a:t>
            </a:r>
            <a:r>
              <a:rPr lang="en-US" dirty="0">
                <a:solidFill>
                  <a:srgbClr val="000080"/>
                </a:solidFill>
                <a:latin typeface="Consolas" panose="020B0609020204030204" pitchFamily="49" charset="0"/>
              </a:rPr>
              <a:t>data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new_node</a:t>
            </a:r>
            <a:r>
              <a:rPr lang="en-US" dirty="0">
                <a:solidFill>
                  <a:srgbClr val="000000"/>
                </a:solidFill>
                <a:latin typeface="Consolas" panose="020B0609020204030204" pitchFamily="49" charset="0"/>
              </a:rPr>
              <a:t>-&gt;</a:t>
            </a:r>
            <a:r>
              <a:rPr lang="en-US" dirty="0" err="1">
                <a:solidFill>
                  <a:srgbClr val="000080"/>
                </a:solidFill>
                <a:latin typeface="Consolas" panose="020B0609020204030204" pitchFamily="49" charset="0"/>
              </a:rPr>
              <a:t>prev</a:t>
            </a:r>
            <a:r>
              <a:rPr lang="en-US" dirty="0">
                <a:solidFill>
                  <a:srgbClr val="000000"/>
                </a:solidFill>
                <a:latin typeface="Consolas" panose="020B0609020204030204" pitchFamily="49" charset="0"/>
              </a:rPr>
              <a:t> = </a:t>
            </a:r>
            <a:r>
              <a:rPr lang="en-US" dirty="0">
                <a:solidFill>
                  <a:srgbClr val="000080"/>
                </a:solidFill>
                <a:latin typeface="Consolas" panose="020B0609020204030204" pitchFamily="49" charset="0"/>
              </a:rPr>
              <a:t>node</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new_node</a:t>
            </a:r>
            <a:r>
              <a:rPr lang="en-US" dirty="0">
                <a:solidFill>
                  <a:srgbClr val="000000"/>
                </a:solidFill>
                <a:latin typeface="Consolas" panose="020B0609020204030204" pitchFamily="49" charset="0"/>
              </a:rPr>
              <a:t>-&gt;</a:t>
            </a:r>
            <a:r>
              <a:rPr lang="en-US" dirty="0">
                <a:solidFill>
                  <a:srgbClr val="000080"/>
                </a:solidFill>
                <a:latin typeface="Consolas" panose="020B0609020204030204" pitchFamily="49" charset="0"/>
              </a:rPr>
              <a:t>next</a:t>
            </a:r>
            <a:r>
              <a:rPr lang="en-US" dirty="0">
                <a:solidFill>
                  <a:srgbClr val="000000"/>
                </a:solidFill>
                <a:latin typeface="Consolas" panose="020B0609020204030204" pitchFamily="49" charset="0"/>
              </a:rPr>
              <a:t> = </a:t>
            </a:r>
            <a:r>
              <a:rPr lang="en-US" dirty="0">
                <a:solidFill>
                  <a:srgbClr val="000080"/>
                </a:solidFill>
                <a:latin typeface="Consolas" panose="020B0609020204030204" pitchFamily="49" charset="0"/>
              </a:rPr>
              <a:t>node</a:t>
            </a:r>
            <a:r>
              <a:rPr lang="en-US" dirty="0">
                <a:solidFill>
                  <a:srgbClr val="000000"/>
                </a:solidFill>
                <a:latin typeface="Consolas" panose="020B0609020204030204" pitchFamily="49" charset="0"/>
              </a:rPr>
              <a:t>-&gt;</a:t>
            </a:r>
            <a:r>
              <a:rPr lang="en-US" dirty="0">
                <a:solidFill>
                  <a:srgbClr val="000080"/>
                </a:solidFill>
                <a:latin typeface="Consolas" panose="020B0609020204030204" pitchFamily="49" charset="0"/>
              </a:rPr>
              <a:t>next</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new_node</a:t>
            </a:r>
            <a:r>
              <a:rPr lang="en-US" dirty="0">
                <a:solidFill>
                  <a:srgbClr val="000000"/>
                </a:solidFill>
                <a:latin typeface="Consolas" panose="020B0609020204030204" pitchFamily="49" charset="0"/>
              </a:rPr>
              <a:t>-&gt;</a:t>
            </a:r>
            <a:r>
              <a:rPr lang="en-US" dirty="0">
                <a:solidFill>
                  <a:srgbClr val="000080"/>
                </a:solidFill>
                <a:latin typeface="Consolas" panose="020B0609020204030204" pitchFamily="49" charset="0"/>
              </a:rPr>
              <a:t>next</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nullptr</a:t>
            </a:r>
            <a:r>
              <a:rPr lang="en-US" dirty="0">
                <a:solidFill>
                  <a:srgbClr val="000000"/>
                </a:solidFill>
                <a:latin typeface="Consolas" panose="020B0609020204030204" pitchFamily="49" charset="0"/>
              </a:rPr>
              <a:t>) {</a:t>
            </a:r>
          </a:p>
          <a:p>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Обновление указателя следующего элемента</a:t>
            </a:r>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new_node</a:t>
            </a:r>
            <a:r>
              <a:rPr lang="en-US" dirty="0">
                <a:solidFill>
                  <a:srgbClr val="000000"/>
                </a:solidFill>
                <a:latin typeface="Consolas" panose="020B0609020204030204" pitchFamily="49" charset="0"/>
              </a:rPr>
              <a:t>-&gt;</a:t>
            </a:r>
            <a:r>
              <a:rPr lang="en-US" dirty="0">
                <a:solidFill>
                  <a:srgbClr val="000080"/>
                </a:solidFill>
                <a:latin typeface="Consolas" panose="020B0609020204030204" pitchFamily="49" charset="0"/>
              </a:rPr>
              <a:t>next</a:t>
            </a:r>
            <a:r>
              <a:rPr lang="en-US" dirty="0">
                <a:solidFill>
                  <a:srgbClr val="000000"/>
                </a:solidFill>
                <a:latin typeface="Consolas" panose="020B0609020204030204" pitchFamily="49" charset="0"/>
              </a:rPr>
              <a:t>-&gt;</a:t>
            </a:r>
            <a:r>
              <a:rPr lang="en-US" dirty="0" err="1">
                <a:solidFill>
                  <a:srgbClr val="000080"/>
                </a:solidFill>
                <a:latin typeface="Consolas" panose="020B0609020204030204" pitchFamily="49" charset="0"/>
              </a:rPr>
              <a:t>prev</a:t>
            </a:r>
            <a:r>
              <a:rPr lang="en-US" dirty="0">
                <a:solidFill>
                  <a:srgbClr val="000000"/>
                </a:solidFill>
                <a:latin typeface="Consolas" panose="020B0609020204030204" pitchFamily="49" charset="0"/>
              </a:rPr>
              <a:t> = </a:t>
            </a:r>
            <a:r>
              <a:rPr lang="en-US" dirty="0" err="1">
                <a:solidFill>
                  <a:srgbClr val="000080"/>
                </a:solidFill>
                <a:latin typeface="Consolas" panose="020B0609020204030204" pitchFamily="49" charset="0"/>
              </a:rPr>
              <a:t>new_node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указатель текущего (за которым нужно добавить элемент) элемента</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переопределяем на новый элемент</a:t>
            </a:r>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node</a:t>
            </a:r>
            <a:r>
              <a:rPr lang="en-US" dirty="0">
                <a:solidFill>
                  <a:srgbClr val="000000"/>
                </a:solidFill>
                <a:latin typeface="Consolas" panose="020B0609020204030204" pitchFamily="49" charset="0"/>
              </a:rPr>
              <a:t>-&gt;</a:t>
            </a:r>
            <a:r>
              <a:rPr lang="en-US" dirty="0">
                <a:solidFill>
                  <a:srgbClr val="000080"/>
                </a:solidFill>
                <a:latin typeface="Consolas" panose="020B0609020204030204" pitchFamily="49" charset="0"/>
              </a:rPr>
              <a:t>next</a:t>
            </a:r>
            <a:r>
              <a:rPr lang="en-US" dirty="0">
                <a:solidFill>
                  <a:srgbClr val="000000"/>
                </a:solidFill>
                <a:latin typeface="Consolas" panose="020B0609020204030204" pitchFamily="49" charset="0"/>
              </a:rPr>
              <a:t> = </a:t>
            </a:r>
            <a:r>
              <a:rPr lang="en-US" dirty="0" err="1">
                <a:solidFill>
                  <a:srgbClr val="000080"/>
                </a:solidFill>
                <a:latin typeface="Consolas" panose="020B0609020204030204" pitchFamily="49" charset="0"/>
              </a:rPr>
              <a:t>new_node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new_node</a:t>
            </a:r>
            <a:r>
              <a:rPr lang="en-US" dirty="0">
                <a:solidFill>
                  <a:srgbClr val="000000"/>
                </a:solidFill>
                <a:latin typeface="Consolas" panose="020B0609020204030204" pitchFamily="49" charset="0"/>
              </a:rPr>
              <a:t>;</a:t>
            </a:r>
          </a:p>
          <a:p>
            <a:r>
              <a:rPr lang="ru-RU" dirty="0" smtClean="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ru-RU" dirty="0">
                <a:solidFill>
                  <a:srgbClr val="000000"/>
                </a:solidFill>
              </a:rPr>
              <a:t>Время работы </a:t>
            </a:r>
            <a:r>
              <a:rPr lang="ru-RU" dirty="0" smtClean="0">
                <a:solidFill>
                  <a:srgbClr val="000000"/>
                </a:solidFill>
              </a:rPr>
              <a:t>= </a:t>
            </a:r>
            <a:r>
              <a:rPr lang="en-US" dirty="0">
                <a:solidFill>
                  <a:srgbClr val="000000"/>
                </a:solidFill>
              </a:rPr>
              <a:t>O </a:t>
            </a:r>
            <a:r>
              <a:rPr lang="en-US" dirty="0" smtClean="0">
                <a:solidFill>
                  <a:srgbClr val="000000"/>
                </a:solidFill>
              </a:rPr>
              <a:t>(</a:t>
            </a:r>
            <a:r>
              <a:rPr lang="ru-RU" dirty="0" smtClean="0">
                <a:solidFill>
                  <a:srgbClr val="000000"/>
                </a:solidFill>
              </a:rPr>
              <a:t>1</a:t>
            </a:r>
            <a:r>
              <a:rPr lang="en-US" dirty="0" smtClean="0">
                <a:solidFill>
                  <a:srgbClr val="000000"/>
                </a:solidFill>
              </a:rPr>
              <a:t>)</a:t>
            </a:r>
            <a:endParaRPr lang="ru-RU" dirty="0"/>
          </a:p>
        </p:txBody>
      </p:sp>
    </p:spTree>
    <p:extLst>
      <p:ext uri="{BB962C8B-B14F-4D97-AF65-F5344CB8AC3E}">
        <p14:creationId xmlns:p14="http://schemas.microsoft.com/office/powerpoint/2010/main" val="617009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Операции со списками</a:t>
            </a:r>
          </a:p>
        </p:txBody>
      </p:sp>
      <p:sp>
        <p:nvSpPr>
          <p:cNvPr id="3" name="Объект 2"/>
          <p:cNvSpPr>
            <a:spLocks noGrp="1"/>
          </p:cNvSpPr>
          <p:nvPr>
            <p:ph idx="1"/>
          </p:nvPr>
        </p:nvSpPr>
        <p:spPr/>
        <p:txBody>
          <a:bodyPr>
            <a:normAutofit fontScale="85000" lnSpcReduction="20000"/>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LinkedList</a:t>
            </a:r>
            <a:r>
              <a:rPr lang="en-US" dirty="0">
                <a:solidFill>
                  <a:srgbClr val="000000"/>
                </a:solidFill>
                <a:latin typeface="Consolas" panose="020B0609020204030204" pitchFamily="49" charset="0"/>
              </a:rPr>
              <a:t>::</a:t>
            </a:r>
            <a:r>
              <a:rPr lang="en-US" dirty="0" err="1">
                <a:solidFill>
                  <a:srgbClr val="880000"/>
                </a:solidFill>
                <a:latin typeface="Consolas" panose="020B0609020204030204" pitchFamily="49" charset="0"/>
              </a:rPr>
              <a:t>DeteleAt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Node</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node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node</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nullptr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node</a:t>
            </a:r>
            <a:r>
              <a:rPr lang="en-US" dirty="0">
                <a:solidFill>
                  <a:srgbClr val="000000"/>
                </a:solidFill>
                <a:latin typeface="Consolas" panose="020B0609020204030204" pitchFamily="49" charset="0"/>
              </a:rPr>
              <a:t>-&gt;</a:t>
            </a:r>
            <a:r>
              <a:rPr lang="en-US" dirty="0">
                <a:solidFill>
                  <a:srgbClr val="000080"/>
                </a:solidFill>
                <a:latin typeface="Consolas" panose="020B0609020204030204" pitchFamily="49" charset="0"/>
              </a:rPr>
              <a:t>next</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nullptr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node</a:t>
            </a:r>
            <a:r>
              <a:rPr lang="en-US" dirty="0">
                <a:solidFill>
                  <a:srgbClr val="000000"/>
                </a:solidFill>
                <a:latin typeface="Consolas" panose="020B0609020204030204" pitchFamily="49" charset="0"/>
              </a:rPr>
              <a:t>-&gt;</a:t>
            </a:r>
            <a:r>
              <a:rPr lang="en-US" dirty="0">
                <a:solidFill>
                  <a:srgbClr val="000080"/>
                </a:solidFill>
                <a:latin typeface="Consolas" panose="020B0609020204030204" pitchFamily="49" charset="0"/>
              </a:rPr>
              <a:t>next</a:t>
            </a:r>
            <a:r>
              <a:rPr lang="en-US" dirty="0">
                <a:solidFill>
                  <a:srgbClr val="000000"/>
                </a:solidFill>
                <a:latin typeface="Consolas" panose="020B0609020204030204" pitchFamily="49" charset="0"/>
              </a:rPr>
              <a:t>-&gt;</a:t>
            </a:r>
            <a:r>
              <a:rPr lang="en-US" dirty="0" err="1">
                <a:solidFill>
                  <a:srgbClr val="000080"/>
                </a:solidFill>
                <a:latin typeface="Consolas" panose="020B0609020204030204" pitchFamily="49" charset="0"/>
              </a:rPr>
              <a:t>prev</a:t>
            </a:r>
            <a:r>
              <a:rPr lang="en-US" dirty="0">
                <a:solidFill>
                  <a:srgbClr val="000000"/>
                </a:solidFill>
                <a:latin typeface="Consolas" panose="020B0609020204030204" pitchFamily="49" charset="0"/>
              </a:rPr>
              <a:t> = </a:t>
            </a:r>
            <a:r>
              <a:rPr lang="en-US" dirty="0">
                <a:solidFill>
                  <a:srgbClr val="000080"/>
                </a:solidFill>
                <a:latin typeface="Consolas" panose="020B0609020204030204" pitchFamily="49" charset="0"/>
              </a:rPr>
              <a:t>node</a:t>
            </a:r>
            <a:r>
              <a:rPr lang="en-US" dirty="0">
                <a:solidFill>
                  <a:srgbClr val="000000"/>
                </a:solidFill>
                <a:latin typeface="Consolas" panose="020B0609020204030204" pitchFamily="49" charset="0"/>
              </a:rPr>
              <a:t>-&gt;</a:t>
            </a:r>
            <a:r>
              <a:rPr lang="en-US" dirty="0" err="1">
                <a:solidFill>
                  <a:srgbClr val="000080"/>
                </a:solidFill>
                <a:latin typeface="Consolas" panose="020B0609020204030204" pitchFamily="49" charset="0"/>
              </a:rPr>
              <a:t>prev</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node</a:t>
            </a:r>
            <a:r>
              <a:rPr lang="en-US" dirty="0">
                <a:solidFill>
                  <a:srgbClr val="000000"/>
                </a:solidFill>
                <a:latin typeface="Consolas" panose="020B0609020204030204" pitchFamily="49" charset="0"/>
              </a:rPr>
              <a:t>-&gt;</a:t>
            </a:r>
            <a:r>
              <a:rPr lang="en-US" dirty="0" err="1">
                <a:solidFill>
                  <a:srgbClr val="000080"/>
                </a:solidFill>
                <a:latin typeface="Consolas" panose="020B0609020204030204" pitchFamily="49" charset="0"/>
              </a:rPr>
              <a:t>prev</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nullptr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node</a:t>
            </a:r>
            <a:r>
              <a:rPr lang="en-US" dirty="0">
                <a:solidFill>
                  <a:srgbClr val="000000"/>
                </a:solidFill>
                <a:latin typeface="Consolas" panose="020B0609020204030204" pitchFamily="49" charset="0"/>
              </a:rPr>
              <a:t>-&gt;</a:t>
            </a:r>
            <a:r>
              <a:rPr lang="en-US" dirty="0" err="1">
                <a:solidFill>
                  <a:srgbClr val="000080"/>
                </a:solidFill>
                <a:latin typeface="Consolas" panose="020B0609020204030204" pitchFamily="49" charset="0"/>
              </a:rPr>
              <a:t>prev</a:t>
            </a:r>
            <a:r>
              <a:rPr lang="en-US" dirty="0">
                <a:solidFill>
                  <a:srgbClr val="000000"/>
                </a:solidFill>
                <a:latin typeface="Consolas" panose="020B0609020204030204" pitchFamily="49" charset="0"/>
              </a:rPr>
              <a:t>-&gt;</a:t>
            </a:r>
            <a:r>
              <a:rPr lang="en-US" dirty="0">
                <a:solidFill>
                  <a:srgbClr val="000080"/>
                </a:solidFill>
                <a:latin typeface="Consolas" panose="020B0609020204030204" pitchFamily="49" charset="0"/>
              </a:rPr>
              <a:t>next</a:t>
            </a:r>
            <a:r>
              <a:rPr lang="en-US" dirty="0">
                <a:solidFill>
                  <a:srgbClr val="000000"/>
                </a:solidFill>
                <a:latin typeface="Consolas" panose="020B0609020204030204" pitchFamily="49" charset="0"/>
              </a:rPr>
              <a:t> = </a:t>
            </a:r>
            <a:r>
              <a:rPr lang="en-US" dirty="0">
                <a:solidFill>
                  <a:srgbClr val="000080"/>
                </a:solidFill>
                <a:latin typeface="Consolas" panose="020B0609020204030204" pitchFamily="49" charset="0"/>
              </a:rPr>
              <a:t>node</a:t>
            </a:r>
            <a:r>
              <a:rPr lang="en-US" dirty="0">
                <a:solidFill>
                  <a:srgbClr val="000000"/>
                </a:solidFill>
                <a:latin typeface="Consolas" panose="020B0609020204030204" pitchFamily="49" charset="0"/>
              </a:rPr>
              <a:t>-&gt;</a:t>
            </a:r>
            <a:r>
              <a:rPr lang="en-US" dirty="0">
                <a:solidFill>
                  <a:srgbClr val="000080"/>
                </a:solidFill>
                <a:latin typeface="Consolas" panose="020B0609020204030204" pitchFamily="49" charset="0"/>
              </a:rPr>
              <a:t>next</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smtClean="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ru-RU" dirty="0">
                <a:solidFill>
                  <a:srgbClr val="000000"/>
                </a:solidFill>
              </a:rPr>
              <a:t>Время работы = </a:t>
            </a:r>
            <a:r>
              <a:rPr lang="en-US" dirty="0">
                <a:solidFill>
                  <a:srgbClr val="000000"/>
                </a:solidFill>
              </a:rPr>
              <a:t>O (</a:t>
            </a:r>
            <a:r>
              <a:rPr lang="ru-RU" dirty="0">
                <a:solidFill>
                  <a:srgbClr val="000000"/>
                </a:solidFill>
              </a:rPr>
              <a:t>1</a:t>
            </a:r>
            <a:r>
              <a:rPr lang="en-US" dirty="0">
                <a:solidFill>
                  <a:srgbClr val="000000"/>
                </a:solidFill>
              </a:rPr>
              <a:t>)</a:t>
            </a:r>
            <a:endParaRPr lang="ru-RU" dirty="0"/>
          </a:p>
          <a:p>
            <a:endParaRPr lang="ru-RU" dirty="0" smtClean="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endParaRPr lang="ru-RU" dirty="0"/>
          </a:p>
        </p:txBody>
      </p:sp>
    </p:spTree>
    <p:extLst>
      <p:ext uri="{BB962C8B-B14F-4D97-AF65-F5344CB8AC3E}">
        <p14:creationId xmlns:p14="http://schemas.microsoft.com/office/powerpoint/2010/main" val="1389851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Операции со списками</a:t>
            </a:r>
          </a:p>
        </p:txBody>
      </p:sp>
      <p:sp>
        <p:nvSpPr>
          <p:cNvPr id="3" name="Объект 2"/>
          <p:cNvSpPr>
            <a:spLocks noGrp="1"/>
          </p:cNvSpPr>
          <p:nvPr>
            <p:ph idx="1"/>
          </p:nvPr>
        </p:nvSpPr>
        <p:spPr/>
        <p:txBody>
          <a:bodyPr>
            <a:normAutofit fontScale="92500" lnSpcReduction="10000"/>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LinkedList</a:t>
            </a:r>
            <a:r>
              <a:rPr lang="en-US" dirty="0">
                <a:solidFill>
                  <a:srgbClr val="000000"/>
                </a:solidFill>
                <a:latin typeface="Consolas" panose="020B0609020204030204" pitchFamily="49" charset="0"/>
              </a:rPr>
              <a:t>::</a:t>
            </a:r>
            <a:r>
              <a:rPr lang="en-US" dirty="0">
                <a:solidFill>
                  <a:srgbClr val="880000"/>
                </a:solidFill>
                <a:latin typeface="Consolas" panose="020B0609020204030204" pitchFamily="49" charset="0"/>
              </a:rPr>
              <a:t>Union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LinkedList</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list1</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LinkedList</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list2</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list1</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nullptr</a:t>
            </a:r>
            <a:r>
              <a:rPr lang="en-US" dirty="0">
                <a:solidFill>
                  <a:srgbClr val="000000"/>
                </a:solidFill>
                <a:latin typeface="Consolas" panose="020B0609020204030204" pitchFamily="49" charset="0"/>
              </a:rPr>
              <a:t> || </a:t>
            </a:r>
            <a:r>
              <a:rPr lang="en-US" dirty="0">
                <a:solidFill>
                  <a:srgbClr val="000080"/>
                </a:solidFill>
                <a:latin typeface="Consolas" panose="020B0609020204030204" pitchFamily="49" charset="0"/>
              </a:rPr>
              <a:t>list2</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nullptr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Node</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tail1</a:t>
            </a:r>
            <a:r>
              <a:rPr lang="en-US" dirty="0">
                <a:solidFill>
                  <a:srgbClr val="000000"/>
                </a:solidFill>
                <a:latin typeface="Consolas" panose="020B0609020204030204" pitchFamily="49" charset="0"/>
              </a:rPr>
              <a:t> = </a:t>
            </a:r>
            <a:r>
              <a:rPr lang="en-US" dirty="0">
                <a:solidFill>
                  <a:srgbClr val="000080"/>
                </a:solidFill>
                <a:latin typeface="Consolas" panose="020B0609020204030204" pitchFamily="49" charset="0"/>
              </a:rPr>
              <a:t>list1</a:t>
            </a:r>
            <a:r>
              <a:rPr lang="en-US" dirty="0">
                <a:solidFill>
                  <a:srgbClr val="000000"/>
                </a:solidFill>
                <a:latin typeface="Consolas" panose="020B0609020204030204" pitchFamily="49" charset="0"/>
              </a:rPr>
              <a:t>-&gt;</a:t>
            </a:r>
            <a:r>
              <a:rPr lang="en-US" dirty="0">
                <a:solidFill>
                  <a:srgbClr val="880000"/>
                </a:solidFill>
                <a:latin typeface="Consolas" panose="020B0609020204030204" pitchFamily="49" charset="0"/>
              </a:rPr>
              <a:t>Back</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Node</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head2</a:t>
            </a:r>
            <a:r>
              <a:rPr lang="en-US" dirty="0">
                <a:solidFill>
                  <a:srgbClr val="000000"/>
                </a:solidFill>
                <a:latin typeface="Consolas" panose="020B0609020204030204" pitchFamily="49" charset="0"/>
              </a:rPr>
              <a:t> = </a:t>
            </a:r>
            <a:r>
              <a:rPr lang="en-US" dirty="0">
                <a:solidFill>
                  <a:srgbClr val="000080"/>
                </a:solidFill>
                <a:latin typeface="Consolas" panose="020B0609020204030204" pitchFamily="49" charset="0"/>
              </a:rPr>
              <a:t>list2</a:t>
            </a:r>
            <a:r>
              <a:rPr lang="en-US" dirty="0">
                <a:solidFill>
                  <a:srgbClr val="000000"/>
                </a:solidFill>
                <a:latin typeface="Consolas" panose="020B0609020204030204" pitchFamily="49" charset="0"/>
              </a:rPr>
              <a:t>-&gt;</a:t>
            </a:r>
            <a:r>
              <a:rPr lang="en-US" dirty="0">
                <a:solidFill>
                  <a:srgbClr val="880000"/>
                </a:solidFill>
                <a:latin typeface="Consolas" panose="020B0609020204030204" pitchFamily="49" charset="0"/>
              </a:rPr>
              <a:t>Front</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tail1</a:t>
            </a:r>
            <a:r>
              <a:rPr lang="en-US" dirty="0">
                <a:solidFill>
                  <a:srgbClr val="000000"/>
                </a:solidFill>
                <a:latin typeface="Consolas" panose="020B0609020204030204" pitchFamily="49" charset="0"/>
              </a:rPr>
              <a:t>-&gt;</a:t>
            </a:r>
            <a:r>
              <a:rPr lang="en-US" i="1" dirty="0">
                <a:solidFill>
                  <a:srgbClr val="880000"/>
                </a:solidFill>
                <a:latin typeface="Consolas" panose="020B0609020204030204" pitchFamily="49" charset="0"/>
              </a:rPr>
              <a:t>next</a:t>
            </a:r>
            <a:r>
              <a:rPr lang="en-US" dirty="0">
                <a:solidFill>
                  <a:srgbClr val="000000"/>
                </a:solidFill>
                <a:latin typeface="Consolas" panose="020B0609020204030204" pitchFamily="49" charset="0"/>
              </a:rPr>
              <a:t> = </a:t>
            </a:r>
            <a:r>
              <a:rPr lang="en-US" dirty="0">
                <a:solidFill>
                  <a:srgbClr val="000080"/>
                </a:solidFill>
                <a:latin typeface="Consolas" panose="020B0609020204030204" pitchFamily="49" charset="0"/>
              </a:rPr>
              <a:t>head2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head2</a:t>
            </a:r>
            <a:r>
              <a:rPr lang="en-US" dirty="0">
                <a:solidFill>
                  <a:srgbClr val="000000"/>
                </a:solidFill>
                <a:latin typeface="Consolas" panose="020B0609020204030204" pitchFamily="49" charset="0"/>
              </a:rPr>
              <a:t>-&gt;</a:t>
            </a:r>
            <a:r>
              <a:rPr lang="en-US" i="1" dirty="0" err="1">
                <a:solidFill>
                  <a:srgbClr val="880000"/>
                </a:solidFill>
                <a:latin typeface="Consolas" panose="020B0609020204030204" pitchFamily="49" charset="0"/>
              </a:rPr>
              <a:t>prev</a:t>
            </a:r>
            <a:r>
              <a:rPr lang="en-US" dirty="0">
                <a:solidFill>
                  <a:srgbClr val="000000"/>
                </a:solidFill>
                <a:latin typeface="Consolas" panose="020B0609020204030204" pitchFamily="49" charset="0"/>
              </a:rPr>
              <a:t> = </a:t>
            </a:r>
            <a:r>
              <a:rPr lang="en-US" dirty="0">
                <a:solidFill>
                  <a:srgbClr val="000080"/>
                </a:solidFill>
                <a:latin typeface="Consolas" panose="020B0609020204030204" pitchFamily="49" charset="0"/>
              </a:rPr>
              <a:t>tail1</a:t>
            </a:r>
            <a:r>
              <a:rPr lang="en-US" dirty="0">
                <a:solidFill>
                  <a:srgbClr val="000000"/>
                </a:solidFill>
                <a:latin typeface="Consolas" panose="020B0609020204030204" pitchFamily="49" charset="0"/>
              </a:rPr>
              <a:t>;</a:t>
            </a:r>
          </a:p>
          <a:p>
            <a:r>
              <a:rPr lang="ru-RU" dirty="0" smtClean="0">
                <a:solidFill>
                  <a:srgbClr val="000000"/>
                </a:solidFill>
                <a:latin typeface="Consolas" panose="020B0609020204030204" pitchFamily="49" charset="0"/>
              </a:rPr>
              <a:t>}</a:t>
            </a:r>
          </a:p>
          <a:p>
            <a:endParaRPr lang="ru-RU" dirty="0" smtClean="0">
              <a:solidFill>
                <a:srgbClr val="000000"/>
              </a:solidFill>
            </a:endParaRPr>
          </a:p>
          <a:p>
            <a:r>
              <a:rPr lang="ru-RU" dirty="0" smtClean="0">
                <a:solidFill>
                  <a:srgbClr val="000000"/>
                </a:solidFill>
              </a:rPr>
              <a:t>Время </a:t>
            </a:r>
            <a:r>
              <a:rPr lang="ru-RU" dirty="0">
                <a:solidFill>
                  <a:srgbClr val="000000"/>
                </a:solidFill>
              </a:rPr>
              <a:t>работы = </a:t>
            </a:r>
            <a:r>
              <a:rPr lang="en-US" dirty="0">
                <a:solidFill>
                  <a:srgbClr val="000000"/>
                </a:solidFill>
              </a:rPr>
              <a:t>O (</a:t>
            </a:r>
            <a:r>
              <a:rPr lang="ru-RU" dirty="0">
                <a:solidFill>
                  <a:srgbClr val="000000"/>
                </a:solidFill>
              </a:rPr>
              <a:t>1</a:t>
            </a:r>
            <a:r>
              <a:rPr lang="en-US" dirty="0" smtClean="0">
                <a:solidFill>
                  <a:srgbClr val="000000"/>
                </a:solidFill>
              </a:rPr>
              <a:t>)</a:t>
            </a:r>
            <a:r>
              <a:rPr lang="ru-RU" dirty="0" smtClean="0">
                <a:solidFill>
                  <a:srgbClr val="000000"/>
                </a:solidFill>
              </a:rPr>
              <a:t> в случае если есть указатель на конец списка.</a:t>
            </a:r>
            <a:endParaRPr lang="ru-RU" dirty="0"/>
          </a:p>
          <a:p>
            <a:endParaRPr lang="ru-RU" dirty="0" smtClean="0">
              <a:solidFill>
                <a:srgbClr val="000000"/>
              </a:solidFill>
              <a:latin typeface="Consolas" panose="020B0609020204030204" pitchFamily="49" charset="0"/>
            </a:endParaRPr>
          </a:p>
          <a:p>
            <a:endParaRPr lang="ru-RU" dirty="0"/>
          </a:p>
        </p:txBody>
      </p:sp>
    </p:spTree>
    <p:extLst>
      <p:ext uri="{BB962C8B-B14F-4D97-AF65-F5344CB8AC3E}">
        <p14:creationId xmlns:p14="http://schemas.microsoft.com/office/powerpoint/2010/main" val="1681862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smtClean="0"/>
              <a:t>Связанные списки</a:t>
            </a:r>
            <a:endParaRPr lang="ru-RU" dirty="0"/>
          </a:p>
        </p:txBody>
      </p:sp>
      <p:sp>
        <p:nvSpPr>
          <p:cNvPr id="3" name="Объект 2"/>
          <p:cNvSpPr>
            <a:spLocks noGrp="1"/>
          </p:cNvSpPr>
          <p:nvPr>
            <p:ph idx="1"/>
          </p:nvPr>
        </p:nvSpPr>
        <p:spPr/>
        <p:txBody>
          <a:bodyPr>
            <a:normAutofit fontScale="85000" lnSpcReduction="10000"/>
          </a:bodyPr>
          <a:lstStyle/>
          <a:p>
            <a:r>
              <a:rPr lang="ru-RU" b="1" dirty="0"/>
              <a:t>Преимущества списков перед массивом</a:t>
            </a:r>
            <a:r>
              <a:rPr lang="ru-RU" dirty="0"/>
              <a:t>:</a:t>
            </a:r>
          </a:p>
          <a:p>
            <a:endParaRPr lang="ru-RU" dirty="0"/>
          </a:p>
          <a:p>
            <a:pPr marL="342900" indent="-342900">
              <a:buFont typeface="Arial" panose="020B0604020202020204" pitchFamily="34" charset="0"/>
              <a:buChar char="•"/>
            </a:pPr>
            <a:r>
              <a:rPr lang="ru-RU" dirty="0"/>
              <a:t>Быстрая вставка</a:t>
            </a:r>
            <a:r>
              <a:rPr lang="en-US" dirty="0"/>
              <a:t>/</a:t>
            </a:r>
            <a:r>
              <a:rPr lang="ru-RU" dirty="0"/>
              <a:t>удаление элементов в любое место списка. В том числе и в начало и в конец, если имеются советующие указатели.</a:t>
            </a:r>
          </a:p>
          <a:p>
            <a:pPr marL="342900" indent="-342900">
              <a:buFont typeface="Arial" panose="020B0604020202020204" pitchFamily="34" charset="0"/>
              <a:buChar char="•"/>
            </a:pPr>
            <a:r>
              <a:rPr lang="ru-RU" dirty="0"/>
              <a:t>Неограниченное количество элементов (как например в массиве) – нет переопределения памяти</a:t>
            </a:r>
          </a:p>
          <a:p>
            <a:endParaRPr lang="ru-RU" dirty="0"/>
          </a:p>
          <a:p>
            <a:r>
              <a:rPr lang="ru-RU" b="1" dirty="0"/>
              <a:t>Недостатки</a:t>
            </a:r>
            <a:r>
              <a:rPr lang="ru-RU" dirty="0"/>
              <a:t>:</a:t>
            </a:r>
          </a:p>
          <a:p>
            <a:endParaRPr lang="ru-RU" dirty="0"/>
          </a:p>
          <a:p>
            <a:pPr marL="342900" indent="-342900">
              <a:buFont typeface="Arial" panose="020B0604020202020204" pitchFamily="34" charset="0"/>
              <a:buChar char="•"/>
            </a:pPr>
            <a:r>
              <a:rPr lang="ru-RU" dirty="0"/>
              <a:t>Все элементы связных списков доступны лишь друг за другом, т.е. нет оператора прямого доступа к элементу по индексу</a:t>
            </a:r>
          </a:p>
          <a:p>
            <a:pPr marL="342900" indent="-342900">
              <a:buFont typeface="Arial" panose="020B0604020202020204" pitchFamily="34" charset="0"/>
              <a:buChar char="•"/>
            </a:pPr>
            <a:r>
              <a:rPr lang="ru-RU" dirty="0"/>
              <a:t>На указатели расходуется дополнительная память</a:t>
            </a:r>
          </a:p>
          <a:p>
            <a:pPr marL="342900" indent="-342900">
              <a:buFont typeface="Arial" panose="020B0604020202020204" pitchFamily="34" charset="0"/>
              <a:buChar char="•"/>
            </a:pPr>
            <a:r>
              <a:rPr lang="ru-RU" dirty="0"/>
              <a:t>Элементы списка могут располагаться в памяти разряжено, что оказывает негативный эффект на кеширование процессора </a:t>
            </a:r>
          </a:p>
          <a:p>
            <a:endParaRPr lang="ru-RU" dirty="0"/>
          </a:p>
        </p:txBody>
      </p:sp>
    </p:spTree>
    <p:extLst>
      <p:ext uri="{BB962C8B-B14F-4D97-AF65-F5344CB8AC3E}">
        <p14:creationId xmlns:p14="http://schemas.microsoft.com/office/powerpoint/2010/main" val="1674627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smtClean="0"/>
              <a:t>Стек</a:t>
            </a:r>
            <a:endParaRPr lang="ru-RU" dirty="0"/>
          </a:p>
        </p:txBody>
      </p:sp>
      <p:sp>
        <p:nvSpPr>
          <p:cNvPr id="3" name="Объект 2"/>
          <p:cNvSpPr>
            <a:spLocks noGrp="1"/>
          </p:cNvSpPr>
          <p:nvPr>
            <p:ph idx="1"/>
          </p:nvPr>
        </p:nvSpPr>
        <p:spPr>
          <a:xfrm>
            <a:off x="457200" y="1070920"/>
            <a:ext cx="8686800" cy="1281755"/>
          </a:xfrm>
        </p:spPr>
        <p:txBody>
          <a:bodyPr>
            <a:normAutofit/>
          </a:bodyPr>
          <a:lstStyle/>
          <a:p>
            <a:r>
              <a:rPr lang="ru-RU" sz="1800" b="1" dirty="0"/>
              <a:t>Стек</a:t>
            </a:r>
            <a:r>
              <a:rPr lang="ru-RU" sz="1800" dirty="0"/>
              <a:t> </a:t>
            </a:r>
            <a:r>
              <a:rPr lang="ru-RU" sz="1800" dirty="0" smtClean="0"/>
              <a:t>— </a:t>
            </a:r>
            <a:r>
              <a:rPr lang="ru-RU" sz="1800" dirty="0"/>
              <a:t>абстрактный тип данных, представляющий собой список элементов, организованных по принципу LIFO (англ. </a:t>
            </a:r>
            <a:r>
              <a:rPr lang="ru-RU" sz="1800" dirty="0" err="1"/>
              <a:t>last</a:t>
            </a:r>
            <a:r>
              <a:rPr lang="ru-RU" sz="1800" dirty="0"/>
              <a:t> </a:t>
            </a:r>
            <a:r>
              <a:rPr lang="ru-RU" sz="1800" dirty="0" err="1"/>
              <a:t>in</a:t>
            </a:r>
            <a:r>
              <a:rPr lang="ru-RU" sz="1800" dirty="0"/>
              <a:t> — </a:t>
            </a:r>
            <a:r>
              <a:rPr lang="ru-RU" sz="1800" dirty="0" err="1"/>
              <a:t>first</a:t>
            </a:r>
            <a:r>
              <a:rPr lang="ru-RU" sz="1800" dirty="0"/>
              <a:t> </a:t>
            </a:r>
            <a:r>
              <a:rPr lang="ru-RU" sz="1800" dirty="0" err="1"/>
              <a:t>out</a:t>
            </a:r>
            <a:r>
              <a:rPr lang="ru-RU" sz="1800" dirty="0" smtClean="0"/>
              <a:t>, </a:t>
            </a:r>
            <a:r>
              <a:rPr lang="ru-RU" sz="1800" dirty="0"/>
              <a:t>«последним пришёл — первым вышел</a:t>
            </a:r>
            <a:r>
              <a:rPr lang="ru-RU" sz="1800" dirty="0" smtClean="0"/>
              <a:t>»).</a:t>
            </a:r>
          </a:p>
          <a:p>
            <a:endParaRPr lang="ru-RU" sz="1800" dirty="0" smtClean="0"/>
          </a:p>
          <a:p>
            <a:endParaRPr lang="ru-RU" sz="1800" dirty="0"/>
          </a:p>
        </p:txBody>
      </p:sp>
      <p:pic>
        <p:nvPicPr>
          <p:cNvPr id="3076" name="Picture 4" descr="https://upload.wikimedia.org/wikipedia/commons/b/b4/Lifo_st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3394" y="2352675"/>
            <a:ext cx="3817762" cy="2667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2942272"/>
            <a:ext cx="3943350" cy="2031325"/>
          </a:xfrm>
          <a:prstGeom prst="rect">
            <a:avLst/>
          </a:prstGeom>
          <a:noFill/>
        </p:spPr>
        <p:txBody>
          <a:bodyPr wrap="square" rtlCol="0">
            <a:spAutoFit/>
          </a:bodyPr>
          <a:lstStyle/>
          <a:p>
            <a:r>
              <a:rPr lang="ru-RU" u="sng" dirty="0" smtClean="0">
                <a:latin typeface="Segoe UI" panose="020B0502040204020203" pitchFamily="34" charset="0"/>
                <a:cs typeface="Segoe UI" panose="020B0502040204020203" pitchFamily="34" charset="0"/>
              </a:rPr>
              <a:t>Операции над стеком</a:t>
            </a:r>
            <a:r>
              <a:rPr lang="en-US" dirty="0" smtClean="0">
                <a:latin typeface="Segoe UI" panose="020B0502040204020203" pitchFamily="34" charset="0"/>
                <a:cs typeface="Segoe UI" panose="020B0502040204020203" pitchFamily="34" charset="0"/>
              </a:rPr>
              <a:t>:</a:t>
            </a:r>
          </a:p>
          <a:p>
            <a:pPr marL="285750" indent="-285750">
              <a:buFont typeface="Arial" panose="020B0604020202020204" pitchFamily="34" charset="0"/>
              <a:buChar char="•"/>
            </a:pPr>
            <a:r>
              <a:rPr lang="ru-RU" dirty="0" smtClean="0">
                <a:latin typeface="Segoe UI" panose="020B0502040204020203" pitchFamily="34" charset="0"/>
                <a:cs typeface="Segoe UI" panose="020B0502040204020203" pitchFamily="34" charset="0"/>
              </a:rPr>
              <a:t>Вставка - </a:t>
            </a:r>
            <a:r>
              <a:rPr lang="en-US" dirty="0" smtClean="0">
                <a:latin typeface="Segoe UI" panose="020B0502040204020203" pitchFamily="34" charset="0"/>
                <a:cs typeface="Segoe UI" panose="020B0502040204020203" pitchFamily="34" charset="0"/>
              </a:rPr>
              <a:t>push</a:t>
            </a:r>
            <a:r>
              <a:rPr lang="ru-RU" dirty="0" smtClean="0">
                <a:latin typeface="Segoe UI" panose="020B0502040204020203" pitchFamily="34" charset="0"/>
                <a:cs typeface="Segoe UI" panose="020B0502040204020203" pitchFamily="34" charset="0"/>
              </a:rPr>
              <a:t> </a:t>
            </a:r>
            <a:endParaRPr lang="en-US"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ru-RU" dirty="0" smtClean="0">
                <a:latin typeface="Segoe UI" panose="020B0502040204020203" pitchFamily="34" charset="0"/>
                <a:cs typeface="Segoe UI" panose="020B0502040204020203" pitchFamily="34" charset="0"/>
              </a:rPr>
              <a:t>Извлечение – </a:t>
            </a:r>
            <a:r>
              <a:rPr lang="en-US" dirty="0" smtClean="0">
                <a:latin typeface="Segoe UI" panose="020B0502040204020203" pitchFamily="34" charset="0"/>
                <a:cs typeface="Segoe UI" panose="020B0502040204020203" pitchFamily="34" charset="0"/>
              </a:rPr>
              <a:t>pop. </a:t>
            </a:r>
            <a:r>
              <a:rPr lang="ru-RU" dirty="0" smtClean="0">
                <a:latin typeface="Segoe UI" panose="020B0502040204020203" pitchFamily="34" charset="0"/>
                <a:cs typeface="Segoe UI" panose="020B0502040204020203" pitchFamily="34" charset="0"/>
              </a:rPr>
              <a:t>Извлекается элемент добавленный последним</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top – </a:t>
            </a:r>
            <a:r>
              <a:rPr lang="ru-RU" dirty="0" smtClean="0">
                <a:latin typeface="Segoe UI" panose="020B0502040204020203" pitchFamily="34" charset="0"/>
                <a:cs typeface="Segoe UI" panose="020B0502040204020203" pitchFamily="34" charset="0"/>
              </a:rPr>
              <a:t>чтение верхнего элемента стека</a:t>
            </a:r>
            <a:endParaRPr lang="ru-R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92413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Контроль</a:t>
            </a:r>
          </a:p>
        </p:txBody>
      </p:sp>
      <p:sp>
        <p:nvSpPr>
          <p:cNvPr id="3" name="Объект 2"/>
          <p:cNvSpPr>
            <a:spLocks noGrp="1"/>
          </p:cNvSpPr>
          <p:nvPr>
            <p:ph idx="1"/>
          </p:nvPr>
        </p:nvSpPr>
        <p:spPr/>
        <p:txBody>
          <a:bodyPr>
            <a:normAutofit/>
          </a:bodyPr>
          <a:lstStyle/>
          <a:p>
            <a:pPr marL="457200" indent="-457200">
              <a:buAutoNum type="arabicPeriod"/>
            </a:pPr>
            <a:r>
              <a:rPr lang="ru-RU" dirty="0" smtClean="0"/>
              <a:t>Что </a:t>
            </a:r>
            <a:r>
              <a:rPr lang="ru-RU" dirty="0"/>
              <a:t>такое вычислительная сложность алгоритма (</a:t>
            </a:r>
            <a:r>
              <a:rPr lang="en-US" dirty="0"/>
              <a:t>computational complexity)? </a:t>
            </a:r>
            <a:endParaRPr lang="ru-RU" dirty="0" smtClean="0"/>
          </a:p>
          <a:p>
            <a:pPr marL="457200" indent="-457200">
              <a:buAutoNum type="arabicPeriod"/>
            </a:pPr>
            <a:r>
              <a:rPr lang="en-US" dirty="0" smtClean="0"/>
              <a:t>T(n</a:t>
            </a:r>
            <a:r>
              <a:rPr lang="en-US" dirty="0"/>
              <a:t>) = </a:t>
            </a:r>
            <a:r>
              <a:rPr lang="en-US" dirty="0" smtClean="0"/>
              <a:t>3n</a:t>
            </a:r>
            <a:r>
              <a:rPr lang="en-US" baseline="30000" dirty="0" smtClean="0"/>
              <a:t>3</a:t>
            </a:r>
            <a:r>
              <a:rPr lang="en-US" dirty="0" smtClean="0"/>
              <a:t> </a:t>
            </a:r>
            <a:r>
              <a:rPr lang="en-US" dirty="0"/>
              <a:t>+ </a:t>
            </a:r>
            <a:r>
              <a:rPr lang="en-US" dirty="0" smtClean="0"/>
              <a:t>2n</a:t>
            </a:r>
            <a:r>
              <a:rPr lang="en-US" baseline="30000" dirty="0" smtClean="0"/>
              <a:t>2 </a:t>
            </a:r>
            <a:r>
              <a:rPr lang="en-US" dirty="0"/>
              <a:t>, </a:t>
            </a:r>
            <a:r>
              <a:rPr lang="en-US" dirty="0" smtClean="0"/>
              <a:t>O(3n</a:t>
            </a:r>
            <a:r>
              <a:rPr lang="en-US" baseline="30000" dirty="0" smtClean="0"/>
              <a:t>3</a:t>
            </a:r>
            <a:r>
              <a:rPr lang="en-US" dirty="0" smtClean="0"/>
              <a:t> </a:t>
            </a:r>
            <a:r>
              <a:rPr lang="en-US" dirty="0"/>
              <a:t>+ </a:t>
            </a:r>
            <a:r>
              <a:rPr lang="en-US" dirty="0" smtClean="0"/>
              <a:t>2n</a:t>
            </a:r>
            <a:r>
              <a:rPr lang="en-US" baseline="30000" dirty="0" smtClean="0"/>
              <a:t>2</a:t>
            </a:r>
            <a:r>
              <a:rPr lang="en-US" dirty="0" smtClean="0"/>
              <a:t>) </a:t>
            </a:r>
            <a:r>
              <a:rPr lang="en-US" dirty="0"/>
              <a:t>= …. ? </a:t>
            </a:r>
            <a:endParaRPr lang="ru-RU" dirty="0"/>
          </a:p>
          <a:p>
            <a:pPr marL="457200" indent="-457200">
              <a:buAutoNum type="arabicPeriod"/>
            </a:pPr>
            <a:r>
              <a:rPr lang="en-US" dirty="0" smtClean="0"/>
              <a:t>T(n</a:t>
            </a:r>
            <a:r>
              <a:rPr lang="en-US" dirty="0"/>
              <a:t>) = n + </a:t>
            </a:r>
            <a:r>
              <a:rPr lang="en-US" dirty="0" err="1"/>
              <a:t>logn</a:t>
            </a:r>
            <a:r>
              <a:rPr lang="en-US" dirty="0"/>
              <a:t>, O(n + </a:t>
            </a:r>
            <a:r>
              <a:rPr lang="en-US" dirty="0" err="1"/>
              <a:t>logn</a:t>
            </a:r>
            <a:r>
              <a:rPr lang="en-US" dirty="0"/>
              <a:t>) = …. </a:t>
            </a:r>
            <a:r>
              <a:rPr lang="en-US" dirty="0" smtClean="0"/>
              <a:t>?</a:t>
            </a:r>
            <a:endParaRPr lang="ru-RU" dirty="0" smtClean="0"/>
          </a:p>
          <a:p>
            <a:pPr marL="457200" indent="-457200">
              <a:buAutoNum type="arabicPeriod"/>
            </a:pPr>
            <a:r>
              <a:rPr lang="en-US" dirty="0" smtClean="0"/>
              <a:t>T(n</a:t>
            </a:r>
            <a:r>
              <a:rPr lang="en-US" dirty="0"/>
              <a:t>) = </a:t>
            </a:r>
            <a:r>
              <a:rPr lang="en-US" dirty="0" err="1"/>
              <a:t>nlogn</a:t>
            </a:r>
            <a:r>
              <a:rPr lang="en-US" dirty="0"/>
              <a:t> + n</a:t>
            </a:r>
            <a:r>
              <a:rPr lang="en-US" baseline="30000" dirty="0"/>
              <a:t>2</a:t>
            </a:r>
            <a:r>
              <a:rPr lang="en-US" dirty="0"/>
              <a:t> , </a:t>
            </a:r>
            <a:r>
              <a:rPr lang="en-US" dirty="0" smtClean="0"/>
              <a:t>O(</a:t>
            </a:r>
            <a:r>
              <a:rPr lang="en-US" dirty="0" err="1"/>
              <a:t>nlogn</a:t>
            </a:r>
            <a:r>
              <a:rPr lang="en-US" dirty="0"/>
              <a:t> + </a:t>
            </a:r>
            <a:r>
              <a:rPr lang="en-US" dirty="0" smtClean="0"/>
              <a:t>n</a:t>
            </a:r>
            <a:r>
              <a:rPr lang="en-US" baseline="30000" dirty="0" smtClean="0"/>
              <a:t>2</a:t>
            </a:r>
            <a:r>
              <a:rPr lang="en-US" dirty="0" smtClean="0"/>
              <a:t>) </a:t>
            </a:r>
            <a:r>
              <a:rPr lang="en-US" dirty="0"/>
              <a:t>= …. ? </a:t>
            </a:r>
            <a:endParaRPr lang="ru-RU" dirty="0"/>
          </a:p>
          <a:p>
            <a:pPr marL="457200" indent="-457200">
              <a:buAutoNum type="arabicPeriod"/>
            </a:pPr>
            <a:r>
              <a:rPr lang="en-US" dirty="0" smtClean="0"/>
              <a:t>T(n</a:t>
            </a:r>
            <a:r>
              <a:rPr lang="en-US" dirty="0"/>
              <a:t>) = </a:t>
            </a:r>
            <a:r>
              <a:rPr lang="en-US" dirty="0" smtClean="0"/>
              <a:t>2</a:t>
            </a:r>
            <a:r>
              <a:rPr lang="en-US" baseline="30000" dirty="0" smtClean="0"/>
              <a:t>n</a:t>
            </a:r>
            <a:r>
              <a:rPr lang="en-US" dirty="0" smtClean="0"/>
              <a:t> </a:t>
            </a:r>
            <a:r>
              <a:rPr lang="en-US" dirty="0"/>
              <a:t>+ n </a:t>
            </a:r>
            <a:r>
              <a:rPr lang="en-US" baseline="30000" dirty="0"/>
              <a:t>6</a:t>
            </a:r>
            <a:r>
              <a:rPr lang="en-US" dirty="0"/>
              <a:t> – </a:t>
            </a:r>
            <a:r>
              <a:rPr lang="en-US" dirty="0" smtClean="0"/>
              <a:t>1000n</a:t>
            </a:r>
            <a:r>
              <a:rPr lang="en-US" baseline="30000" dirty="0" smtClean="0"/>
              <a:t>3</a:t>
            </a:r>
            <a:r>
              <a:rPr lang="en-US" dirty="0" smtClean="0"/>
              <a:t> </a:t>
            </a:r>
            <a:r>
              <a:rPr lang="en-US" dirty="0"/>
              <a:t>, </a:t>
            </a:r>
            <a:r>
              <a:rPr lang="en-US" dirty="0" smtClean="0"/>
              <a:t>O(</a:t>
            </a:r>
            <a:r>
              <a:rPr lang="en-US" dirty="0"/>
              <a:t>2</a:t>
            </a:r>
            <a:r>
              <a:rPr lang="en-US" baseline="30000" dirty="0"/>
              <a:t>n</a:t>
            </a:r>
            <a:r>
              <a:rPr lang="en-US" dirty="0"/>
              <a:t> + </a:t>
            </a:r>
            <a:r>
              <a:rPr lang="en-US" dirty="0" smtClean="0"/>
              <a:t>n</a:t>
            </a:r>
            <a:r>
              <a:rPr lang="en-US" baseline="30000" dirty="0" smtClean="0"/>
              <a:t>6</a:t>
            </a:r>
            <a:r>
              <a:rPr lang="en-US" dirty="0" smtClean="0"/>
              <a:t> </a:t>
            </a:r>
            <a:r>
              <a:rPr lang="en-US" dirty="0"/>
              <a:t>– 1000n</a:t>
            </a:r>
            <a:r>
              <a:rPr lang="en-US" baseline="30000" dirty="0"/>
              <a:t>3</a:t>
            </a:r>
            <a:r>
              <a:rPr lang="en-US" dirty="0"/>
              <a:t> </a:t>
            </a:r>
            <a:r>
              <a:rPr lang="en-US" dirty="0" smtClean="0"/>
              <a:t>) </a:t>
            </a:r>
            <a:r>
              <a:rPr lang="en-US" dirty="0"/>
              <a:t>= …. ? </a:t>
            </a:r>
            <a:endParaRPr lang="ru-RU" dirty="0" smtClean="0"/>
          </a:p>
          <a:p>
            <a:pPr marL="457200" indent="-457200">
              <a:buAutoNum type="arabicPeriod"/>
            </a:pPr>
            <a:r>
              <a:rPr lang="en-US" dirty="0" smtClean="0"/>
              <a:t>T(n</a:t>
            </a:r>
            <a:r>
              <a:rPr lang="en-US" dirty="0"/>
              <a:t>) = </a:t>
            </a:r>
            <a:r>
              <a:rPr lang="en-US" dirty="0" smtClean="0"/>
              <a:t>n</a:t>
            </a:r>
            <a:r>
              <a:rPr lang="en-US" baseline="30000" dirty="0" smtClean="0"/>
              <a:t>6</a:t>
            </a:r>
            <a:r>
              <a:rPr lang="en-US" dirty="0" smtClean="0"/>
              <a:t> </a:t>
            </a:r>
            <a:r>
              <a:rPr lang="en-US" dirty="0"/>
              <a:t>+ n!, </a:t>
            </a:r>
            <a:r>
              <a:rPr lang="en-US" dirty="0" smtClean="0"/>
              <a:t>O(n</a:t>
            </a:r>
            <a:r>
              <a:rPr lang="en-US" baseline="30000" dirty="0" smtClean="0"/>
              <a:t>6</a:t>
            </a:r>
            <a:r>
              <a:rPr lang="en-US" dirty="0" smtClean="0"/>
              <a:t> </a:t>
            </a:r>
            <a:r>
              <a:rPr lang="en-US" dirty="0"/>
              <a:t>+ n!) = …. </a:t>
            </a:r>
            <a:r>
              <a:rPr lang="en-US" dirty="0" smtClean="0"/>
              <a:t>?</a:t>
            </a:r>
            <a:endParaRPr lang="ru-RU" dirty="0" smtClean="0"/>
          </a:p>
          <a:p>
            <a:pPr marL="457200" indent="-457200">
              <a:buAutoNum type="arabicPeriod"/>
            </a:pPr>
            <a:r>
              <a:rPr lang="ru-RU" dirty="0" smtClean="0"/>
              <a:t>Какой </a:t>
            </a:r>
            <a:r>
              <a:rPr lang="ru-RU" dirty="0" err="1"/>
              <a:t>асимтотической</a:t>
            </a:r>
            <a:r>
              <a:rPr lang="ru-RU" dirty="0"/>
              <a:t> вычислительной сложностью обладает алгоритм сортировки методом “пузырька</a:t>
            </a:r>
            <a:r>
              <a:rPr lang="ru-RU" dirty="0" smtClean="0"/>
              <a:t>”?</a:t>
            </a:r>
          </a:p>
          <a:p>
            <a:pPr marL="457200" indent="-457200">
              <a:buAutoNum type="arabicPeriod"/>
            </a:pPr>
            <a:r>
              <a:rPr lang="ru-RU" dirty="0" smtClean="0"/>
              <a:t>Какой </a:t>
            </a:r>
            <a:r>
              <a:rPr lang="ru-RU" dirty="0" err="1"/>
              <a:t>асимтотической</a:t>
            </a:r>
            <a:r>
              <a:rPr lang="ru-RU" dirty="0"/>
              <a:t> вычислительной сложностью обладает алгоритм вычисления </a:t>
            </a:r>
            <a:r>
              <a:rPr lang="ru-RU" dirty="0" smtClean="0"/>
              <a:t>возведения числа в степень?</a:t>
            </a:r>
            <a:endParaRPr lang="ru-RU" dirty="0"/>
          </a:p>
        </p:txBody>
      </p:sp>
    </p:spTree>
    <p:extLst>
      <p:ext uri="{BB962C8B-B14F-4D97-AF65-F5344CB8AC3E}">
        <p14:creationId xmlns:p14="http://schemas.microsoft.com/office/powerpoint/2010/main" val="613297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Стек</a:t>
            </a:r>
          </a:p>
        </p:txBody>
      </p:sp>
      <p:pic>
        <p:nvPicPr>
          <p:cNvPr id="4" name="Объект 3"/>
          <p:cNvPicPr>
            <a:picLocks noGrp="1" noChangeAspect="1"/>
          </p:cNvPicPr>
          <p:nvPr>
            <p:ph idx="1"/>
          </p:nvPr>
        </p:nvPicPr>
        <p:blipFill>
          <a:blip r:embed="rId3"/>
          <a:stretch>
            <a:fillRect/>
          </a:stretch>
        </p:blipFill>
        <p:spPr>
          <a:xfrm>
            <a:off x="0" y="2383255"/>
            <a:ext cx="8827397" cy="1469720"/>
          </a:xfrm>
          <a:prstGeom prst="rect">
            <a:avLst/>
          </a:prstGeom>
        </p:spPr>
      </p:pic>
      <p:sp>
        <p:nvSpPr>
          <p:cNvPr id="5" name="Прямоугольник 4"/>
          <p:cNvSpPr/>
          <p:nvPr/>
        </p:nvSpPr>
        <p:spPr>
          <a:xfrm>
            <a:off x="158300" y="757056"/>
            <a:ext cx="8014149" cy="1502976"/>
          </a:xfrm>
          <a:prstGeom prst="rect">
            <a:avLst/>
          </a:prstGeom>
        </p:spPr>
        <p:txBody>
          <a:bodyPr wrap="square">
            <a:spAutoFit/>
          </a:bodyPr>
          <a:lstStyle/>
          <a:p>
            <a:pPr marL="69215" marR="80010" indent="179070" algn="just">
              <a:spcBef>
                <a:spcPts val="60"/>
              </a:spcBef>
              <a:spcAft>
                <a:spcPts val="0"/>
              </a:spcAft>
            </a:pPr>
            <a:r>
              <a:rPr lang="ru-RU" dirty="0">
                <a:latin typeface="Segoe UI" panose="020B0502040204020203" pitchFamily="34" charset="0"/>
                <a:cs typeface="Segoe UI" panose="020B0502040204020203" pitchFamily="34" charset="0"/>
              </a:rPr>
              <a:t>Стек можно реализовывать как статическую структуру данных в виде одномерного массива, а можно как динамическую структуру – в виде линейного </a:t>
            </a:r>
            <a:r>
              <a:rPr lang="ru-RU" dirty="0" smtClean="0">
                <a:latin typeface="Segoe UI" panose="020B0502040204020203" pitchFamily="34" charset="0"/>
                <a:cs typeface="Segoe UI" panose="020B0502040204020203" pitchFamily="34" charset="0"/>
              </a:rPr>
              <a:t>списка.</a:t>
            </a:r>
          </a:p>
          <a:p>
            <a:pPr marL="69215" marR="80010" indent="179070" algn="just">
              <a:spcBef>
                <a:spcPts val="60"/>
              </a:spcBef>
              <a:spcAft>
                <a:spcPts val="0"/>
              </a:spcAft>
            </a:pPr>
            <a:endParaRPr lang="ru-RU" dirty="0">
              <a:latin typeface="Segoe UI" panose="020B0502040204020203" pitchFamily="34" charset="0"/>
              <a:cs typeface="Segoe UI" panose="020B0502040204020203" pitchFamily="34" charset="0"/>
            </a:endParaRPr>
          </a:p>
          <a:p>
            <a:pPr marL="69215" marR="80010" indent="179070" algn="just">
              <a:spcBef>
                <a:spcPts val="60"/>
              </a:spcBef>
              <a:spcAft>
                <a:spcPts val="0"/>
              </a:spcAft>
            </a:pPr>
            <a:r>
              <a:rPr lang="ru-RU" b="1" dirty="0" smtClean="0">
                <a:latin typeface="Segoe UI" panose="020B0502040204020203" pitchFamily="34" charset="0"/>
                <a:cs typeface="Segoe UI" panose="020B0502040204020203" pitchFamily="34" charset="0"/>
              </a:rPr>
              <a:t>Реализация с помощью массива</a:t>
            </a:r>
            <a:r>
              <a:rPr lang="en-US" b="1" dirty="0" smtClean="0">
                <a:latin typeface="Segoe UI" panose="020B0502040204020203" pitchFamily="34" charset="0"/>
                <a:cs typeface="Segoe UI" panose="020B0502040204020203" pitchFamily="34" charset="0"/>
              </a:rPr>
              <a:t>:</a:t>
            </a:r>
            <a:endParaRPr lang="ru-RU" b="1" dirty="0">
              <a:latin typeface="Segoe UI" panose="020B0502040204020203" pitchFamily="34" charset="0"/>
              <a:cs typeface="Segoe UI" panose="020B0502040204020203" pitchFamily="34" charset="0"/>
            </a:endParaRPr>
          </a:p>
        </p:txBody>
      </p:sp>
      <p:sp>
        <p:nvSpPr>
          <p:cNvPr id="6" name="Прямоугольник 5"/>
          <p:cNvSpPr/>
          <p:nvPr/>
        </p:nvSpPr>
        <p:spPr>
          <a:xfrm>
            <a:off x="0" y="3947688"/>
            <a:ext cx="8067675" cy="369332"/>
          </a:xfrm>
          <a:prstGeom prst="rect">
            <a:avLst/>
          </a:prstGeom>
        </p:spPr>
        <p:txBody>
          <a:bodyPr wrap="square">
            <a:spAutoFit/>
          </a:bodyPr>
          <a:lstStyle/>
          <a:p>
            <a:pPr marL="69215" marR="80010" indent="179070" algn="just">
              <a:spcBef>
                <a:spcPts val="60"/>
              </a:spcBef>
              <a:spcAft>
                <a:spcPts val="0"/>
              </a:spcAft>
            </a:pPr>
            <a:r>
              <a:rPr lang="ru-RU" dirty="0" smtClean="0">
                <a:latin typeface="Segoe UI" panose="020B0502040204020203" pitchFamily="34" charset="0"/>
                <a:cs typeface="Segoe UI" panose="020B0502040204020203" pitchFamily="34" charset="0"/>
              </a:rPr>
              <a:t>Храним указатель на массив и текущее количество элементов в стеке</a:t>
            </a:r>
            <a:endParaRPr lang="ru-RU" dirty="0">
              <a:latin typeface="Segoe UI" panose="020B0502040204020203" pitchFamily="34" charset="0"/>
              <a:cs typeface="Segoe UI" panose="020B0502040204020203" pitchFamily="34" charset="0"/>
            </a:endParaRPr>
          </a:p>
        </p:txBody>
      </p:sp>
      <p:pic>
        <p:nvPicPr>
          <p:cNvPr id="7" name="Рисунок 6"/>
          <p:cNvPicPr>
            <a:picLocks noChangeAspect="1"/>
          </p:cNvPicPr>
          <p:nvPr/>
        </p:nvPicPr>
        <p:blipFill>
          <a:blip r:embed="rId4"/>
          <a:stretch>
            <a:fillRect/>
          </a:stretch>
        </p:blipFill>
        <p:spPr>
          <a:xfrm>
            <a:off x="747042" y="4762618"/>
            <a:ext cx="7504762" cy="1885714"/>
          </a:xfrm>
          <a:prstGeom prst="rect">
            <a:avLst/>
          </a:prstGeom>
        </p:spPr>
      </p:pic>
      <p:sp>
        <p:nvSpPr>
          <p:cNvPr id="8" name="Прямоугольник 7"/>
          <p:cNvSpPr/>
          <p:nvPr/>
        </p:nvSpPr>
        <p:spPr>
          <a:xfrm>
            <a:off x="240855" y="4371082"/>
            <a:ext cx="4112857" cy="369332"/>
          </a:xfrm>
          <a:prstGeom prst="rect">
            <a:avLst/>
          </a:prstGeom>
        </p:spPr>
        <p:txBody>
          <a:bodyPr wrap="none">
            <a:spAutoFit/>
          </a:bodyPr>
          <a:lstStyle/>
          <a:p>
            <a:pPr marL="69215" marR="80010" indent="179070" algn="just">
              <a:spcBef>
                <a:spcPts val="60"/>
              </a:spcBef>
              <a:spcAft>
                <a:spcPts val="0"/>
              </a:spcAft>
            </a:pPr>
            <a:r>
              <a:rPr lang="ru-RU" b="1" dirty="0">
                <a:latin typeface="Segoe UI" panose="020B0502040204020203" pitchFamily="34" charset="0"/>
                <a:cs typeface="Segoe UI" panose="020B0502040204020203" pitchFamily="34" charset="0"/>
              </a:rPr>
              <a:t>Реализация с помощью </a:t>
            </a:r>
            <a:r>
              <a:rPr lang="ru-RU" b="1" dirty="0" smtClean="0">
                <a:latin typeface="Segoe UI" panose="020B0502040204020203" pitchFamily="34" charset="0"/>
                <a:cs typeface="Segoe UI" panose="020B0502040204020203" pitchFamily="34" charset="0"/>
              </a:rPr>
              <a:t>списка</a:t>
            </a:r>
            <a:r>
              <a:rPr lang="en-US" b="1" dirty="0" smtClean="0">
                <a:latin typeface="Segoe UI" panose="020B0502040204020203" pitchFamily="34" charset="0"/>
                <a:cs typeface="Segoe UI" panose="020B0502040204020203" pitchFamily="34" charset="0"/>
              </a:rPr>
              <a:t>:</a:t>
            </a:r>
            <a:endParaRPr lang="ru-RU"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85824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Стек</a:t>
            </a:r>
          </a:p>
        </p:txBody>
      </p:sp>
      <p:sp>
        <p:nvSpPr>
          <p:cNvPr id="3" name="Объект 2"/>
          <p:cNvSpPr>
            <a:spLocks noGrp="1"/>
          </p:cNvSpPr>
          <p:nvPr>
            <p:ph idx="1"/>
          </p:nvPr>
        </p:nvSpPr>
        <p:spPr/>
        <p:txBody>
          <a:bodyPr>
            <a:normAutofit fontScale="85000" lnSpcReduction="20000"/>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Stack</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Stack</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size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Stack</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880000"/>
                </a:solidFill>
                <a:latin typeface="Consolas" panose="020B0609020204030204" pitchFamily="49" charset="0"/>
              </a:rPr>
              <a:t>Push</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val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80000"/>
                </a:solidFill>
                <a:latin typeface="Consolas" panose="020B0609020204030204" pitchFamily="49" charset="0"/>
              </a:rPr>
              <a:t>Pop</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80000"/>
                </a:solidFill>
                <a:latin typeface="Consolas" panose="020B0609020204030204" pitchFamily="49" charset="0"/>
              </a:rPr>
              <a:t>Top</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a:solidFill>
                  <a:srgbClr val="880000"/>
                </a:solidFill>
                <a:latin typeface="Consolas" panose="020B0609020204030204" pitchFamily="49" charset="0"/>
              </a:rPr>
              <a:t>Empty</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top_</a:t>
            </a:r>
            <a:r>
              <a:rPr lang="en-US" dirty="0">
                <a:solidFill>
                  <a:srgbClr val="000000"/>
                </a:solidFill>
                <a:latin typeface="Consolas" panose="020B0609020204030204" pitchFamily="49" charset="0"/>
              </a:rPr>
              <a:t> == -1; }</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buffer</a:t>
            </a:r>
            <a:r>
              <a:rPr lang="en-US" dirty="0" smtClean="0">
                <a:solidFill>
                  <a:srgbClr val="000080"/>
                </a:solidFill>
                <a:latin typeface="Consolas" panose="020B0609020204030204" pitchFamily="49" charset="0"/>
              </a:rPr>
              <a:t>_</a:t>
            </a:r>
            <a:r>
              <a:rPr lang="en-US" dirty="0" smtClean="0">
                <a:solidFill>
                  <a:srgbClr val="000000"/>
                </a:solidFill>
                <a:latin typeface="Consolas" panose="020B0609020204030204" pitchFamily="49" charset="0"/>
              </a:rPr>
              <a:t>; // </a:t>
            </a:r>
            <a:r>
              <a:rPr lang="en-US" dirty="0" err="1" smtClean="0">
                <a:solidFill>
                  <a:srgbClr val="000000"/>
                </a:solidFill>
                <a:latin typeface="Consolas" panose="020B0609020204030204" pitchFamily="49" charset="0"/>
              </a:rPr>
              <a:t>Darray</a:t>
            </a:r>
            <a:r>
              <a:rPr lang="en-US" dirty="0" smtClean="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вместо </a:t>
            </a:r>
            <a:r>
              <a:rPr lang="en-US" dirty="0" err="1" smtClean="0">
                <a:solidFill>
                  <a:srgbClr val="000000"/>
                </a:solidFill>
                <a:latin typeface="Consolas" panose="020B0609020204030204" pitchFamily="49" charset="0"/>
              </a:rPr>
              <a:t>int</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stack_size</a:t>
            </a:r>
            <a:r>
              <a:rPr lang="en-US" dirty="0">
                <a:solidFill>
                  <a:srgbClr val="000080"/>
                </a:solidFill>
                <a:latin typeface="Consolas" panose="020B0609020204030204" pitchFamily="49" charset="0"/>
              </a:rPr>
              <a:t>_</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top_</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261372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Стек</a:t>
            </a:r>
          </a:p>
        </p:txBody>
      </p:sp>
      <p:sp>
        <p:nvSpPr>
          <p:cNvPr id="3" name="Объект 2"/>
          <p:cNvSpPr>
            <a:spLocks noGrp="1"/>
          </p:cNvSpPr>
          <p:nvPr>
            <p:ph idx="1"/>
          </p:nvPr>
        </p:nvSpPr>
        <p:spPr/>
        <p:txBody>
          <a:bodyPr>
            <a:normAutofit fontScale="47500" lnSpcReduction="20000"/>
          </a:bodyPr>
          <a:lstStyle/>
          <a:p>
            <a:r>
              <a:rPr lang="en-US" dirty="0">
                <a:solidFill>
                  <a:srgbClr val="0000FF"/>
                </a:solidFill>
                <a:latin typeface="Consolas" panose="020B0609020204030204" pitchFamily="49" charset="0"/>
              </a:rPr>
              <a:t>Stack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Stack</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stack_size</a:t>
            </a:r>
            <a:r>
              <a:rPr lang="en-US" dirty="0">
                <a:solidFill>
                  <a:srgbClr val="000000"/>
                </a:solidFill>
                <a:latin typeface="Consolas" panose="020B0609020204030204" pitchFamily="49" charset="0"/>
              </a:rPr>
              <a:t>) : </a:t>
            </a:r>
            <a:r>
              <a:rPr lang="en-US" dirty="0">
                <a:solidFill>
                  <a:srgbClr val="000080"/>
                </a:solidFill>
                <a:latin typeface="Consolas" panose="020B0609020204030204" pitchFamily="49" charset="0"/>
              </a:rPr>
              <a:t>buffer_</a:t>
            </a:r>
            <a:r>
              <a:rPr lang="en-US" dirty="0">
                <a:solidFill>
                  <a:srgbClr val="000000"/>
                </a:solidFill>
                <a:latin typeface="Consolas" panose="020B0609020204030204" pitchFamily="49" charset="0"/>
              </a:rPr>
              <a:t>(0), </a:t>
            </a:r>
            <a:r>
              <a:rPr lang="en-US" dirty="0" err="1">
                <a:solidFill>
                  <a:srgbClr val="000080"/>
                </a:solidFill>
                <a:latin typeface="Consolas" panose="020B0609020204030204" pitchFamily="49" charset="0"/>
              </a:rPr>
              <a:t>stack_size</a:t>
            </a:r>
            <a:r>
              <a:rPr lang="en-US" dirty="0">
                <a:solidFill>
                  <a:srgbClr val="000080"/>
                </a:solidFill>
                <a:latin typeface="Consolas" panose="020B0609020204030204" pitchFamily="49" charset="0"/>
              </a:rPr>
              <a:t>_</a:t>
            </a:r>
            <a:r>
              <a:rPr lang="en-US" dirty="0">
                <a:solidFill>
                  <a:srgbClr val="000000"/>
                </a:solidFill>
                <a:latin typeface="Consolas" panose="020B0609020204030204" pitchFamily="49" charset="0"/>
              </a:rPr>
              <a:t>(</a:t>
            </a:r>
            <a:r>
              <a:rPr lang="en-US" dirty="0" err="1">
                <a:solidFill>
                  <a:srgbClr val="000080"/>
                </a:solidFill>
                <a:latin typeface="Consolas" panose="020B0609020204030204" pitchFamily="49" charset="0"/>
              </a:rPr>
              <a:t>stack_size</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top_</a:t>
            </a:r>
            <a:r>
              <a:rPr lang="en-US" dirty="0">
                <a:solidFill>
                  <a:srgbClr val="000000"/>
                </a:solidFill>
                <a:latin typeface="Consolas" panose="020B0609020204030204" pitchFamily="49" charset="0"/>
              </a:rPr>
              <a:t>(-1) {</a:t>
            </a:r>
          </a:p>
          <a:p>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buffer_</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a:t>
            </a:r>
            <a:r>
              <a:rPr lang="en-US" dirty="0" err="1">
                <a:solidFill>
                  <a:srgbClr val="000080"/>
                </a:solidFill>
                <a:latin typeface="Consolas" panose="020B0609020204030204" pitchFamily="49" charset="0"/>
              </a:rPr>
              <a:t>stack_size</a:t>
            </a:r>
            <a:r>
              <a:rPr lang="en-US" dirty="0">
                <a:solidFill>
                  <a:srgbClr val="000080"/>
                </a:solidFill>
                <a:latin typeface="Consolas" panose="020B0609020204030204" pitchFamily="49" charset="0"/>
              </a:rPr>
              <a:t>_</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i="1" dirty="0" err="1">
                <a:solidFill>
                  <a:srgbClr val="880000"/>
                </a:solidFill>
                <a:latin typeface="Consolas" panose="020B0609020204030204" pitchFamily="49" charset="0"/>
              </a:rPr>
              <a:t>memset</a:t>
            </a:r>
            <a:r>
              <a:rPr lang="en-US" dirty="0">
                <a:solidFill>
                  <a:srgbClr val="000000"/>
                </a:solidFill>
                <a:latin typeface="Consolas" panose="020B0609020204030204" pitchFamily="49" charset="0"/>
              </a:rPr>
              <a:t>(</a:t>
            </a:r>
            <a:r>
              <a:rPr lang="en-US" dirty="0">
                <a:solidFill>
                  <a:srgbClr val="000080"/>
                </a:solidFill>
                <a:latin typeface="Consolas" panose="020B0609020204030204" pitchFamily="49" charset="0"/>
              </a:rPr>
              <a:t>buffer_</a:t>
            </a:r>
            <a:r>
              <a:rPr lang="en-US" dirty="0">
                <a:solidFill>
                  <a:srgbClr val="000000"/>
                </a:solidFill>
                <a:latin typeface="Consolas" panose="020B0609020204030204" pitchFamily="49" charset="0"/>
              </a:rPr>
              <a:t>, 0,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decltype</a:t>
            </a:r>
            <a:r>
              <a:rPr lang="en-US" dirty="0">
                <a:solidFill>
                  <a:srgbClr val="000000"/>
                </a:solidFill>
                <a:latin typeface="Consolas" panose="020B0609020204030204" pitchFamily="49" charset="0"/>
              </a:rPr>
              <a:t>(</a:t>
            </a:r>
            <a:r>
              <a:rPr lang="en-US" dirty="0">
                <a:solidFill>
                  <a:srgbClr val="000080"/>
                </a:solidFill>
                <a:latin typeface="Consolas" panose="020B0609020204030204" pitchFamily="49" charset="0"/>
              </a:rPr>
              <a:t>buffer_</a:t>
            </a:r>
            <a:r>
              <a:rPr lang="en-US" dirty="0">
                <a:solidFill>
                  <a:srgbClr val="000000"/>
                </a:solidFill>
                <a:latin typeface="Consolas" panose="020B0609020204030204" pitchFamily="49" charset="0"/>
              </a:rPr>
              <a:t>[0])) * </a:t>
            </a:r>
            <a:r>
              <a:rPr lang="en-US" dirty="0" err="1">
                <a:solidFill>
                  <a:srgbClr val="000080"/>
                </a:solidFill>
                <a:latin typeface="Consolas" panose="020B0609020204030204" pitchFamily="49" charset="0"/>
              </a:rPr>
              <a:t>stack_size</a:t>
            </a:r>
            <a:r>
              <a:rPr lang="en-US" dirty="0">
                <a:solidFill>
                  <a:srgbClr val="000080"/>
                </a:solidFill>
                <a:latin typeface="Consolas" panose="020B0609020204030204" pitchFamily="49" charset="0"/>
              </a:rPr>
              <a:t>_</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Stack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Stack</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delete</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buffer_</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Stack</a:t>
            </a:r>
            <a:r>
              <a:rPr lang="en-US" dirty="0">
                <a:solidFill>
                  <a:srgbClr val="000000"/>
                </a:solidFill>
                <a:latin typeface="Consolas" panose="020B0609020204030204" pitchFamily="49" charset="0"/>
              </a:rPr>
              <a:t>::</a:t>
            </a:r>
            <a:r>
              <a:rPr lang="en-US" dirty="0">
                <a:solidFill>
                  <a:srgbClr val="880000"/>
                </a:solidFill>
                <a:latin typeface="Consolas" panose="020B0609020204030204" pitchFamily="49" charset="0"/>
              </a:rPr>
              <a:t>Push</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val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top_</a:t>
            </a:r>
            <a:r>
              <a:rPr lang="en-US" dirty="0">
                <a:solidFill>
                  <a:srgbClr val="000000"/>
                </a:solidFill>
                <a:latin typeface="Consolas" panose="020B0609020204030204" pitchFamily="49" charset="0"/>
              </a:rPr>
              <a:t> + 1 &gt;= </a:t>
            </a:r>
            <a:r>
              <a:rPr lang="en-US" dirty="0" err="1">
                <a:solidFill>
                  <a:srgbClr val="000080"/>
                </a:solidFill>
                <a:latin typeface="Consolas" panose="020B0609020204030204" pitchFamily="49" charset="0"/>
              </a:rPr>
              <a:t>stack_size</a:t>
            </a:r>
            <a:r>
              <a:rPr lang="en-US" dirty="0">
                <a:solidFill>
                  <a:srgbClr val="000080"/>
                </a:solidFill>
                <a:latin typeface="Consolas" panose="020B0609020204030204" pitchFamily="49" charset="0"/>
              </a:rPr>
              <a:t>_</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throw</a:t>
            </a:r>
            <a:r>
              <a:rPr lang="en-US" dirty="0">
                <a:solidFill>
                  <a:srgbClr val="000000"/>
                </a:solidFill>
                <a:latin typeface="Consolas" panose="020B0609020204030204" pitchFamily="49" charset="0"/>
              </a:rPr>
              <a:t> </a:t>
            </a:r>
            <a:r>
              <a:rPr lang="en-US" i="1" dirty="0" err="1">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err="1">
                <a:solidFill>
                  <a:srgbClr val="0000FF"/>
                </a:solidFill>
                <a:latin typeface="Consolas" panose="020B0609020204030204" pitchFamily="49" charset="0"/>
              </a:rPr>
              <a:t>runtime_error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"stack overflow"</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buffer_</a:t>
            </a:r>
            <a:r>
              <a:rPr lang="en-US" dirty="0">
                <a:solidFill>
                  <a:srgbClr val="000000"/>
                </a:solidFill>
                <a:latin typeface="Consolas" panose="020B0609020204030204" pitchFamily="49" charset="0"/>
              </a:rPr>
              <a:t>[++</a:t>
            </a:r>
            <a:r>
              <a:rPr lang="en-US" dirty="0">
                <a:solidFill>
                  <a:srgbClr val="000080"/>
                </a:solidFill>
                <a:latin typeface="Consolas" panose="020B0609020204030204" pitchFamily="49" charset="0"/>
              </a:rPr>
              <a:t>top_</a:t>
            </a:r>
            <a:r>
              <a:rPr lang="en-US" dirty="0">
                <a:solidFill>
                  <a:srgbClr val="000000"/>
                </a:solidFill>
                <a:latin typeface="Consolas" panose="020B0609020204030204" pitchFamily="49" charset="0"/>
              </a:rPr>
              <a:t>] = </a:t>
            </a:r>
            <a:r>
              <a:rPr lang="en-US" dirty="0" err="1">
                <a:solidFill>
                  <a:srgbClr val="000080"/>
                </a:solidFill>
                <a:latin typeface="Consolas" panose="020B0609020204030204" pitchFamily="49" charset="0"/>
              </a:rPr>
              <a:t>val</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Stack</a:t>
            </a:r>
            <a:r>
              <a:rPr lang="en-US" dirty="0">
                <a:solidFill>
                  <a:srgbClr val="000000"/>
                </a:solidFill>
                <a:latin typeface="Consolas" panose="020B0609020204030204" pitchFamily="49" charset="0"/>
              </a:rPr>
              <a:t>::</a:t>
            </a:r>
            <a:r>
              <a:rPr lang="en-US" dirty="0">
                <a:solidFill>
                  <a:srgbClr val="880000"/>
                </a:solidFill>
                <a:latin typeface="Consolas" panose="020B0609020204030204" pitchFamily="49" charset="0"/>
              </a:rPr>
              <a:t>Pop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top_</a:t>
            </a:r>
            <a:r>
              <a:rPr lang="en-US" dirty="0">
                <a:solidFill>
                  <a:srgbClr val="000000"/>
                </a:solidFill>
                <a:latin typeface="Consolas" panose="020B0609020204030204" pitchFamily="49" charset="0"/>
              </a:rPr>
              <a:t> == -1)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throw</a:t>
            </a:r>
            <a:r>
              <a:rPr lang="en-US" dirty="0">
                <a:solidFill>
                  <a:srgbClr val="000000"/>
                </a:solidFill>
                <a:latin typeface="Consolas" panose="020B0609020204030204" pitchFamily="49" charset="0"/>
              </a:rPr>
              <a:t> </a:t>
            </a:r>
            <a:r>
              <a:rPr lang="en-US" i="1" dirty="0" err="1">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err="1">
                <a:solidFill>
                  <a:srgbClr val="0000FF"/>
                </a:solidFill>
                <a:latin typeface="Consolas" panose="020B0609020204030204" pitchFamily="49" charset="0"/>
              </a:rPr>
              <a:t>runtime_error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"stack underflow"</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buffer_</a:t>
            </a:r>
            <a:r>
              <a:rPr lang="en-US" dirty="0">
                <a:solidFill>
                  <a:srgbClr val="000000"/>
                </a:solidFill>
                <a:latin typeface="Consolas" panose="020B0609020204030204" pitchFamily="49" charset="0"/>
              </a:rPr>
              <a:t>[</a:t>
            </a:r>
            <a:r>
              <a:rPr lang="en-US" dirty="0">
                <a:solidFill>
                  <a:srgbClr val="000080"/>
                </a:solidFill>
                <a:latin typeface="Consolas" panose="020B0609020204030204" pitchFamily="49" charset="0"/>
              </a:rPr>
              <a:t>top_</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Stack</a:t>
            </a:r>
            <a:r>
              <a:rPr lang="en-US" dirty="0">
                <a:solidFill>
                  <a:srgbClr val="000000"/>
                </a:solidFill>
                <a:latin typeface="Consolas" panose="020B0609020204030204" pitchFamily="49" charset="0"/>
              </a:rPr>
              <a:t>::</a:t>
            </a:r>
            <a:r>
              <a:rPr lang="en-US" dirty="0">
                <a:solidFill>
                  <a:srgbClr val="880000"/>
                </a:solidFill>
                <a:latin typeface="Consolas" panose="020B0609020204030204" pitchFamily="49" charset="0"/>
              </a:rPr>
              <a:t>Top</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buffer_</a:t>
            </a:r>
            <a:r>
              <a:rPr lang="en-US" dirty="0">
                <a:solidFill>
                  <a:srgbClr val="000000"/>
                </a:solidFill>
                <a:latin typeface="Consolas" panose="020B0609020204030204" pitchFamily="49" charset="0"/>
              </a:rPr>
              <a:t>[</a:t>
            </a:r>
            <a:r>
              <a:rPr lang="en-US" dirty="0">
                <a:solidFill>
                  <a:srgbClr val="000080"/>
                </a:solidFill>
                <a:latin typeface="Consolas" panose="020B0609020204030204" pitchFamily="49" charset="0"/>
              </a:rPr>
              <a:t>top_</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08060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smtClean="0"/>
              <a:t>Очередь</a:t>
            </a:r>
            <a:endParaRPr lang="ru-RU" dirty="0"/>
          </a:p>
        </p:txBody>
      </p:sp>
      <p:pic>
        <p:nvPicPr>
          <p:cNvPr id="4" name="Объект 3"/>
          <p:cNvPicPr>
            <a:picLocks noGrp="1" noChangeAspect="1"/>
          </p:cNvPicPr>
          <p:nvPr>
            <p:ph idx="1"/>
          </p:nvPr>
        </p:nvPicPr>
        <p:blipFill>
          <a:blip r:embed="rId2"/>
          <a:stretch>
            <a:fillRect/>
          </a:stretch>
        </p:blipFill>
        <p:spPr>
          <a:xfrm>
            <a:off x="4867520" y="3584829"/>
            <a:ext cx="3923809" cy="2638095"/>
          </a:xfrm>
          <a:prstGeom prst="rect">
            <a:avLst/>
          </a:prstGeom>
        </p:spPr>
      </p:pic>
      <p:sp>
        <p:nvSpPr>
          <p:cNvPr id="7" name="Прямоугольник 6"/>
          <p:cNvSpPr/>
          <p:nvPr/>
        </p:nvSpPr>
        <p:spPr>
          <a:xfrm>
            <a:off x="361950" y="835271"/>
            <a:ext cx="8267454" cy="1754326"/>
          </a:xfrm>
          <a:prstGeom prst="rect">
            <a:avLst/>
          </a:prstGeom>
        </p:spPr>
        <p:txBody>
          <a:bodyPr wrap="square">
            <a:spAutoFit/>
          </a:bodyPr>
          <a:lstStyle/>
          <a:p>
            <a:r>
              <a:rPr lang="ru-RU" b="1" dirty="0"/>
              <a:t>О</a:t>
            </a:r>
            <a:r>
              <a:rPr lang="ru-RU" b="1" dirty="0" smtClean="0"/>
              <a:t>чередь</a:t>
            </a:r>
            <a:r>
              <a:rPr lang="ru-RU" dirty="0" smtClean="0"/>
              <a:t> </a:t>
            </a:r>
            <a:r>
              <a:rPr lang="ru-RU" dirty="0"/>
              <a:t>— абстрактный тип данных с дисциплиной доступа к элементам «первый пришёл — первый вышел» (FIFO, </a:t>
            </a:r>
            <a:r>
              <a:rPr lang="ru-RU" dirty="0" err="1"/>
              <a:t>First</a:t>
            </a:r>
            <a:r>
              <a:rPr lang="ru-RU" dirty="0"/>
              <a:t> </a:t>
            </a:r>
            <a:r>
              <a:rPr lang="ru-RU" dirty="0" err="1"/>
              <a:t>In</a:t>
            </a:r>
            <a:r>
              <a:rPr lang="ru-RU" dirty="0"/>
              <a:t> — </a:t>
            </a:r>
            <a:r>
              <a:rPr lang="ru-RU" dirty="0" err="1"/>
              <a:t>First</a:t>
            </a:r>
            <a:r>
              <a:rPr lang="ru-RU" dirty="0"/>
              <a:t> </a:t>
            </a:r>
            <a:r>
              <a:rPr lang="ru-RU" dirty="0" err="1"/>
              <a:t>Out</a:t>
            </a:r>
            <a:r>
              <a:rPr lang="ru-RU" dirty="0"/>
              <a:t>). Добавление элемента (принято обозначать словом </a:t>
            </a:r>
            <a:r>
              <a:rPr lang="ru-RU" dirty="0" err="1"/>
              <a:t>enqueue</a:t>
            </a:r>
            <a:r>
              <a:rPr lang="ru-RU" dirty="0"/>
              <a:t> — поставить в очередь) возможно лишь в конец очереди, выборка — только из начала очереди (что принято называть словом </a:t>
            </a:r>
            <a:r>
              <a:rPr lang="ru-RU" dirty="0" err="1"/>
              <a:t>dequeue</a:t>
            </a:r>
            <a:r>
              <a:rPr lang="ru-RU" dirty="0"/>
              <a:t> — убрать из очереди), при этом выбранный элемент из очереди удаляется.</a:t>
            </a:r>
          </a:p>
        </p:txBody>
      </p:sp>
      <p:sp>
        <p:nvSpPr>
          <p:cNvPr id="8" name="Прямоугольник 7"/>
          <p:cNvSpPr/>
          <p:nvPr/>
        </p:nvSpPr>
        <p:spPr>
          <a:xfrm>
            <a:off x="361950" y="2984665"/>
            <a:ext cx="4572000" cy="1200329"/>
          </a:xfrm>
          <a:prstGeom prst="rect">
            <a:avLst/>
          </a:prstGeom>
        </p:spPr>
        <p:txBody>
          <a:bodyPr>
            <a:spAutoFit/>
          </a:bodyPr>
          <a:lstStyle/>
          <a:p>
            <a:r>
              <a:rPr lang="ru-RU" u="sng" dirty="0">
                <a:latin typeface="Segoe UI" panose="020B0502040204020203" pitchFamily="34" charset="0"/>
                <a:cs typeface="Segoe UI" panose="020B0502040204020203" pitchFamily="34" charset="0"/>
              </a:rPr>
              <a:t>Операции над </a:t>
            </a:r>
            <a:r>
              <a:rPr lang="ru-RU" u="sng" dirty="0" smtClean="0">
                <a:latin typeface="Segoe UI" panose="020B0502040204020203" pitchFamily="34" charset="0"/>
                <a:cs typeface="Segoe UI" panose="020B0502040204020203" pitchFamily="34" charset="0"/>
              </a:rPr>
              <a:t>очередью</a:t>
            </a:r>
            <a:r>
              <a:rPr lang="en-US" dirty="0" smtClean="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ru-RU" dirty="0">
                <a:latin typeface="Segoe UI" panose="020B0502040204020203" pitchFamily="34" charset="0"/>
                <a:cs typeface="Segoe UI" panose="020B0502040204020203" pitchFamily="34" charset="0"/>
              </a:rPr>
              <a:t>Вставка </a:t>
            </a:r>
            <a:r>
              <a:rPr lang="ru-RU" dirty="0" smtClean="0">
                <a:latin typeface="Segoe UI" panose="020B0502040204020203" pitchFamily="34" charset="0"/>
                <a:cs typeface="Segoe UI" panose="020B0502040204020203" pitchFamily="34" charset="0"/>
              </a:rPr>
              <a:t>–</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Enqueue</a:t>
            </a:r>
            <a:r>
              <a:rPr lang="en-US" dirty="0" smtClean="0">
                <a:latin typeface="Segoe UI" panose="020B0502040204020203" pitchFamily="34" charset="0"/>
                <a:cs typeface="Segoe UI" panose="020B0502040204020203" pitchFamily="34" charset="0"/>
              </a:rPr>
              <a:t> </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ru-RU" dirty="0" smtClean="0">
                <a:latin typeface="Segoe UI" panose="020B0502040204020203" pitchFamily="34" charset="0"/>
                <a:cs typeface="Segoe UI" panose="020B0502040204020203" pitchFamily="34" charset="0"/>
              </a:rPr>
              <a:t>Извлечение </a:t>
            </a:r>
            <a:r>
              <a:rPr lang="ru-RU" dirty="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Dequeue</a:t>
            </a:r>
            <a:r>
              <a:rPr lang="en-US" dirty="0" smtClean="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Извлекается элемент добавленный последним</a:t>
            </a:r>
          </a:p>
        </p:txBody>
      </p:sp>
    </p:spTree>
    <p:extLst>
      <p:ext uri="{BB962C8B-B14F-4D97-AF65-F5344CB8AC3E}">
        <p14:creationId xmlns:p14="http://schemas.microsoft.com/office/powerpoint/2010/main" val="1607087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Очередь</a:t>
            </a:r>
          </a:p>
        </p:txBody>
      </p:sp>
      <p:sp>
        <p:nvSpPr>
          <p:cNvPr id="3" name="Объект 2"/>
          <p:cNvSpPr>
            <a:spLocks noGrp="1"/>
          </p:cNvSpPr>
          <p:nvPr>
            <p:ph idx="1"/>
          </p:nvPr>
        </p:nvSpPr>
        <p:spPr>
          <a:xfrm>
            <a:off x="352425" y="1156645"/>
            <a:ext cx="8486776" cy="986480"/>
          </a:xfrm>
        </p:spPr>
        <p:txBody>
          <a:bodyPr>
            <a:normAutofit/>
          </a:bodyPr>
          <a:lstStyle/>
          <a:p>
            <a:r>
              <a:rPr lang="ru-RU" sz="1800" dirty="0" smtClean="0"/>
              <a:t>Очередь как и стек </a:t>
            </a:r>
            <a:r>
              <a:rPr lang="ru-RU" sz="1800" dirty="0"/>
              <a:t>можно реализовывать как статическую структуру данных в виде одномерного массива, а можно как динамическую структуру – в виде линейного списка.</a:t>
            </a:r>
          </a:p>
          <a:p>
            <a:endParaRPr lang="ru-RU" sz="1800" dirty="0"/>
          </a:p>
        </p:txBody>
      </p:sp>
      <p:sp>
        <p:nvSpPr>
          <p:cNvPr id="4" name="Прямоугольник 3"/>
          <p:cNvSpPr/>
          <p:nvPr/>
        </p:nvSpPr>
        <p:spPr>
          <a:xfrm>
            <a:off x="0" y="2698324"/>
            <a:ext cx="5348465" cy="2359620"/>
          </a:xfrm>
          <a:prstGeom prst="rect">
            <a:avLst/>
          </a:prstGeom>
        </p:spPr>
        <p:txBody>
          <a:bodyPr wrap="square">
            <a:spAutoFit/>
          </a:bodyPr>
          <a:lstStyle/>
          <a:p>
            <a:pPr marL="361950" marR="80010" algn="just">
              <a:spcBef>
                <a:spcPts val="60"/>
              </a:spcBef>
              <a:spcAft>
                <a:spcPts val="0"/>
              </a:spcAft>
            </a:pPr>
            <a:r>
              <a:rPr lang="ru-RU" b="1" dirty="0">
                <a:latin typeface="Segoe UI" panose="020B0502040204020203" pitchFamily="34" charset="0"/>
                <a:cs typeface="Segoe UI" panose="020B0502040204020203" pitchFamily="34" charset="0"/>
              </a:rPr>
              <a:t>Реализация с помощью массива</a:t>
            </a:r>
            <a:r>
              <a:rPr lang="en-US" b="1" dirty="0" smtClean="0">
                <a:latin typeface="Segoe UI" panose="020B0502040204020203" pitchFamily="34" charset="0"/>
                <a:cs typeface="Segoe UI" panose="020B0502040204020203" pitchFamily="34" charset="0"/>
              </a:rPr>
              <a:t>:</a:t>
            </a:r>
          </a:p>
          <a:p>
            <a:pPr marL="361950" marR="80010" algn="just">
              <a:spcBef>
                <a:spcPts val="60"/>
              </a:spcBef>
              <a:spcAft>
                <a:spcPts val="0"/>
              </a:spcAft>
            </a:pPr>
            <a:endParaRPr lang="en-US" b="1" dirty="0">
              <a:latin typeface="Segoe UI" panose="020B0502040204020203" pitchFamily="34" charset="0"/>
              <a:cs typeface="Segoe UI" panose="020B0502040204020203" pitchFamily="34" charset="0"/>
            </a:endParaRPr>
          </a:p>
          <a:p>
            <a:pPr marL="361950" marR="80010" algn="just">
              <a:spcBef>
                <a:spcPts val="60"/>
              </a:spcBef>
              <a:spcAft>
                <a:spcPts val="0"/>
              </a:spcAft>
            </a:pPr>
            <a:r>
              <a:rPr lang="ru-RU" dirty="0" smtClean="0">
                <a:latin typeface="Segoe UI" panose="020B0502040204020203" pitchFamily="34" charset="0"/>
                <a:cs typeface="Segoe UI" panose="020B0502040204020203" pitchFamily="34" charset="0"/>
              </a:rPr>
              <a:t>Храним указатель на массив, текущее начало и конец очереди. Считаем массив зацикленным</a:t>
            </a:r>
            <a:r>
              <a:rPr lang="en-US" dirty="0" smtClean="0">
                <a:latin typeface="Segoe UI" panose="020B0502040204020203" pitchFamily="34" charset="0"/>
                <a:cs typeface="Segoe UI" panose="020B0502040204020203" pitchFamily="34" charset="0"/>
              </a:rPr>
              <a:t>, </a:t>
            </a:r>
            <a:r>
              <a:rPr lang="ru-RU" dirty="0" smtClean="0">
                <a:latin typeface="Segoe UI" panose="020B0502040204020203" pitchFamily="34" charset="0"/>
                <a:cs typeface="Segoe UI" panose="020B0502040204020203" pitchFamily="34" charset="0"/>
              </a:rPr>
              <a:t>что позволит исключить перемещение элементов в буфере.</a:t>
            </a:r>
          </a:p>
          <a:p>
            <a:pPr marL="361950" marR="80010" algn="just">
              <a:spcBef>
                <a:spcPts val="60"/>
              </a:spcBef>
              <a:spcAft>
                <a:spcPts val="0"/>
              </a:spcAft>
            </a:pPr>
            <a:endParaRPr lang="ru-RU" dirty="0">
              <a:latin typeface="Segoe UI" panose="020B0502040204020203" pitchFamily="34" charset="0"/>
              <a:cs typeface="Segoe UI" panose="020B0502040204020203" pitchFamily="34" charset="0"/>
            </a:endParaRPr>
          </a:p>
          <a:p>
            <a:pPr marL="361950" marR="80010" algn="just">
              <a:spcBef>
                <a:spcPts val="60"/>
              </a:spcBef>
              <a:spcAft>
                <a:spcPts val="0"/>
              </a:spcAft>
            </a:pPr>
            <a:r>
              <a:rPr lang="ru-RU" dirty="0" smtClean="0">
                <a:latin typeface="Segoe UI" panose="020B0502040204020203" pitchFamily="34" charset="0"/>
                <a:cs typeface="Segoe UI" panose="020B0502040204020203" pitchFamily="34" charset="0"/>
              </a:rPr>
              <a:t>Можно использовать динамический массив</a:t>
            </a:r>
          </a:p>
        </p:txBody>
      </p:sp>
      <p:pic>
        <p:nvPicPr>
          <p:cNvPr id="6" name="Рисунок 5"/>
          <p:cNvPicPr>
            <a:picLocks noChangeAspect="1"/>
          </p:cNvPicPr>
          <p:nvPr/>
        </p:nvPicPr>
        <p:blipFill>
          <a:blip r:embed="rId3"/>
          <a:stretch>
            <a:fillRect/>
          </a:stretch>
        </p:blipFill>
        <p:spPr>
          <a:xfrm>
            <a:off x="5700890" y="2698324"/>
            <a:ext cx="3276190" cy="3352381"/>
          </a:xfrm>
          <a:prstGeom prst="rect">
            <a:avLst/>
          </a:prstGeom>
        </p:spPr>
      </p:pic>
    </p:spTree>
    <p:extLst>
      <p:ext uri="{BB962C8B-B14F-4D97-AF65-F5344CB8AC3E}">
        <p14:creationId xmlns:p14="http://schemas.microsoft.com/office/powerpoint/2010/main" val="997049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Очередь</a:t>
            </a:r>
          </a:p>
        </p:txBody>
      </p:sp>
      <p:sp>
        <p:nvSpPr>
          <p:cNvPr id="3" name="Объект 2"/>
          <p:cNvSpPr>
            <a:spLocks noGrp="1"/>
          </p:cNvSpPr>
          <p:nvPr>
            <p:ph idx="1"/>
          </p:nvPr>
        </p:nvSpPr>
        <p:spPr>
          <a:xfrm>
            <a:off x="276225" y="785170"/>
            <a:ext cx="8229600" cy="5806130"/>
          </a:xfrm>
        </p:spPr>
        <p:txBody>
          <a:bodyPr>
            <a:noAutofit/>
          </a:bodyPr>
          <a:lstStyle/>
          <a:p>
            <a:r>
              <a:rPr lang="en-US" sz="1200" dirty="0">
                <a:solidFill>
                  <a:srgbClr val="008000"/>
                </a:solidFill>
                <a:latin typeface="Consolas" panose="020B0609020204030204" pitchFamily="49" charset="0"/>
              </a:rPr>
              <a:t>// http://ru.cppreference.com/w/cpp/container/queue</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Queue</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Queue</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000080"/>
                </a:solidFill>
                <a:latin typeface="Consolas" panose="020B0609020204030204" pitchFamily="49" charset="0"/>
              </a:rPr>
              <a:t>size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Queue</a:t>
            </a:r>
            <a:r>
              <a:rPr lang="en-US" sz="1200" dirty="0">
                <a:solidFill>
                  <a:srgbClr val="000000"/>
                </a:solidFill>
                <a:latin typeface="Consolas" panose="020B0609020204030204" pitchFamily="49" charset="0"/>
              </a:rPr>
              <a:t>();</a:t>
            </a:r>
          </a:p>
          <a:p>
            <a:endParaRPr lang="ru-RU" sz="1200" dirty="0">
              <a:solidFill>
                <a:srgbClr val="000000"/>
              </a:solidFill>
              <a:latin typeface="Consolas" panose="020B0609020204030204" pitchFamily="49" charset="0"/>
            </a:endParaRPr>
          </a:p>
          <a:p>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a:t>
            </a:r>
            <a:r>
              <a:rPr lang="ru-RU" sz="1200" dirty="0" err="1">
                <a:solidFill>
                  <a:srgbClr val="008000"/>
                </a:solidFill>
                <a:latin typeface="Consolas" panose="020B0609020204030204" pitchFamily="49" charset="0"/>
              </a:rPr>
              <a:t>Push</a:t>
            </a:r>
            <a:r>
              <a:rPr lang="ru-RU" sz="1200" dirty="0">
                <a:solidFill>
                  <a:srgbClr val="008000"/>
                </a:solidFill>
                <a:latin typeface="Consolas" panose="020B0609020204030204" pitchFamily="49" charset="0"/>
              </a:rPr>
              <a:t> == </a:t>
            </a:r>
            <a:r>
              <a:rPr lang="ru-RU" sz="1200" dirty="0" err="1">
                <a:solidFill>
                  <a:srgbClr val="008000"/>
                </a:solidFill>
                <a:latin typeface="Consolas" panose="020B0609020204030204" pitchFamily="49" charset="0"/>
              </a:rPr>
              <a:t>Enqueue</a:t>
            </a:r>
            <a:r>
              <a:rPr lang="ru-RU" sz="1200" dirty="0">
                <a:solidFill>
                  <a:srgbClr val="008000"/>
                </a:solidFill>
                <a:latin typeface="Consolas" panose="020B0609020204030204" pitchFamily="49" charset="0"/>
              </a:rPr>
              <a:t> - вставляет элемент в конец </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a:solidFill>
                  <a:srgbClr val="880000"/>
                </a:solidFill>
                <a:latin typeface="Consolas" panose="020B0609020204030204" pitchFamily="49" charset="0"/>
              </a:rPr>
              <a:t>Push</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80"/>
                </a:solidFill>
                <a:latin typeface="Consolas" panose="020B0609020204030204" pitchFamily="49" charset="0"/>
              </a:rPr>
              <a:t>val</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Pop == </a:t>
            </a:r>
            <a:r>
              <a:rPr lang="en-US" sz="1200" dirty="0" err="1">
                <a:solidFill>
                  <a:srgbClr val="008000"/>
                </a:solidFill>
                <a:latin typeface="Consolas" panose="020B0609020204030204" pitchFamily="49" charset="0"/>
              </a:rPr>
              <a:t>Dequeue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880000"/>
                </a:solidFill>
                <a:latin typeface="Consolas" panose="020B0609020204030204" pitchFamily="49" charset="0"/>
              </a:rPr>
              <a:t>Pop</a:t>
            </a:r>
            <a:r>
              <a:rPr lang="en-US" sz="1200" dirty="0">
                <a:solidFill>
                  <a:srgbClr val="000000"/>
                </a:solidFill>
                <a:latin typeface="Consolas" panose="020B0609020204030204" pitchFamily="49" charset="0"/>
              </a:rPr>
              <a:t>();</a:t>
            </a:r>
          </a:p>
          <a:p>
            <a:endParaRPr lang="ru-RU" sz="1200" dirty="0">
              <a:solidFill>
                <a:srgbClr val="000000"/>
              </a:solidFill>
              <a:latin typeface="Consolas" panose="020B0609020204030204" pitchFamily="49" charset="0"/>
            </a:endParaRPr>
          </a:p>
          <a:p>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Предоставляет доступ к первому элементу </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880000"/>
                </a:solidFill>
                <a:latin typeface="Consolas" panose="020B0609020204030204" pitchFamily="49" charset="0"/>
              </a:rPr>
              <a:t>Front</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p>
          <a:p>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Предоставляет доступ к последнему элементу </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880000"/>
                </a:solidFill>
                <a:latin typeface="Consolas" panose="020B0609020204030204" pitchFamily="49" charset="0"/>
              </a:rPr>
              <a:t>Back</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a:t>
            </a:r>
          </a:p>
          <a:p>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bool</a:t>
            </a:r>
            <a:r>
              <a:rPr lang="en-US" sz="1200" dirty="0">
                <a:solidFill>
                  <a:srgbClr val="000000"/>
                </a:solidFill>
                <a:latin typeface="Consolas" panose="020B0609020204030204" pitchFamily="49" charset="0"/>
              </a:rPr>
              <a:t> </a:t>
            </a:r>
            <a:r>
              <a:rPr lang="en-US" sz="1200" dirty="0">
                <a:solidFill>
                  <a:srgbClr val="880000"/>
                </a:solidFill>
                <a:latin typeface="Consolas" panose="020B0609020204030204" pitchFamily="49" charset="0"/>
              </a:rPr>
              <a:t>Empty</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a:t>
            </a:r>
            <a:r>
              <a:rPr lang="en-US" sz="1200" dirty="0">
                <a:solidFill>
                  <a:srgbClr val="000080"/>
                </a:solidFill>
                <a:latin typeface="Consolas" panose="020B0609020204030204" pitchFamily="49" charset="0"/>
              </a:rPr>
              <a:t>head_</a:t>
            </a:r>
            <a:r>
              <a:rPr lang="en-US" sz="1200" dirty="0">
                <a:solidFill>
                  <a:srgbClr val="000000"/>
                </a:solidFill>
                <a:latin typeface="Consolas" panose="020B0609020204030204" pitchFamily="49" charset="0"/>
              </a:rPr>
              <a:t> == </a:t>
            </a:r>
            <a:r>
              <a:rPr lang="en-US" sz="1200" dirty="0">
                <a:solidFill>
                  <a:srgbClr val="000080"/>
                </a:solidFill>
                <a:latin typeface="Consolas" panose="020B0609020204030204" pitchFamily="49" charset="0"/>
              </a:rPr>
              <a:t>tail_</a:t>
            </a:r>
            <a:r>
              <a:rPr lang="en-US" sz="1200" dirty="0">
                <a:solidFill>
                  <a:srgbClr val="000000"/>
                </a:solidFill>
                <a:latin typeface="Consolas" panose="020B0609020204030204" pitchFamily="49" charset="0"/>
              </a:rPr>
              <a:t>; }</a:t>
            </a:r>
          </a:p>
          <a:p>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000080"/>
                </a:solidFill>
                <a:latin typeface="Consolas" panose="020B0609020204030204" pitchFamily="49" charset="0"/>
              </a:rPr>
              <a:t>buffer_</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80"/>
                </a:solidFill>
                <a:latin typeface="Consolas" panose="020B0609020204030204" pitchFamily="49" charset="0"/>
              </a:rPr>
              <a:t>queue_size</a:t>
            </a:r>
            <a:r>
              <a:rPr lang="en-US" sz="1200" dirty="0">
                <a:solidFill>
                  <a:srgbClr val="000080"/>
                </a:solidFill>
                <a:latin typeface="Consolas" panose="020B0609020204030204" pitchFamily="49" charset="0"/>
              </a:rPr>
              <a:t>_</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000080"/>
                </a:solidFill>
                <a:latin typeface="Consolas" panose="020B0609020204030204" pitchFamily="49" charset="0"/>
              </a:rPr>
              <a:t>head_</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000080"/>
                </a:solidFill>
                <a:latin typeface="Consolas" panose="020B0609020204030204" pitchFamily="49" charset="0"/>
              </a:rPr>
              <a:t>tail_</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endParaRPr lang="ru-RU" sz="1200" dirty="0"/>
          </a:p>
        </p:txBody>
      </p:sp>
    </p:spTree>
    <p:extLst>
      <p:ext uri="{BB962C8B-B14F-4D97-AF65-F5344CB8AC3E}">
        <p14:creationId xmlns:p14="http://schemas.microsoft.com/office/powerpoint/2010/main" val="3842540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Очередь</a:t>
            </a:r>
          </a:p>
        </p:txBody>
      </p:sp>
      <p:sp>
        <p:nvSpPr>
          <p:cNvPr id="3" name="Объект 2"/>
          <p:cNvSpPr>
            <a:spLocks noGrp="1"/>
          </p:cNvSpPr>
          <p:nvPr>
            <p:ph idx="1"/>
          </p:nvPr>
        </p:nvSpPr>
        <p:spPr>
          <a:xfrm>
            <a:off x="247650" y="895350"/>
            <a:ext cx="8439150" cy="5514975"/>
          </a:xfrm>
        </p:spPr>
        <p:txBody>
          <a:bodyPr>
            <a:noAutofit/>
          </a:bodyPr>
          <a:lstStyle/>
          <a:p>
            <a:r>
              <a:rPr lang="en-US" sz="1000" dirty="0">
                <a:solidFill>
                  <a:srgbClr val="0000FF"/>
                </a:solidFill>
                <a:latin typeface="Consolas" panose="020B0609020204030204" pitchFamily="49" charset="0"/>
              </a:rPr>
              <a:t>Queue</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Queue</a:t>
            </a:r>
            <a:r>
              <a:rPr lang="en-US" sz="1000" dirty="0">
                <a:solidFill>
                  <a:srgbClr val="000000"/>
                </a:solidFill>
                <a:latin typeface="Consolas" panose="020B0609020204030204" pitchFamily="49" charset="0"/>
              </a:rPr>
              <a:t>(</a:t>
            </a:r>
            <a:r>
              <a:rPr lang="en-US" sz="1000" dirty="0" err="1">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000080"/>
                </a:solidFill>
                <a:latin typeface="Consolas" panose="020B0609020204030204" pitchFamily="49" charset="0"/>
              </a:rPr>
              <a:t>queue_size</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 </a:t>
            </a:r>
            <a:r>
              <a:rPr lang="en-US" sz="1000" dirty="0">
                <a:solidFill>
                  <a:srgbClr val="000080"/>
                </a:solidFill>
                <a:latin typeface="Consolas" panose="020B0609020204030204" pitchFamily="49" charset="0"/>
              </a:rPr>
              <a:t>buffer_</a:t>
            </a:r>
            <a:r>
              <a:rPr lang="en-US" sz="1000" dirty="0">
                <a:solidFill>
                  <a:srgbClr val="000000"/>
                </a:solidFill>
                <a:latin typeface="Consolas" panose="020B0609020204030204" pitchFamily="49" charset="0"/>
              </a:rPr>
              <a:t>(</a:t>
            </a:r>
            <a:r>
              <a:rPr lang="en-US" sz="1000" dirty="0" err="1">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 </a:t>
            </a:r>
            <a:r>
              <a:rPr lang="en-US" sz="1000" dirty="0" err="1">
                <a:solidFill>
                  <a:srgbClr val="000080"/>
                </a:solidFill>
                <a:latin typeface="Consolas" panose="020B0609020204030204" pitchFamily="49" charset="0"/>
              </a:rPr>
              <a:t>queue_size</a:t>
            </a:r>
            <a:r>
              <a:rPr lang="en-US" sz="1000" dirty="0">
                <a:solidFill>
                  <a:srgbClr val="000080"/>
                </a:solidFill>
                <a:latin typeface="Consolas" panose="020B0609020204030204" pitchFamily="49" charset="0"/>
              </a:rPr>
              <a:t>_</a:t>
            </a:r>
            <a:r>
              <a:rPr lang="en-US" sz="1000" dirty="0">
                <a:solidFill>
                  <a:srgbClr val="000000"/>
                </a:solidFill>
                <a:latin typeface="Consolas" panose="020B0609020204030204" pitchFamily="49" charset="0"/>
              </a:rPr>
              <a:t>(</a:t>
            </a:r>
            <a:r>
              <a:rPr lang="en-US" sz="1000" dirty="0" err="1">
                <a:solidFill>
                  <a:srgbClr val="000080"/>
                </a:solidFill>
                <a:latin typeface="Consolas" panose="020B0609020204030204" pitchFamily="49" charset="0"/>
              </a:rPr>
              <a:t>queue_size</a:t>
            </a:r>
            <a:r>
              <a:rPr lang="en-US" sz="1000" dirty="0">
                <a:solidFill>
                  <a:srgbClr val="000000"/>
                </a:solidFill>
                <a:latin typeface="Consolas" panose="020B0609020204030204" pitchFamily="49" charset="0"/>
              </a:rPr>
              <a:t>), </a:t>
            </a:r>
            <a:r>
              <a:rPr lang="en-US" sz="1000" dirty="0">
                <a:solidFill>
                  <a:srgbClr val="000080"/>
                </a:solidFill>
                <a:latin typeface="Consolas" panose="020B0609020204030204" pitchFamily="49" charset="0"/>
              </a:rPr>
              <a:t>head_</a:t>
            </a:r>
            <a:r>
              <a:rPr lang="en-US" sz="1000" dirty="0">
                <a:solidFill>
                  <a:srgbClr val="000000"/>
                </a:solidFill>
                <a:latin typeface="Consolas" panose="020B0609020204030204" pitchFamily="49" charset="0"/>
              </a:rPr>
              <a:t>(0), </a:t>
            </a:r>
            <a:r>
              <a:rPr lang="en-US" sz="1000" dirty="0">
                <a:solidFill>
                  <a:srgbClr val="000080"/>
                </a:solidFill>
                <a:latin typeface="Consolas" panose="020B0609020204030204" pitchFamily="49" charset="0"/>
              </a:rPr>
              <a:t>tail_</a:t>
            </a:r>
            <a:r>
              <a:rPr lang="en-US" sz="1000" dirty="0">
                <a:solidFill>
                  <a:srgbClr val="000000"/>
                </a:solidFill>
                <a:latin typeface="Consolas" panose="020B0609020204030204" pitchFamily="49" charset="0"/>
              </a:rPr>
              <a:t>(0) {</a:t>
            </a:r>
          </a:p>
          <a:p>
            <a:r>
              <a:rPr lang="en-US" sz="1000" dirty="0">
                <a:solidFill>
                  <a:srgbClr val="000000"/>
                </a:solidFill>
                <a:latin typeface="Consolas" panose="020B0609020204030204" pitchFamily="49" charset="0"/>
              </a:rPr>
              <a:t>  </a:t>
            </a:r>
            <a:r>
              <a:rPr lang="en-US" sz="1000" dirty="0">
                <a:solidFill>
                  <a:srgbClr val="000080"/>
                </a:solidFill>
                <a:latin typeface="Consolas" panose="020B0609020204030204" pitchFamily="49" charset="0"/>
              </a:rPr>
              <a:t>buffer_</a:t>
            </a:r>
            <a:r>
              <a:rPr lang="en-US" sz="1000" dirty="0">
                <a:solidFill>
                  <a:srgbClr val="000000"/>
                </a:solidFill>
                <a:latin typeface="Consolas" panose="020B0609020204030204" pitchFamily="49" charset="0"/>
              </a:rPr>
              <a:t> =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a:t>
            </a:r>
            <a:r>
              <a:rPr lang="en-US" sz="1000" dirty="0" err="1">
                <a:solidFill>
                  <a:srgbClr val="000080"/>
                </a:solidFill>
                <a:latin typeface="Consolas" panose="020B0609020204030204" pitchFamily="49" charset="0"/>
              </a:rPr>
              <a:t>queue_size</a:t>
            </a:r>
            <a:r>
              <a:rPr lang="en-US" sz="1000" dirty="0">
                <a:solidFill>
                  <a:srgbClr val="000080"/>
                </a:solidFill>
                <a:latin typeface="Consolas" panose="020B0609020204030204" pitchFamily="49" charset="0"/>
              </a:rPr>
              <a:t>_</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i="1" dirty="0" err="1">
                <a:solidFill>
                  <a:srgbClr val="880000"/>
                </a:solidFill>
                <a:latin typeface="Consolas" panose="020B0609020204030204" pitchFamily="49" charset="0"/>
              </a:rPr>
              <a:t>memset</a:t>
            </a:r>
            <a:r>
              <a:rPr lang="en-US" sz="1000" dirty="0">
                <a:solidFill>
                  <a:srgbClr val="000000"/>
                </a:solidFill>
                <a:latin typeface="Consolas" panose="020B0609020204030204" pitchFamily="49" charset="0"/>
              </a:rPr>
              <a:t>(</a:t>
            </a:r>
            <a:r>
              <a:rPr lang="en-US" sz="1000" dirty="0">
                <a:solidFill>
                  <a:srgbClr val="000080"/>
                </a:solidFill>
                <a:latin typeface="Consolas" panose="020B0609020204030204" pitchFamily="49" charset="0"/>
              </a:rPr>
              <a:t>buffer_</a:t>
            </a:r>
            <a:r>
              <a:rPr lang="en-US" sz="1000" dirty="0">
                <a:solidFill>
                  <a:srgbClr val="000000"/>
                </a:solidFill>
                <a:latin typeface="Consolas" panose="020B0609020204030204" pitchFamily="49" charset="0"/>
              </a:rPr>
              <a:t>, 0, </a:t>
            </a:r>
            <a:r>
              <a:rPr lang="en-US" sz="1000" dirty="0" err="1">
                <a:solidFill>
                  <a:srgbClr val="0000FF"/>
                </a:solidFill>
                <a:latin typeface="Consolas" panose="020B0609020204030204" pitchFamily="49" charset="0"/>
              </a:rPr>
              <a:t>sizeof</a:t>
            </a:r>
            <a:r>
              <a:rPr lang="en-US" sz="1000" dirty="0">
                <a:solidFill>
                  <a:srgbClr val="000000"/>
                </a:solidFill>
                <a:latin typeface="Consolas" panose="020B0609020204030204" pitchFamily="49" charset="0"/>
              </a:rPr>
              <a:t>(</a:t>
            </a:r>
            <a:r>
              <a:rPr lang="en-US" sz="1000" dirty="0" err="1">
                <a:solidFill>
                  <a:srgbClr val="0000FF"/>
                </a:solidFill>
                <a:latin typeface="Consolas" panose="020B0609020204030204" pitchFamily="49" charset="0"/>
              </a:rPr>
              <a:t>decltype</a:t>
            </a:r>
            <a:r>
              <a:rPr lang="en-US" sz="1000" dirty="0">
                <a:solidFill>
                  <a:srgbClr val="000000"/>
                </a:solidFill>
                <a:latin typeface="Consolas" panose="020B0609020204030204" pitchFamily="49" charset="0"/>
              </a:rPr>
              <a:t>(</a:t>
            </a:r>
            <a:r>
              <a:rPr lang="en-US" sz="1000" dirty="0">
                <a:solidFill>
                  <a:srgbClr val="000080"/>
                </a:solidFill>
                <a:latin typeface="Consolas" panose="020B0609020204030204" pitchFamily="49" charset="0"/>
              </a:rPr>
              <a:t>buffer_</a:t>
            </a:r>
            <a:r>
              <a:rPr lang="en-US" sz="1000" dirty="0">
                <a:solidFill>
                  <a:srgbClr val="000000"/>
                </a:solidFill>
                <a:latin typeface="Consolas" panose="020B0609020204030204" pitchFamily="49" charset="0"/>
              </a:rPr>
              <a:t>[ 0 ])) * </a:t>
            </a:r>
            <a:r>
              <a:rPr lang="en-US" sz="1000" dirty="0" err="1">
                <a:solidFill>
                  <a:srgbClr val="000080"/>
                </a:solidFill>
                <a:latin typeface="Consolas" panose="020B0609020204030204" pitchFamily="49" charset="0"/>
              </a:rPr>
              <a:t>queue_size</a:t>
            </a:r>
            <a:r>
              <a:rPr lang="en-US" sz="1000" dirty="0">
                <a:solidFill>
                  <a:srgbClr val="000000"/>
                </a:solidFill>
                <a:latin typeface="Consolas" panose="020B0609020204030204" pitchFamily="49" charset="0"/>
              </a:rPr>
              <a:t>);</a:t>
            </a:r>
          </a:p>
          <a:p>
            <a:r>
              <a:rPr lang="ru-RU" sz="1000" dirty="0">
                <a:solidFill>
                  <a:srgbClr val="000000"/>
                </a:solidFill>
                <a:latin typeface="Consolas" panose="020B0609020204030204" pitchFamily="49" charset="0"/>
              </a:rPr>
              <a:t>}</a:t>
            </a:r>
          </a:p>
          <a:p>
            <a:endParaRPr lang="ru-RU"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Queue</a:t>
            </a:r>
            <a:r>
              <a:rPr lang="en-US" sz="1000" dirty="0">
                <a:solidFill>
                  <a:srgbClr val="000000"/>
                </a:solidFill>
                <a:latin typeface="Consolas" panose="020B0609020204030204" pitchFamily="49" charset="0"/>
              </a:rPr>
              <a:t>::</a:t>
            </a:r>
            <a:r>
              <a:rPr lang="en-US" sz="1000" dirty="0">
                <a:solidFill>
                  <a:srgbClr val="880000"/>
                </a:solidFill>
                <a:latin typeface="Consolas" panose="020B0609020204030204" pitchFamily="49" charset="0"/>
              </a:rPr>
              <a:t>Push</a:t>
            </a:r>
            <a:r>
              <a:rPr lang="en-US" sz="1000" dirty="0">
                <a:solidFill>
                  <a:srgbClr val="000000"/>
                </a:solidFill>
                <a:latin typeface="Consolas" panose="020B0609020204030204" pitchFamily="49" charset="0"/>
              </a:rPr>
              <a:t>(</a:t>
            </a:r>
            <a:r>
              <a:rPr lang="en-US" sz="1000" dirty="0" err="1">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000080"/>
                </a:solidFill>
                <a:latin typeface="Consolas" panose="020B0609020204030204" pitchFamily="49" charset="0"/>
              </a:rPr>
              <a:t>val</a:t>
            </a:r>
            <a:r>
              <a:rPr lang="en-US" sz="1000" dirty="0">
                <a:solidFill>
                  <a:srgbClr val="000000"/>
                </a:solidFill>
                <a:latin typeface="Consolas" panose="020B0609020204030204" pitchFamily="49" charset="0"/>
              </a:rPr>
              <a:t>) {  </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a:solidFill>
                  <a:srgbClr val="000080"/>
                </a:solidFill>
                <a:latin typeface="Consolas" panose="020B0609020204030204" pitchFamily="49" charset="0"/>
              </a:rPr>
              <a:t>tail_</a:t>
            </a:r>
            <a:r>
              <a:rPr lang="en-US" sz="1000" dirty="0">
                <a:solidFill>
                  <a:srgbClr val="000000"/>
                </a:solidFill>
                <a:latin typeface="Consolas" panose="020B0609020204030204" pitchFamily="49" charset="0"/>
              </a:rPr>
              <a:t> + 1) % </a:t>
            </a:r>
            <a:r>
              <a:rPr lang="en-US" sz="1000" dirty="0" err="1">
                <a:solidFill>
                  <a:srgbClr val="000080"/>
                </a:solidFill>
                <a:latin typeface="Consolas" panose="020B0609020204030204" pitchFamily="49" charset="0"/>
              </a:rPr>
              <a:t>queue_size</a:t>
            </a:r>
            <a:r>
              <a:rPr lang="en-US" sz="1000" dirty="0">
                <a:solidFill>
                  <a:srgbClr val="000080"/>
                </a:solidFill>
                <a:latin typeface="Consolas" panose="020B0609020204030204" pitchFamily="49" charset="0"/>
              </a:rPr>
              <a:t>_</a:t>
            </a:r>
            <a:r>
              <a:rPr lang="en-US" sz="1000" dirty="0">
                <a:solidFill>
                  <a:srgbClr val="000000"/>
                </a:solidFill>
                <a:latin typeface="Consolas" panose="020B0609020204030204" pitchFamily="49" charset="0"/>
              </a:rPr>
              <a:t> == </a:t>
            </a:r>
            <a:r>
              <a:rPr lang="en-US" sz="1000" dirty="0">
                <a:solidFill>
                  <a:srgbClr val="000080"/>
                </a:solidFill>
                <a:latin typeface="Consolas" panose="020B0609020204030204" pitchFamily="49" charset="0"/>
              </a:rPr>
              <a:t>head_</a:t>
            </a:r>
            <a:r>
              <a:rPr lang="en-US" sz="1000" dirty="0">
                <a:solidFill>
                  <a:srgbClr val="000000"/>
                </a:solidFill>
                <a:latin typeface="Consolas" panose="020B0609020204030204" pitchFamily="49" charset="0"/>
              </a:rPr>
              <a:t> ) {</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throw</a:t>
            </a:r>
            <a:r>
              <a:rPr lang="en-US" sz="1000" dirty="0">
                <a:solidFill>
                  <a:srgbClr val="000000"/>
                </a:solidFill>
                <a:latin typeface="Consolas" panose="020B0609020204030204" pitchFamily="49" charset="0"/>
              </a:rPr>
              <a:t> </a:t>
            </a:r>
            <a:r>
              <a:rPr lang="en-US" sz="1000" i="1" dirty="0" err="1">
                <a:solidFill>
                  <a:srgbClr val="0000FF"/>
                </a:solidFill>
                <a:latin typeface="Consolas" panose="020B0609020204030204" pitchFamily="49" charset="0"/>
              </a:rPr>
              <a:t>std</a:t>
            </a:r>
            <a:r>
              <a:rPr lang="en-US" sz="1000" dirty="0">
                <a:solidFill>
                  <a:srgbClr val="000000"/>
                </a:solidFill>
                <a:latin typeface="Consolas" panose="020B0609020204030204" pitchFamily="49" charset="0"/>
              </a:rPr>
              <a:t>::</a:t>
            </a:r>
            <a:r>
              <a:rPr lang="en-US" sz="1000" i="1" dirty="0" err="1">
                <a:solidFill>
                  <a:srgbClr val="0000FF"/>
                </a:solidFill>
                <a:latin typeface="Consolas" panose="020B0609020204030204" pitchFamily="49" charset="0"/>
              </a:rPr>
              <a:t>runtime_error</a:t>
            </a:r>
            <a:r>
              <a:rPr lang="en-US" sz="1000" dirty="0">
                <a:solidFill>
                  <a:srgbClr val="000000"/>
                </a:solidFill>
                <a:latin typeface="Consolas" panose="020B0609020204030204" pitchFamily="49" charset="0"/>
              </a:rPr>
              <a:t>(</a:t>
            </a:r>
            <a:r>
              <a:rPr lang="en-US" sz="1000" dirty="0">
                <a:solidFill>
                  <a:srgbClr val="A31515"/>
                </a:solidFill>
                <a:latin typeface="Consolas" panose="020B0609020204030204" pitchFamily="49" charset="0"/>
              </a:rPr>
              <a:t>"queue is full"</a:t>
            </a:r>
            <a:r>
              <a:rPr lang="en-US" sz="1000" dirty="0">
                <a:solidFill>
                  <a:srgbClr val="000000"/>
                </a:solidFill>
                <a:latin typeface="Consolas" panose="020B0609020204030204" pitchFamily="49" charset="0"/>
              </a:rPr>
              <a:t>);</a:t>
            </a:r>
          </a:p>
          <a:p>
            <a:r>
              <a:rPr lang="ru-RU" sz="1000" dirty="0">
                <a:solidFill>
                  <a:srgbClr val="000000"/>
                </a:solidFill>
                <a:latin typeface="Consolas" panose="020B0609020204030204" pitchFamily="49" charset="0"/>
              </a:rPr>
              <a:t>  }</a:t>
            </a:r>
          </a:p>
          <a:p>
            <a:endParaRPr lang="ru-RU"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80"/>
                </a:solidFill>
                <a:latin typeface="Consolas" panose="020B0609020204030204" pitchFamily="49" charset="0"/>
              </a:rPr>
              <a:t>buffer_</a:t>
            </a:r>
            <a:r>
              <a:rPr lang="en-US" sz="1000" dirty="0">
                <a:solidFill>
                  <a:srgbClr val="000000"/>
                </a:solidFill>
                <a:latin typeface="Consolas" panose="020B0609020204030204" pitchFamily="49" charset="0"/>
              </a:rPr>
              <a:t>[</a:t>
            </a:r>
            <a:r>
              <a:rPr lang="en-US" sz="1000" dirty="0">
                <a:solidFill>
                  <a:srgbClr val="000080"/>
                </a:solidFill>
                <a:latin typeface="Consolas" panose="020B0609020204030204" pitchFamily="49" charset="0"/>
              </a:rPr>
              <a:t>tail_</a:t>
            </a:r>
            <a:r>
              <a:rPr lang="en-US" sz="1000" dirty="0">
                <a:solidFill>
                  <a:srgbClr val="000000"/>
                </a:solidFill>
                <a:latin typeface="Consolas" panose="020B0609020204030204" pitchFamily="49" charset="0"/>
              </a:rPr>
              <a:t>++] = </a:t>
            </a:r>
            <a:r>
              <a:rPr lang="en-US" sz="1000" dirty="0" err="1">
                <a:solidFill>
                  <a:srgbClr val="000080"/>
                </a:solidFill>
                <a:latin typeface="Consolas" panose="020B0609020204030204" pitchFamily="49" charset="0"/>
              </a:rPr>
              <a:t>val</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8000"/>
                </a:solidFill>
                <a:latin typeface="Consolas" panose="020B0609020204030204" pitchFamily="49" charset="0"/>
              </a:rPr>
              <a:t>/*if (tail_ == </a:t>
            </a:r>
            <a:r>
              <a:rPr lang="en-US" sz="1000" dirty="0" err="1">
                <a:solidFill>
                  <a:srgbClr val="008000"/>
                </a:solidFill>
                <a:latin typeface="Consolas" panose="020B0609020204030204" pitchFamily="49" charset="0"/>
              </a:rPr>
              <a:t>queue_size</a:t>
            </a:r>
            <a:r>
              <a:rPr lang="en-US" sz="1000" dirty="0">
                <a:solidFill>
                  <a:srgbClr val="008000"/>
                </a:solidFill>
                <a:latin typeface="Consolas" panose="020B0609020204030204" pitchFamily="49" charset="0"/>
              </a:rPr>
              <a:t>_)</a:t>
            </a:r>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    tail_ = 0;*/</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80"/>
                </a:solidFill>
                <a:latin typeface="Consolas" panose="020B0609020204030204" pitchFamily="49" charset="0"/>
              </a:rPr>
              <a:t>tail_</a:t>
            </a:r>
            <a:r>
              <a:rPr lang="en-US" sz="1000" dirty="0">
                <a:solidFill>
                  <a:srgbClr val="000000"/>
                </a:solidFill>
                <a:latin typeface="Consolas" panose="020B0609020204030204" pitchFamily="49" charset="0"/>
              </a:rPr>
              <a:t> = </a:t>
            </a:r>
            <a:r>
              <a:rPr lang="en-US" sz="1000" dirty="0">
                <a:solidFill>
                  <a:srgbClr val="000080"/>
                </a:solidFill>
                <a:latin typeface="Consolas" panose="020B0609020204030204" pitchFamily="49" charset="0"/>
              </a:rPr>
              <a:t>tail_</a:t>
            </a:r>
            <a:r>
              <a:rPr lang="en-US" sz="1000" dirty="0">
                <a:solidFill>
                  <a:srgbClr val="000000"/>
                </a:solidFill>
                <a:latin typeface="Consolas" panose="020B0609020204030204" pitchFamily="49" charset="0"/>
              </a:rPr>
              <a:t> % </a:t>
            </a:r>
            <a:r>
              <a:rPr lang="en-US" sz="1000" dirty="0" err="1">
                <a:solidFill>
                  <a:srgbClr val="000080"/>
                </a:solidFill>
                <a:latin typeface="Consolas" panose="020B0609020204030204" pitchFamily="49" charset="0"/>
              </a:rPr>
              <a:t>queue_size</a:t>
            </a:r>
            <a:r>
              <a:rPr lang="en-US" sz="1000" dirty="0">
                <a:solidFill>
                  <a:srgbClr val="000080"/>
                </a:solidFill>
                <a:latin typeface="Consolas" panose="020B0609020204030204" pitchFamily="49" charset="0"/>
              </a:rPr>
              <a:t>_</a:t>
            </a:r>
            <a:r>
              <a:rPr lang="en-US" sz="1000" dirty="0">
                <a:solidFill>
                  <a:srgbClr val="000000"/>
                </a:solidFill>
                <a:latin typeface="Consolas" panose="020B0609020204030204" pitchFamily="49" charset="0"/>
              </a:rPr>
              <a:t>;</a:t>
            </a:r>
          </a:p>
          <a:p>
            <a:r>
              <a:rPr lang="ru-RU" sz="1000" dirty="0">
                <a:solidFill>
                  <a:srgbClr val="000000"/>
                </a:solidFill>
                <a:latin typeface="Consolas" panose="020B0609020204030204" pitchFamily="49" charset="0"/>
              </a:rPr>
              <a:t>}</a:t>
            </a:r>
          </a:p>
          <a:p>
            <a:endParaRPr lang="ru-RU" sz="1000" dirty="0">
              <a:solidFill>
                <a:srgbClr val="000000"/>
              </a:solidFill>
              <a:latin typeface="Consolas" panose="020B0609020204030204" pitchFamily="49" charset="0"/>
            </a:endParaRPr>
          </a:p>
          <a:p>
            <a:r>
              <a:rPr lang="en-US" sz="1000" dirty="0" err="1">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Queue</a:t>
            </a:r>
            <a:r>
              <a:rPr lang="en-US" sz="1000" dirty="0">
                <a:solidFill>
                  <a:srgbClr val="000000"/>
                </a:solidFill>
                <a:latin typeface="Consolas" panose="020B0609020204030204" pitchFamily="49" charset="0"/>
              </a:rPr>
              <a:t>::</a:t>
            </a:r>
            <a:r>
              <a:rPr lang="en-US" sz="1000" dirty="0">
                <a:solidFill>
                  <a:srgbClr val="880000"/>
                </a:solidFill>
                <a:latin typeface="Consolas" panose="020B0609020204030204" pitchFamily="49" charset="0"/>
              </a:rPr>
              <a:t>Pop</a:t>
            </a:r>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a:solidFill>
                  <a:srgbClr val="880000"/>
                </a:solidFill>
                <a:latin typeface="Consolas" panose="020B0609020204030204" pitchFamily="49" charset="0"/>
              </a:rPr>
              <a:t>Empty</a:t>
            </a:r>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throw</a:t>
            </a:r>
            <a:r>
              <a:rPr lang="en-US" sz="1000" dirty="0">
                <a:solidFill>
                  <a:srgbClr val="000000"/>
                </a:solidFill>
                <a:latin typeface="Consolas" panose="020B0609020204030204" pitchFamily="49" charset="0"/>
              </a:rPr>
              <a:t> </a:t>
            </a:r>
            <a:r>
              <a:rPr lang="en-US" sz="1000" i="1" dirty="0" err="1">
                <a:solidFill>
                  <a:srgbClr val="0000FF"/>
                </a:solidFill>
                <a:latin typeface="Consolas" panose="020B0609020204030204" pitchFamily="49" charset="0"/>
              </a:rPr>
              <a:t>std</a:t>
            </a:r>
            <a:r>
              <a:rPr lang="en-US" sz="1000" dirty="0">
                <a:solidFill>
                  <a:srgbClr val="000000"/>
                </a:solidFill>
                <a:latin typeface="Consolas" panose="020B0609020204030204" pitchFamily="49" charset="0"/>
              </a:rPr>
              <a:t>::</a:t>
            </a:r>
            <a:r>
              <a:rPr lang="en-US" sz="1000" i="1" dirty="0" err="1">
                <a:solidFill>
                  <a:srgbClr val="0000FF"/>
                </a:solidFill>
                <a:latin typeface="Consolas" panose="020B0609020204030204" pitchFamily="49" charset="0"/>
              </a:rPr>
              <a:t>runtime_error</a:t>
            </a:r>
            <a:r>
              <a:rPr lang="en-US" sz="1000" dirty="0">
                <a:solidFill>
                  <a:srgbClr val="000000"/>
                </a:solidFill>
                <a:latin typeface="Consolas" panose="020B0609020204030204" pitchFamily="49" charset="0"/>
              </a:rPr>
              <a:t>(</a:t>
            </a:r>
            <a:r>
              <a:rPr lang="en-US" sz="1000" dirty="0">
                <a:solidFill>
                  <a:srgbClr val="A31515"/>
                </a:solidFill>
                <a:latin typeface="Consolas" panose="020B0609020204030204" pitchFamily="49" charset="0"/>
              </a:rPr>
              <a:t>"queue is empty"</a:t>
            </a:r>
            <a:r>
              <a:rPr lang="en-US" sz="1000" dirty="0">
                <a:solidFill>
                  <a:srgbClr val="000000"/>
                </a:solidFill>
                <a:latin typeface="Consolas" panose="020B0609020204030204" pitchFamily="49" charset="0"/>
              </a:rPr>
              <a:t>);</a:t>
            </a:r>
          </a:p>
          <a:p>
            <a:r>
              <a:rPr lang="ru-RU"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000080"/>
                </a:solidFill>
                <a:latin typeface="Consolas" panose="020B0609020204030204" pitchFamily="49" charset="0"/>
              </a:rPr>
              <a:t>out</a:t>
            </a:r>
            <a:r>
              <a:rPr lang="en-US" sz="1000" dirty="0">
                <a:solidFill>
                  <a:srgbClr val="000000"/>
                </a:solidFill>
                <a:latin typeface="Consolas" panose="020B0609020204030204" pitchFamily="49" charset="0"/>
              </a:rPr>
              <a:t> = </a:t>
            </a:r>
            <a:r>
              <a:rPr lang="en-US" sz="1000" dirty="0">
                <a:solidFill>
                  <a:srgbClr val="000080"/>
                </a:solidFill>
                <a:latin typeface="Consolas" panose="020B0609020204030204" pitchFamily="49" charset="0"/>
              </a:rPr>
              <a:t>buffer_</a:t>
            </a:r>
            <a:r>
              <a:rPr lang="en-US" sz="1000" dirty="0">
                <a:solidFill>
                  <a:srgbClr val="000000"/>
                </a:solidFill>
                <a:latin typeface="Consolas" panose="020B0609020204030204" pitchFamily="49" charset="0"/>
              </a:rPr>
              <a:t>[</a:t>
            </a:r>
            <a:r>
              <a:rPr lang="en-US" sz="1000" dirty="0">
                <a:solidFill>
                  <a:srgbClr val="000080"/>
                </a:solidFill>
                <a:latin typeface="Consolas" panose="020B0609020204030204" pitchFamily="49" charset="0"/>
              </a:rPr>
              <a:t>head_</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80"/>
                </a:solidFill>
                <a:latin typeface="Consolas" panose="020B0609020204030204" pitchFamily="49" charset="0"/>
              </a:rPr>
              <a:t>head_</a:t>
            </a:r>
            <a:r>
              <a:rPr lang="en-US" sz="1000" dirty="0">
                <a:solidFill>
                  <a:srgbClr val="000000"/>
                </a:solidFill>
                <a:latin typeface="Consolas" panose="020B0609020204030204" pitchFamily="49" charset="0"/>
              </a:rPr>
              <a:t> = </a:t>
            </a:r>
            <a:r>
              <a:rPr lang="en-US" sz="1000" dirty="0">
                <a:solidFill>
                  <a:srgbClr val="000080"/>
                </a:solidFill>
                <a:latin typeface="Consolas" panose="020B0609020204030204" pitchFamily="49" charset="0"/>
              </a:rPr>
              <a:t>head_</a:t>
            </a:r>
            <a:r>
              <a:rPr lang="en-US" sz="1000" dirty="0">
                <a:solidFill>
                  <a:srgbClr val="000000"/>
                </a:solidFill>
                <a:latin typeface="Consolas" panose="020B0609020204030204" pitchFamily="49" charset="0"/>
              </a:rPr>
              <a:t> % </a:t>
            </a:r>
            <a:r>
              <a:rPr lang="en-US" sz="1000" dirty="0" err="1">
                <a:solidFill>
                  <a:srgbClr val="000080"/>
                </a:solidFill>
                <a:latin typeface="Consolas" panose="020B0609020204030204" pitchFamily="49" charset="0"/>
              </a:rPr>
              <a:t>queue_size</a:t>
            </a:r>
            <a:r>
              <a:rPr lang="en-US" sz="1000" dirty="0">
                <a:solidFill>
                  <a:srgbClr val="000080"/>
                </a:solidFill>
                <a:latin typeface="Consolas" panose="020B0609020204030204" pitchFamily="49" charset="0"/>
              </a:rPr>
              <a:t>_</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a:t>
            </a:r>
            <a:r>
              <a:rPr lang="en-US" sz="1000" dirty="0">
                <a:solidFill>
                  <a:srgbClr val="000080"/>
                </a:solidFill>
                <a:latin typeface="Consolas" panose="020B0609020204030204" pitchFamily="49" charset="0"/>
              </a:rPr>
              <a:t>out</a:t>
            </a:r>
            <a:r>
              <a:rPr lang="en-US" sz="1000" dirty="0">
                <a:solidFill>
                  <a:srgbClr val="000000"/>
                </a:solidFill>
                <a:latin typeface="Consolas" panose="020B0609020204030204" pitchFamily="49" charset="0"/>
              </a:rPr>
              <a:t>;</a:t>
            </a:r>
          </a:p>
          <a:p>
            <a:r>
              <a:rPr lang="ru-RU" sz="1000" dirty="0">
                <a:solidFill>
                  <a:srgbClr val="000000"/>
                </a:solidFill>
                <a:latin typeface="Consolas" panose="020B0609020204030204" pitchFamily="49" charset="0"/>
              </a:rPr>
              <a:t>}</a:t>
            </a:r>
            <a:endParaRPr lang="ru-RU" sz="1000" dirty="0">
              <a:latin typeface="Consolas" panose="020B0609020204030204" pitchFamily="49" charset="0"/>
            </a:endParaRPr>
          </a:p>
        </p:txBody>
      </p:sp>
    </p:spTree>
    <p:extLst>
      <p:ext uri="{BB962C8B-B14F-4D97-AF65-F5344CB8AC3E}">
        <p14:creationId xmlns:p14="http://schemas.microsoft.com/office/powerpoint/2010/main" val="2161430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Очередь</a:t>
            </a:r>
          </a:p>
        </p:txBody>
      </p:sp>
      <p:sp>
        <p:nvSpPr>
          <p:cNvPr id="3" name="Объект 2"/>
          <p:cNvSpPr>
            <a:spLocks noGrp="1"/>
          </p:cNvSpPr>
          <p:nvPr>
            <p:ph idx="1"/>
          </p:nvPr>
        </p:nvSpPr>
        <p:spPr>
          <a:xfrm>
            <a:off x="457200" y="1070920"/>
            <a:ext cx="8686800" cy="634055"/>
          </a:xfrm>
        </p:spPr>
        <p:txBody>
          <a:bodyPr/>
          <a:lstStyle/>
          <a:p>
            <a:r>
              <a:rPr lang="ru-RU" sz="1800" b="1" dirty="0" smtClean="0"/>
              <a:t>Реализация с помощью списка</a:t>
            </a:r>
            <a:r>
              <a:rPr lang="en-US" sz="1800" b="1" dirty="0" smtClean="0"/>
              <a:t>:</a:t>
            </a:r>
            <a:endParaRPr lang="ru-RU" sz="1800" b="1" dirty="0" smtClean="0"/>
          </a:p>
          <a:p>
            <a:endParaRPr lang="ru-RU" dirty="0"/>
          </a:p>
        </p:txBody>
      </p:sp>
      <p:pic>
        <p:nvPicPr>
          <p:cNvPr id="4" name="Рисунок 3"/>
          <p:cNvPicPr>
            <a:picLocks noChangeAspect="1"/>
          </p:cNvPicPr>
          <p:nvPr/>
        </p:nvPicPr>
        <p:blipFill>
          <a:blip r:embed="rId2"/>
          <a:stretch>
            <a:fillRect/>
          </a:stretch>
        </p:blipFill>
        <p:spPr>
          <a:xfrm>
            <a:off x="2157412" y="1704975"/>
            <a:ext cx="5191125" cy="1533525"/>
          </a:xfrm>
          <a:prstGeom prst="rect">
            <a:avLst/>
          </a:prstGeom>
        </p:spPr>
      </p:pic>
      <p:sp>
        <p:nvSpPr>
          <p:cNvPr id="5" name="Прямоугольник 4"/>
          <p:cNvSpPr/>
          <p:nvPr/>
        </p:nvSpPr>
        <p:spPr>
          <a:xfrm>
            <a:off x="561975" y="3682054"/>
            <a:ext cx="8382000" cy="2862322"/>
          </a:xfrm>
          <a:prstGeom prst="rect">
            <a:avLst/>
          </a:prstGeom>
        </p:spPr>
        <p:txBody>
          <a:bodyPr wrap="square">
            <a:spAutoFit/>
          </a:bodyPr>
          <a:lstStyle/>
          <a:p>
            <a:r>
              <a:rPr lang="ru-RU" spc="-5" dirty="0">
                <a:solidFill>
                  <a:srgbClr val="231F20"/>
                </a:solidFill>
                <a:latin typeface="Segoe UI" panose="020B0502040204020203" pitchFamily="34" charset="0"/>
                <a:ea typeface="Calibri" panose="020F0502020204030204" pitchFamily="34" charset="0"/>
                <a:cs typeface="Segoe UI" panose="020B0502040204020203" pitchFamily="34" charset="0"/>
              </a:rPr>
              <a:t>По</a:t>
            </a:r>
            <a:r>
              <a:rPr lang="ru-RU" spc="-10" dirty="0">
                <a:solidFill>
                  <a:srgbClr val="231F20"/>
                </a:solidFill>
                <a:latin typeface="Segoe UI" panose="020B0502040204020203" pitchFamily="34" charset="0"/>
                <a:ea typeface="Calibri" panose="020F0502020204030204" pitchFamily="34" charset="0"/>
                <a:cs typeface="Segoe UI" panose="020B0502040204020203" pitchFamily="34" charset="0"/>
              </a:rPr>
              <a:t>ск</a:t>
            </a:r>
            <a:r>
              <a:rPr lang="ru-RU" spc="-5" dirty="0">
                <a:solidFill>
                  <a:srgbClr val="231F20"/>
                </a:solidFill>
                <a:latin typeface="Segoe UI" panose="020B0502040204020203" pitchFamily="34" charset="0"/>
                <a:ea typeface="Calibri" panose="020F0502020204030204" pitchFamily="34" charset="0"/>
                <a:cs typeface="Segoe UI" panose="020B0502040204020203" pitchFamily="34" charset="0"/>
              </a:rPr>
              <a:t>ол</a:t>
            </a:r>
            <a:r>
              <a:rPr lang="ru-RU" spc="-10" dirty="0">
                <a:solidFill>
                  <a:srgbClr val="231F20"/>
                </a:solidFill>
                <a:latin typeface="Segoe UI" panose="020B0502040204020203" pitchFamily="34" charset="0"/>
                <a:ea typeface="Calibri" panose="020F0502020204030204" pitchFamily="34" charset="0"/>
                <a:cs typeface="Segoe UI" panose="020B0502040204020203" pitchFamily="34" charset="0"/>
              </a:rPr>
              <a:t>ьк</a:t>
            </a:r>
            <a:r>
              <a:rPr lang="ru-RU" spc="-5" dirty="0">
                <a:solidFill>
                  <a:srgbClr val="231F20"/>
                </a:solidFill>
                <a:latin typeface="Segoe UI" panose="020B0502040204020203" pitchFamily="34" charset="0"/>
                <a:ea typeface="Calibri" panose="020F0502020204030204" pitchFamily="34" charset="0"/>
                <a:cs typeface="Segoe UI" panose="020B0502040204020203" pitchFamily="34" charset="0"/>
              </a:rPr>
              <a:t>у</a:t>
            </a:r>
            <a:r>
              <a:rPr lang="ru-RU" spc="125" dirty="0">
                <a:solidFill>
                  <a:srgbClr val="231F20"/>
                </a:solidFill>
                <a:latin typeface="Segoe UI" panose="020B0502040204020203" pitchFamily="34" charset="0"/>
                <a:ea typeface="Calibri" panose="020F0502020204030204" pitchFamily="34" charset="0"/>
                <a:cs typeface="Segoe UI" panose="020B0502040204020203" pitchFamily="34" charset="0"/>
              </a:rPr>
              <a:t> </a:t>
            </a:r>
            <a:r>
              <a:rPr lang="ru-RU" dirty="0">
                <a:solidFill>
                  <a:srgbClr val="231F20"/>
                </a:solidFill>
                <a:latin typeface="Segoe UI" panose="020B0502040204020203" pitchFamily="34" charset="0"/>
                <a:ea typeface="Calibri" panose="020F0502020204030204" pitchFamily="34" charset="0"/>
                <a:cs typeface="Segoe UI" panose="020B0502040204020203" pitchFamily="34" charset="0"/>
              </a:rPr>
              <a:t>работа</a:t>
            </a:r>
            <a:r>
              <a:rPr lang="ru-RU" spc="125" dirty="0">
                <a:solidFill>
                  <a:srgbClr val="231F20"/>
                </a:solidFill>
                <a:latin typeface="Segoe UI" panose="020B0502040204020203" pitchFamily="34" charset="0"/>
                <a:ea typeface="Calibri" panose="020F0502020204030204" pitchFamily="34" charset="0"/>
                <a:cs typeface="Segoe UI" panose="020B0502040204020203" pitchFamily="34" charset="0"/>
              </a:rPr>
              <a:t> </a:t>
            </a:r>
            <a:r>
              <a:rPr lang="ru-RU" dirty="0">
                <a:solidFill>
                  <a:srgbClr val="231F20"/>
                </a:solidFill>
                <a:latin typeface="Segoe UI" panose="020B0502040204020203" pitchFamily="34" charset="0"/>
                <a:ea typeface="Calibri" panose="020F0502020204030204" pitchFamily="34" charset="0"/>
                <a:cs typeface="Segoe UI" panose="020B0502040204020203" pitchFamily="34" charset="0"/>
              </a:rPr>
              <a:t>идет</a:t>
            </a:r>
            <a:r>
              <a:rPr lang="ru-RU" spc="125" dirty="0">
                <a:solidFill>
                  <a:srgbClr val="231F20"/>
                </a:solidFill>
                <a:latin typeface="Segoe UI" panose="020B0502040204020203" pitchFamily="34" charset="0"/>
                <a:ea typeface="Calibri" panose="020F0502020204030204" pitchFamily="34" charset="0"/>
                <a:cs typeface="Segoe UI" panose="020B0502040204020203" pitchFamily="34" charset="0"/>
              </a:rPr>
              <a:t> </a:t>
            </a:r>
            <a:r>
              <a:rPr lang="ru-RU" dirty="0">
                <a:solidFill>
                  <a:srgbClr val="231F20"/>
                </a:solidFill>
                <a:latin typeface="Segoe UI" panose="020B0502040204020203" pitchFamily="34" charset="0"/>
                <a:ea typeface="Calibri" panose="020F0502020204030204" pitchFamily="34" charset="0"/>
                <a:cs typeface="Segoe UI" panose="020B0502040204020203" pitchFamily="34" charset="0"/>
              </a:rPr>
              <a:t>с</a:t>
            </a:r>
            <a:r>
              <a:rPr lang="ru-RU" spc="125" dirty="0">
                <a:solidFill>
                  <a:srgbClr val="231F20"/>
                </a:solidFill>
                <a:latin typeface="Segoe UI" panose="020B0502040204020203" pitchFamily="34" charset="0"/>
                <a:ea typeface="Calibri" panose="020F0502020204030204" pitchFamily="34" charset="0"/>
                <a:cs typeface="Segoe UI" panose="020B0502040204020203" pitchFamily="34" charset="0"/>
              </a:rPr>
              <a:t> </a:t>
            </a:r>
            <a:r>
              <a:rPr lang="ru-RU" dirty="0">
                <a:solidFill>
                  <a:srgbClr val="231F20"/>
                </a:solidFill>
                <a:latin typeface="Segoe UI" panose="020B0502040204020203" pitchFamily="34" charset="0"/>
                <a:ea typeface="Calibri" panose="020F0502020204030204" pitchFamily="34" charset="0"/>
                <a:cs typeface="Segoe UI" panose="020B0502040204020203" pitchFamily="34" charset="0"/>
              </a:rPr>
              <a:t>обоими</a:t>
            </a:r>
            <a:r>
              <a:rPr lang="ru-RU" spc="125" dirty="0">
                <a:solidFill>
                  <a:srgbClr val="231F20"/>
                </a:solidFill>
                <a:latin typeface="Segoe UI" panose="020B0502040204020203" pitchFamily="34" charset="0"/>
                <a:ea typeface="Calibri" panose="020F0502020204030204" pitchFamily="34" charset="0"/>
                <a:cs typeface="Segoe UI" panose="020B0502040204020203" pitchFamily="34" charset="0"/>
              </a:rPr>
              <a:t> </a:t>
            </a:r>
            <a:r>
              <a:rPr lang="ru-RU" spc="-15" dirty="0">
                <a:solidFill>
                  <a:srgbClr val="231F20"/>
                </a:solidFill>
                <a:latin typeface="Segoe UI" panose="020B0502040204020203" pitchFamily="34" charset="0"/>
                <a:ea typeface="Calibri" panose="020F0502020204030204" pitchFamily="34" charset="0"/>
                <a:cs typeface="Segoe UI" panose="020B0502040204020203" pitchFamily="34" charset="0"/>
              </a:rPr>
              <a:t>к</a:t>
            </a:r>
            <a:r>
              <a:rPr lang="ru-RU" spc="-10" dirty="0">
                <a:solidFill>
                  <a:srgbClr val="231F20"/>
                </a:solidFill>
                <a:latin typeface="Segoe UI" panose="020B0502040204020203" pitchFamily="34" charset="0"/>
                <a:ea typeface="Calibri" panose="020F0502020204030204" pitchFamily="34" charset="0"/>
                <a:cs typeface="Segoe UI" panose="020B0502040204020203" pitchFamily="34" charset="0"/>
              </a:rPr>
              <a:t>онц</a:t>
            </a:r>
            <a:r>
              <a:rPr lang="ru-RU" spc="-15" dirty="0">
                <a:solidFill>
                  <a:srgbClr val="231F20"/>
                </a:solidFill>
                <a:latin typeface="Segoe UI" panose="020B0502040204020203" pitchFamily="34" charset="0"/>
                <a:ea typeface="Calibri" panose="020F0502020204030204" pitchFamily="34" charset="0"/>
                <a:cs typeface="Segoe UI" panose="020B0502040204020203" pitchFamily="34" charset="0"/>
              </a:rPr>
              <a:t>а</a:t>
            </a:r>
            <a:r>
              <a:rPr lang="ru-RU" spc="-10" dirty="0">
                <a:solidFill>
                  <a:srgbClr val="231F20"/>
                </a:solidFill>
                <a:latin typeface="Segoe UI" panose="020B0502040204020203" pitchFamily="34" charset="0"/>
                <a:ea typeface="Calibri" panose="020F0502020204030204" pitchFamily="34" charset="0"/>
                <a:cs typeface="Segoe UI" panose="020B0502040204020203" pitchFamily="34" charset="0"/>
              </a:rPr>
              <a:t>ми</a:t>
            </a:r>
            <a:r>
              <a:rPr lang="ru-RU" spc="175" dirty="0">
                <a:solidFill>
                  <a:srgbClr val="231F20"/>
                </a:solidFill>
                <a:latin typeface="Segoe UI" panose="020B0502040204020203" pitchFamily="34" charset="0"/>
                <a:ea typeface="Calibri" panose="020F0502020204030204" pitchFamily="34" charset="0"/>
                <a:cs typeface="Segoe UI" panose="020B0502040204020203" pitchFamily="34" charset="0"/>
              </a:rPr>
              <a:t> </a:t>
            </a:r>
            <a:r>
              <a:rPr lang="ru-RU" spc="-15" dirty="0">
                <a:solidFill>
                  <a:srgbClr val="231F20"/>
                </a:solidFill>
                <a:latin typeface="Segoe UI" panose="020B0502040204020203" pitchFamily="34" charset="0"/>
                <a:ea typeface="Calibri" panose="020F0502020204030204" pitchFamily="34" charset="0"/>
                <a:cs typeface="Segoe UI" panose="020B0502040204020203" pitchFamily="34" charset="0"/>
              </a:rPr>
              <a:t>оч</a:t>
            </a:r>
            <a:r>
              <a:rPr lang="ru-RU" spc="-20" dirty="0">
                <a:solidFill>
                  <a:srgbClr val="231F20"/>
                </a:solidFill>
                <a:latin typeface="Segoe UI" panose="020B0502040204020203" pitchFamily="34" charset="0"/>
                <a:ea typeface="Calibri" panose="020F0502020204030204" pitchFamily="34" charset="0"/>
                <a:cs typeface="Segoe UI" panose="020B0502040204020203" pitchFamily="34" charset="0"/>
              </a:rPr>
              <a:t>е</a:t>
            </a:r>
            <a:r>
              <a:rPr lang="ru-RU" spc="-15" dirty="0">
                <a:solidFill>
                  <a:srgbClr val="231F20"/>
                </a:solidFill>
                <a:latin typeface="Segoe UI" panose="020B0502040204020203" pitchFamily="34" charset="0"/>
                <a:ea typeface="Calibri" panose="020F0502020204030204" pitchFamily="34" charset="0"/>
                <a:cs typeface="Segoe UI" panose="020B0502040204020203" pitchFamily="34" charset="0"/>
              </a:rPr>
              <a:t>р</a:t>
            </a:r>
            <a:r>
              <a:rPr lang="ru-RU" spc="-20" dirty="0">
                <a:solidFill>
                  <a:srgbClr val="231F20"/>
                </a:solidFill>
                <a:latin typeface="Segoe UI" panose="020B0502040204020203" pitchFamily="34" charset="0"/>
                <a:ea typeface="Calibri" panose="020F0502020204030204" pitchFamily="34" charset="0"/>
                <a:cs typeface="Segoe UI" panose="020B0502040204020203" pitchFamily="34" charset="0"/>
              </a:rPr>
              <a:t>е</a:t>
            </a:r>
            <a:r>
              <a:rPr lang="ru-RU" spc="-15" dirty="0">
                <a:solidFill>
                  <a:srgbClr val="231F20"/>
                </a:solidFill>
                <a:latin typeface="Segoe UI" panose="020B0502040204020203" pitchFamily="34" charset="0"/>
                <a:ea typeface="Calibri" panose="020F0502020204030204" pitchFamily="34" charset="0"/>
                <a:cs typeface="Segoe UI" panose="020B0502040204020203" pitchFamily="34" charset="0"/>
              </a:rPr>
              <a:t>ди</a:t>
            </a:r>
            <a:r>
              <a:rPr lang="ru-RU" spc="-10" dirty="0">
                <a:solidFill>
                  <a:srgbClr val="231F20"/>
                </a:solidFill>
                <a:latin typeface="Segoe UI" panose="020B0502040204020203" pitchFamily="34" charset="0"/>
                <a:ea typeface="Calibri" panose="020F0502020204030204" pitchFamily="34" charset="0"/>
                <a:cs typeface="Segoe UI" panose="020B0502040204020203" pitchFamily="34" charset="0"/>
              </a:rPr>
              <a:t>,</a:t>
            </a:r>
            <a:r>
              <a:rPr lang="ru-RU" dirty="0">
                <a:solidFill>
                  <a:srgbClr val="231F20"/>
                </a:solidFill>
                <a:latin typeface="Segoe UI" panose="020B0502040204020203" pitchFamily="34" charset="0"/>
                <a:ea typeface="Calibri" panose="020F0502020204030204" pitchFamily="34" charset="0"/>
                <a:cs typeface="Segoe UI" panose="020B0502040204020203" pitchFamily="34" charset="0"/>
              </a:rPr>
              <a:t> </a:t>
            </a:r>
            <a:r>
              <a:rPr lang="ru-RU" spc="-15" dirty="0">
                <a:solidFill>
                  <a:srgbClr val="231F20"/>
                </a:solidFill>
                <a:latin typeface="Segoe UI" panose="020B0502040204020203" pitchFamily="34" charset="0"/>
                <a:ea typeface="Calibri" panose="020F0502020204030204" pitchFamily="34" charset="0"/>
                <a:cs typeface="Segoe UI" panose="020B0502040204020203" pitchFamily="34" charset="0"/>
              </a:rPr>
              <a:t>т</a:t>
            </a:r>
            <a:r>
              <a:rPr lang="ru-RU" spc="-10" dirty="0">
                <a:solidFill>
                  <a:srgbClr val="231F20"/>
                </a:solidFill>
                <a:latin typeface="Segoe UI" panose="020B0502040204020203" pitchFamily="34" charset="0"/>
                <a:ea typeface="Calibri" panose="020F0502020204030204" pitchFamily="34" charset="0"/>
                <a:cs typeface="Segoe UI" panose="020B0502040204020203" pitchFamily="34" charset="0"/>
              </a:rPr>
              <a:t>о</a:t>
            </a:r>
            <a:r>
              <a:rPr lang="ru-RU" dirty="0">
                <a:solidFill>
                  <a:srgbClr val="231F20"/>
                </a:solidFill>
                <a:latin typeface="Segoe UI" panose="020B0502040204020203" pitchFamily="34" charset="0"/>
                <a:ea typeface="Calibri" panose="020F0502020204030204" pitchFamily="34" charset="0"/>
                <a:cs typeface="Segoe UI" panose="020B0502040204020203" pitchFamily="34" charset="0"/>
              </a:rPr>
              <a:t> </a:t>
            </a:r>
            <a:r>
              <a:rPr lang="ru-RU" spc="-15" dirty="0">
                <a:solidFill>
                  <a:srgbClr val="231F20"/>
                </a:solidFill>
                <a:latin typeface="Segoe UI" panose="020B0502040204020203" pitchFamily="34" charset="0"/>
                <a:ea typeface="Calibri" panose="020F0502020204030204" pitchFamily="34" charset="0"/>
                <a:cs typeface="Segoe UI" panose="020B0502040204020203" pitchFamily="34" charset="0"/>
              </a:rPr>
              <a:t>пр</a:t>
            </a:r>
            <a:r>
              <a:rPr lang="ru-RU" spc="-20" dirty="0">
                <a:solidFill>
                  <a:srgbClr val="231F20"/>
                </a:solidFill>
                <a:latin typeface="Segoe UI" panose="020B0502040204020203" pitchFamily="34" charset="0"/>
                <a:ea typeface="Calibri" panose="020F0502020204030204" pitchFamily="34" charset="0"/>
                <a:cs typeface="Segoe UI" panose="020B0502040204020203" pitchFamily="34" charset="0"/>
              </a:rPr>
              <a:t>е</a:t>
            </a:r>
            <a:r>
              <a:rPr lang="ru-RU" spc="-15" dirty="0">
                <a:solidFill>
                  <a:srgbClr val="231F20"/>
                </a:solidFill>
                <a:latin typeface="Segoe UI" panose="020B0502040204020203" pitchFamily="34" charset="0"/>
                <a:ea typeface="Calibri" panose="020F0502020204030204" pitchFamily="34" charset="0"/>
                <a:cs typeface="Segoe UI" panose="020B0502040204020203" pitchFamily="34" charset="0"/>
              </a:rPr>
              <a:t>дпоч</a:t>
            </a:r>
            <a:r>
              <a:rPr lang="ru-RU" spc="-20" dirty="0">
                <a:solidFill>
                  <a:srgbClr val="231F20"/>
                </a:solidFill>
                <a:latin typeface="Segoe UI" panose="020B0502040204020203" pitchFamily="34" charset="0"/>
                <a:ea typeface="Calibri" panose="020F0502020204030204" pitchFamily="34" charset="0"/>
                <a:cs typeface="Segoe UI" panose="020B0502040204020203" pitchFamily="34" charset="0"/>
              </a:rPr>
              <a:t>т</a:t>
            </a:r>
            <a:r>
              <a:rPr lang="ru-RU" spc="-15" dirty="0">
                <a:solidFill>
                  <a:srgbClr val="231F20"/>
                </a:solidFill>
                <a:latin typeface="Segoe UI" panose="020B0502040204020203" pitchFamily="34" charset="0"/>
                <a:ea typeface="Calibri" panose="020F0502020204030204" pitchFamily="34" charset="0"/>
                <a:cs typeface="Segoe UI" panose="020B0502040204020203" pitchFamily="34" charset="0"/>
              </a:rPr>
              <a:t>и</a:t>
            </a:r>
            <a:r>
              <a:rPr lang="ru-RU" spc="-20" dirty="0">
                <a:solidFill>
                  <a:srgbClr val="231F20"/>
                </a:solidFill>
                <a:latin typeface="Segoe UI" panose="020B0502040204020203" pitchFamily="34" charset="0"/>
                <a:ea typeface="Calibri" panose="020F0502020204030204" pitchFamily="34" charset="0"/>
                <a:cs typeface="Segoe UI" panose="020B0502040204020203" pitchFamily="34" charset="0"/>
              </a:rPr>
              <a:t>тельн</a:t>
            </a:r>
            <a:r>
              <a:rPr lang="ru-RU" spc="-15" dirty="0">
                <a:solidFill>
                  <a:srgbClr val="231F20"/>
                </a:solidFill>
                <a:latin typeface="Segoe UI" panose="020B0502040204020203" pitchFamily="34" charset="0"/>
                <a:ea typeface="Calibri" panose="020F0502020204030204" pitchFamily="34" charset="0"/>
                <a:cs typeface="Segoe UI" panose="020B0502040204020203" pitchFamily="34" charset="0"/>
              </a:rPr>
              <a:t>о</a:t>
            </a:r>
            <a:r>
              <a:rPr lang="ru-RU" dirty="0">
                <a:solidFill>
                  <a:srgbClr val="231F20"/>
                </a:solidFill>
                <a:latin typeface="Segoe UI" panose="020B0502040204020203" pitchFamily="34" charset="0"/>
                <a:ea typeface="Calibri" panose="020F0502020204030204" pitchFamily="34" charset="0"/>
                <a:cs typeface="Segoe UI" panose="020B0502040204020203" pitchFamily="34" charset="0"/>
              </a:rPr>
              <a:t> </a:t>
            </a:r>
            <a:r>
              <a:rPr lang="ru-RU" spc="-25" dirty="0">
                <a:solidFill>
                  <a:srgbClr val="231F20"/>
                </a:solidFill>
                <a:latin typeface="Segoe UI" panose="020B0502040204020203" pitchFamily="34" charset="0"/>
                <a:ea typeface="Calibri" panose="020F0502020204030204" pitchFamily="34" charset="0"/>
                <a:cs typeface="Segoe UI" panose="020B0502040204020203" pitchFamily="34" charset="0"/>
              </a:rPr>
              <a:t>буд</a:t>
            </a:r>
            <a:r>
              <a:rPr lang="ru-RU" spc="-30" dirty="0">
                <a:solidFill>
                  <a:srgbClr val="231F20"/>
                </a:solidFill>
                <a:latin typeface="Segoe UI" panose="020B0502040204020203" pitchFamily="34" charset="0"/>
                <a:ea typeface="Calibri" panose="020F0502020204030204" pitchFamily="34" charset="0"/>
                <a:cs typeface="Segoe UI" panose="020B0502040204020203" pitchFamily="34" charset="0"/>
              </a:rPr>
              <a:t>ет</a:t>
            </a:r>
            <a:r>
              <a:rPr lang="ru-RU" dirty="0">
                <a:solidFill>
                  <a:srgbClr val="231F20"/>
                </a:solidFill>
                <a:latin typeface="Segoe UI" panose="020B0502040204020203" pitchFamily="34" charset="0"/>
                <a:ea typeface="Calibri" panose="020F0502020204030204" pitchFamily="34" charset="0"/>
                <a:cs typeface="Segoe UI" panose="020B0502040204020203" pitchFamily="34" charset="0"/>
              </a:rPr>
              <a:t> </a:t>
            </a:r>
            <a:r>
              <a:rPr lang="ru-RU" spc="-15" dirty="0">
                <a:solidFill>
                  <a:srgbClr val="231F20"/>
                </a:solidFill>
                <a:latin typeface="Segoe UI" panose="020B0502040204020203" pitchFamily="34" charset="0"/>
                <a:ea typeface="Calibri" panose="020F0502020204030204" pitchFamily="34" charset="0"/>
                <a:cs typeface="Segoe UI" panose="020B0502040204020203" pitchFamily="34" charset="0"/>
              </a:rPr>
              <a:t>и</a:t>
            </a:r>
            <a:r>
              <a:rPr lang="ru-RU" spc="-20" dirty="0">
                <a:solidFill>
                  <a:srgbClr val="231F20"/>
                </a:solidFill>
                <a:latin typeface="Segoe UI" panose="020B0502040204020203" pitchFamily="34" charset="0"/>
                <a:ea typeface="Calibri" panose="020F0502020204030204" pitchFamily="34" charset="0"/>
                <a:cs typeface="Segoe UI" panose="020B0502040204020203" pitchFamily="34" charset="0"/>
              </a:rPr>
              <a:t>с</a:t>
            </a:r>
            <a:r>
              <a:rPr lang="ru-RU" spc="-15" dirty="0">
                <a:solidFill>
                  <a:srgbClr val="231F20"/>
                </a:solidFill>
                <a:latin typeface="Segoe UI" panose="020B0502040204020203" pitchFamily="34" charset="0"/>
                <a:ea typeface="Calibri" panose="020F0502020204030204" pitchFamily="34" charset="0"/>
                <a:cs typeface="Segoe UI" panose="020B0502040204020203" pitchFamily="34" charset="0"/>
              </a:rPr>
              <a:t>по</a:t>
            </a:r>
            <a:r>
              <a:rPr lang="ru-RU" spc="-20" dirty="0">
                <a:solidFill>
                  <a:srgbClr val="231F20"/>
                </a:solidFill>
                <a:latin typeface="Segoe UI" panose="020B0502040204020203" pitchFamily="34" charset="0"/>
                <a:ea typeface="Calibri" panose="020F0502020204030204" pitchFamily="34" charset="0"/>
                <a:cs typeface="Segoe UI" panose="020B0502040204020203" pitchFamily="34" charset="0"/>
              </a:rPr>
              <a:t>льз</a:t>
            </a:r>
            <a:r>
              <a:rPr lang="ru-RU" spc="-15" dirty="0">
                <a:solidFill>
                  <a:srgbClr val="231F20"/>
                </a:solidFill>
                <a:latin typeface="Segoe UI" panose="020B0502040204020203" pitchFamily="34" charset="0"/>
                <a:ea typeface="Calibri" panose="020F0502020204030204" pitchFamily="34" charset="0"/>
                <a:cs typeface="Segoe UI" panose="020B0502040204020203" pitchFamily="34" charset="0"/>
              </a:rPr>
              <a:t>о</a:t>
            </a:r>
            <a:r>
              <a:rPr lang="ru-RU" spc="-20" dirty="0">
                <a:solidFill>
                  <a:srgbClr val="231F20"/>
                </a:solidFill>
                <a:latin typeface="Segoe UI" panose="020B0502040204020203" pitchFamily="34" charset="0"/>
                <a:ea typeface="Calibri" panose="020F0502020204030204" pitchFamily="34" charset="0"/>
                <a:cs typeface="Segoe UI" panose="020B0502040204020203" pitchFamily="34" charset="0"/>
              </a:rPr>
              <a:t>вать</a:t>
            </a:r>
            <a:r>
              <a:rPr lang="ru-RU" dirty="0">
                <a:solidFill>
                  <a:srgbClr val="231F20"/>
                </a:solidFill>
                <a:latin typeface="Segoe UI" panose="020B0502040204020203" pitchFamily="34" charset="0"/>
                <a:ea typeface="Calibri" panose="020F0502020204030204" pitchFamily="34" charset="0"/>
                <a:cs typeface="Segoe UI" panose="020B0502040204020203" pitchFamily="34" charset="0"/>
              </a:rPr>
              <a:t> </a:t>
            </a:r>
            <a:r>
              <a:rPr lang="ru-RU" spc="-10" dirty="0">
                <a:solidFill>
                  <a:srgbClr val="231F20"/>
                </a:solidFill>
                <a:latin typeface="Segoe UI" panose="020B0502040204020203" pitchFamily="34" charset="0"/>
                <a:ea typeface="Calibri" panose="020F0502020204030204" pitchFamily="34" charset="0"/>
                <a:cs typeface="Segoe UI" panose="020B0502040204020203" pitchFamily="34" charset="0"/>
              </a:rPr>
              <a:t>лин</a:t>
            </a:r>
            <a:r>
              <a:rPr lang="ru-RU" spc="-15" dirty="0">
                <a:solidFill>
                  <a:srgbClr val="231F20"/>
                </a:solidFill>
                <a:latin typeface="Segoe UI" panose="020B0502040204020203" pitchFamily="34" charset="0"/>
                <a:ea typeface="Calibri" panose="020F0502020204030204" pitchFamily="34" charset="0"/>
                <a:cs typeface="Segoe UI" panose="020B0502040204020203" pitchFamily="34" charset="0"/>
              </a:rPr>
              <a:t>е</a:t>
            </a:r>
            <a:r>
              <a:rPr lang="ru-RU" spc="-10" dirty="0">
                <a:solidFill>
                  <a:srgbClr val="231F20"/>
                </a:solidFill>
                <a:latin typeface="Segoe UI" panose="020B0502040204020203" pitchFamily="34" charset="0"/>
                <a:ea typeface="Calibri" panose="020F0502020204030204" pitchFamily="34" charset="0"/>
                <a:cs typeface="Segoe UI" panose="020B0502040204020203" pitchFamily="34" charset="0"/>
              </a:rPr>
              <a:t>йный</a:t>
            </a:r>
            <a:r>
              <a:rPr lang="ru-RU" dirty="0">
                <a:solidFill>
                  <a:srgbClr val="231F20"/>
                </a:solidFill>
                <a:latin typeface="Segoe UI" panose="020B0502040204020203" pitchFamily="34" charset="0"/>
                <a:ea typeface="Calibri" panose="020F0502020204030204" pitchFamily="34" charset="0"/>
                <a:cs typeface="Segoe UI" panose="020B0502040204020203" pitchFamily="34" charset="0"/>
              </a:rPr>
              <a:t> </a:t>
            </a:r>
            <a:r>
              <a:rPr lang="ru-RU" spc="-15" dirty="0">
                <a:solidFill>
                  <a:srgbClr val="231F20"/>
                </a:solidFill>
                <a:latin typeface="Segoe UI" panose="020B0502040204020203" pitchFamily="34" charset="0"/>
                <a:ea typeface="Calibri" panose="020F0502020204030204" pitchFamily="34" charset="0"/>
                <a:cs typeface="Segoe UI" panose="020B0502040204020203" pitchFamily="34" charset="0"/>
              </a:rPr>
              <a:t>д</a:t>
            </a:r>
            <a:r>
              <a:rPr lang="ru-RU" spc="-20" dirty="0">
                <a:solidFill>
                  <a:srgbClr val="231F20"/>
                </a:solidFill>
                <a:latin typeface="Segoe UI" panose="020B0502040204020203" pitchFamily="34" charset="0"/>
                <a:ea typeface="Calibri" panose="020F0502020204030204" pitchFamily="34" charset="0"/>
                <a:cs typeface="Segoe UI" panose="020B0502040204020203" pitchFamily="34" charset="0"/>
              </a:rPr>
              <a:t>в</a:t>
            </a:r>
            <a:r>
              <a:rPr lang="ru-RU" spc="-15" dirty="0">
                <a:solidFill>
                  <a:srgbClr val="231F20"/>
                </a:solidFill>
                <a:latin typeface="Segoe UI" panose="020B0502040204020203" pitchFamily="34" charset="0"/>
                <a:ea typeface="Calibri" panose="020F0502020204030204" pitchFamily="34" charset="0"/>
                <a:cs typeface="Segoe UI" panose="020B0502040204020203" pitchFamily="34" charset="0"/>
              </a:rPr>
              <a:t>ун</a:t>
            </a:r>
            <a:r>
              <a:rPr lang="ru-RU" spc="-20" dirty="0">
                <a:solidFill>
                  <a:srgbClr val="231F20"/>
                </a:solidFill>
                <a:latin typeface="Segoe UI" panose="020B0502040204020203" pitchFamily="34" charset="0"/>
                <a:ea typeface="Calibri" panose="020F0502020204030204" pitchFamily="34" charset="0"/>
                <a:cs typeface="Segoe UI" panose="020B0502040204020203" pitchFamily="34" charset="0"/>
              </a:rPr>
              <a:t>а</a:t>
            </a:r>
            <a:r>
              <a:rPr lang="ru-RU" spc="-15" dirty="0">
                <a:solidFill>
                  <a:srgbClr val="231F20"/>
                </a:solidFill>
                <a:latin typeface="Segoe UI" panose="020B0502040204020203" pitchFamily="34" charset="0"/>
                <a:ea typeface="Calibri" panose="020F0502020204030204" pitchFamily="34" charset="0"/>
                <a:cs typeface="Segoe UI" panose="020B0502040204020203" pitchFamily="34" charset="0"/>
              </a:rPr>
              <a:t>п</a:t>
            </a:r>
            <a:r>
              <a:rPr lang="ru-RU" spc="-20" dirty="0">
                <a:solidFill>
                  <a:srgbClr val="231F20"/>
                </a:solidFill>
                <a:latin typeface="Segoe UI" panose="020B0502040204020203" pitchFamily="34" charset="0"/>
                <a:ea typeface="Calibri" panose="020F0502020204030204" pitchFamily="34" charset="0"/>
                <a:cs typeface="Segoe UI" panose="020B0502040204020203" pitchFamily="34" charset="0"/>
              </a:rPr>
              <a:t>рав</a:t>
            </a:r>
            <a:r>
              <a:rPr lang="ru-RU" spc="-15" dirty="0">
                <a:solidFill>
                  <a:srgbClr val="231F20"/>
                </a:solidFill>
                <a:latin typeface="Segoe UI" panose="020B0502040204020203" pitchFamily="34" charset="0"/>
                <a:ea typeface="Calibri" panose="020F0502020204030204" pitchFamily="34" charset="0"/>
                <a:cs typeface="Segoe UI" panose="020B0502040204020203" pitchFamily="34" charset="0"/>
              </a:rPr>
              <a:t>ле</a:t>
            </a:r>
            <a:r>
              <a:rPr lang="ru-RU" spc="-10" dirty="0">
                <a:solidFill>
                  <a:srgbClr val="231F20"/>
                </a:solidFill>
                <a:latin typeface="Segoe UI" panose="020B0502040204020203" pitchFamily="34" charset="0"/>
                <a:ea typeface="Calibri" panose="020F0502020204030204" pitchFamily="34" charset="0"/>
                <a:cs typeface="Segoe UI" panose="020B0502040204020203" pitchFamily="34" charset="0"/>
              </a:rPr>
              <a:t>нный</a:t>
            </a:r>
            <a:r>
              <a:rPr lang="ru-RU" spc="255" dirty="0">
                <a:solidFill>
                  <a:srgbClr val="231F20"/>
                </a:solidFill>
                <a:latin typeface="Segoe UI" panose="020B0502040204020203" pitchFamily="34" charset="0"/>
                <a:ea typeface="Calibri" panose="020F0502020204030204" pitchFamily="34" charset="0"/>
                <a:cs typeface="Segoe UI" panose="020B0502040204020203" pitchFamily="34" charset="0"/>
              </a:rPr>
              <a:t> </a:t>
            </a:r>
            <a:r>
              <a:rPr lang="ru-RU" spc="-15" dirty="0" smtClean="0">
                <a:solidFill>
                  <a:srgbClr val="231F20"/>
                </a:solidFill>
                <a:latin typeface="Segoe UI" panose="020B0502040204020203" pitchFamily="34" charset="0"/>
                <a:ea typeface="Calibri" panose="020F0502020204030204" pitchFamily="34" charset="0"/>
                <a:cs typeface="Segoe UI" panose="020B0502040204020203" pitchFamily="34" charset="0"/>
              </a:rPr>
              <a:t>с</a:t>
            </a:r>
            <a:r>
              <a:rPr lang="ru-RU" spc="-10" dirty="0" smtClean="0">
                <a:solidFill>
                  <a:srgbClr val="231F20"/>
                </a:solidFill>
                <a:latin typeface="Segoe UI" panose="020B0502040204020203" pitchFamily="34" charset="0"/>
                <a:ea typeface="Calibri" panose="020F0502020204030204" pitchFamily="34" charset="0"/>
                <a:cs typeface="Segoe UI" panose="020B0502040204020203" pitchFamily="34" charset="0"/>
              </a:rPr>
              <a:t>пи</a:t>
            </a:r>
            <a:r>
              <a:rPr lang="ru-RU" spc="-15" dirty="0" smtClean="0">
                <a:solidFill>
                  <a:srgbClr val="231F20"/>
                </a:solidFill>
                <a:latin typeface="Segoe UI" panose="020B0502040204020203" pitchFamily="34" charset="0"/>
                <a:ea typeface="Calibri" panose="020F0502020204030204" pitchFamily="34" charset="0"/>
                <a:cs typeface="Segoe UI" panose="020B0502040204020203" pitchFamily="34" charset="0"/>
              </a:rPr>
              <a:t>с</a:t>
            </a:r>
            <a:r>
              <a:rPr lang="ru-RU" spc="-10" dirty="0" smtClean="0">
                <a:solidFill>
                  <a:srgbClr val="231F20"/>
                </a:solidFill>
                <a:latin typeface="Segoe UI" panose="020B0502040204020203" pitchFamily="34" charset="0"/>
                <a:ea typeface="Calibri" panose="020F0502020204030204" pitchFamily="34" charset="0"/>
                <a:cs typeface="Segoe UI" panose="020B0502040204020203" pitchFamily="34" charset="0"/>
              </a:rPr>
              <a:t>о</a:t>
            </a:r>
            <a:r>
              <a:rPr lang="ru-RU" spc="-15" dirty="0" smtClean="0">
                <a:solidFill>
                  <a:srgbClr val="231F20"/>
                </a:solidFill>
                <a:latin typeface="Segoe UI" panose="020B0502040204020203" pitchFamily="34" charset="0"/>
                <a:ea typeface="Calibri" panose="020F0502020204030204" pitchFamily="34" charset="0"/>
                <a:cs typeface="Segoe UI" panose="020B0502040204020203" pitchFamily="34" charset="0"/>
              </a:rPr>
              <a:t>к</a:t>
            </a:r>
            <a:r>
              <a:rPr lang="en-US" spc="-15" dirty="0" smtClean="0">
                <a:solidFill>
                  <a:srgbClr val="231F20"/>
                </a:solidFill>
                <a:latin typeface="Segoe UI" panose="020B0502040204020203" pitchFamily="34" charset="0"/>
                <a:ea typeface="Calibri" panose="020F0502020204030204" pitchFamily="34" charset="0"/>
                <a:cs typeface="Segoe UI" panose="020B0502040204020203" pitchFamily="34" charset="0"/>
              </a:rPr>
              <a:t>.</a:t>
            </a:r>
          </a:p>
          <a:p>
            <a:endParaRPr lang="ru-RU" dirty="0" smtClean="0">
              <a:latin typeface="Segoe UI" panose="020B0502040204020203" pitchFamily="34" charset="0"/>
              <a:cs typeface="Segoe UI" panose="020B0502040204020203" pitchFamily="34" charset="0"/>
            </a:endParaRPr>
          </a:p>
          <a:p>
            <a:r>
              <a:rPr lang="ru-RU" dirty="0" smtClean="0">
                <a:latin typeface="Segoe UI" panose="020B0502040204020203" pitchFamily="34" charset="0"/>
                <a:cs typeface="Segoe UI" panose="020B0502040204020203" pitchFamily="34" charset="0"/>
              </a:rPr>
              <a:t>При реализации очередь через список целесообразно </a:t>
            </a:r>
            <a:r>
              <a:rPr lang="ru-RU" dirty="0">
                <a:latin typeface="Segoe UI" panose="020B0502040204020203" pitchFamily="34" charset="0"/>
                <a:cs typeface="Segoe UI" panose="020B0502040204020203" pitchFamily="34" charset="0"/>
              </a:rPr>
              <a:t>хранить два указателя – один на начало списка (откуда извлекаем элементы) и один на конец списка (куда </a:t>
            </a:r>
            <a:r>
              <a:rPr lang="ru-RU" dirty="0" smtClean="0">
                <a:latin typeface="Segoe UI" panose="020B0502040204020203" pitchFamily="34" charset="0"/>
                <a:cs typeface="Segoe UI" panose="020B0502040204020203" pitchFamily="34" charset="0"/>
              </a:rPr>
              <a:t>добавляем </a:t>
            </a:r>
            <a:r>
              <a:rPr lang="ru-RU" dirty="0">
                <a:latin typeface="Segoe UI" panose="020B0502040204020203" pitchFamily="34" charset="0"/>
                <a:cs typeface="Segoe UI" panose="020B0502040204020203" pitchFamily="34" charset="0"/>
              </a:rPr>
              <a:t>элементы). </a:t>
            </a:r>
            <a:endParaRPr lang="ru-RU" dirty="0" smtClean="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smtClean="0">
                <a:latin typeface="Segoe UI" panose="020B0502040204020203" pitchFamily="34" charset="0"/>
                <a:cs typeface="Segoe UI" panose="020B0502040204020203" pitchFamily="34" charset="0"/>
              </a:rPr>
              <a:t>Если </a:t>
            </a:r>
            <a:r>
              <a:rPr lang="ru-RU" dirty="0">
                <a:latin typeface="Segoe UI" panose="020B0502040204020203" pitchFamily="34" charset="0"/>
                <a:cs typeface="Segoe UI" panose="020B0502040204020203" pitchFamily="34" charset="0"/>
              </a:rPr>
              <a:t>очередь пуста, то списка не существует и </a:t>
            </a:r>
            <a:r>
              <a:rPr lang="ru-RU" dirty="0" smtClean="0">
                <a:latin typeface="Segoe UI" panose="020B0502040204020203" pitchFamily="34" charset="0"/>
                <a:cs typeface="Segoe UI" panose="020B0502040204020203" pitchFamily="34" charset="0"/>
              </a:rPr>
              <a:t>указатели </a:t>
            </a:r>
            <a:r>
              <a:rPr lang="ru-RU" dirty="0">
                <a:latin typeface="Segoe UI" panose="020B0502040204020203" pitchFamily="34" charset="0"/>
                <a:cs typeface="Segoe UI" panose="020B0502040204020203" pitchFamily="34" charset="0"/>
              </a:rPr>
              <a:t>принимают значение </a:t>
            </a:r>
            <a:r>
              <a:rPr lang="en-US" dirty="0">
                <a:latin typeface="Segoe UI" panose="020B0502040204020203" pitchFamily="34" charset="0"/>
                <a:cs typeface="Segoe UI" panose="020B0502040204020203" pitchFamily="34" charset="0"/>
              </a:rPr>
              <a:t>nil</a:t>
            </a:r>
            <a:r>
              <a:rPr lang="ru-RU" dirty="0">
                <a:latin typeface="Segoe UI" panose="020B0502040204020203" pitchFamily="34" charset="0"/>
                <a:cs typeface="Segoe UI" panose="020B0502040204020203" pitchFamily="34" charset="0"/>
              </a:rPr>
              <a:t>.</a:t>
            </a:r>
          </a:p>
          <a:p>
            <a:endParaRPr lang="ru-R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83432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smtClean="0"/>
              <a:t>Двусвязная очередь</a:t>
            </a:r>
            <a:endParaRPr lang="ru-RU" dirty="0"/>
          </a:p>
        </p:txBody>
      </p:sp>
      <p:pic>
        <p:nvPicPr>
          <p:cNvPr id="4098" name="Picture 2" descr="Deque.sv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67025" y="5132388"/>
            <a:ext cx="3409950" cy="990600"/>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238124" y="912763"/>
            <a:ext cx="8658225" cy="3970318"/>
          </a:xfrm>
          <a:prstGeom prst="rect">
            <a:avLst/>
          </a:prstGeom>
        </p:spPr>
        <p:txBody>
          <a:bodyPr wrap="square">
            <a:spAutoFit/>
          </a:bodyPr>
          <a:lstStyle/>
          <a:p>
            <a:r>
              <a:rPr lang="ru-RU" b="1" dirty="0" smtClean="0">
                <a:latin typeface="Segoe UI" panose="020B0502040204020203" pitchFamily="34" charset="0"/>
                <a:cs typeface="Segoe UI" panose="020B0502040204020203" pitchFamily="34" charset="0"/>
              </a:rPr>
              <a:t>Двусвязная очередь</a:t>
            </a:r>
            <a:r>
              <a:rPr lang="ru-RU" dirty="0" smtClean="0">
                <a:latin typeface="Segoe UI" panose="020B0502040204020203" pitchFamily="34" charset="0"/>
                <a:cs typeface="Segoe UI" panose="020B0502040204020203" pitchFamily="34" charset="0"/>
              </a:rPr>
              <a:t> (жарг. </a:t>
            </a:r>
            <a:r>
              <a:rPr lang="ru-RU" dirty="0" err="1" smtClean="0">
                <a:latin typeface="Segoe UI" panose="020B0502040204020203" pitchFamily="34" charset="0"/>
                <a:cs typeface="Segoe UI" panose="020B0502040204020203" pitchFamily="34" charset="0"/>
              </a:rPr>
              <a:t>дэк</a:t>
            </a:r>
            <a:r>
              <a:rPr lang="ru-RU" dirty="0" smtClean="0">
                <a:latin typeface="Segoe UI" panose="020B0502040204020203" pitchFamily="34" charset="0"/>
                <a:cs typeface="Segoe UI" panose="020B0502040204020203" pitchFamily="34" charset="0"/>
              </a:rPr>
              <a:t>, дек от англ. </a:t>
            </a:r>
            <a:r>
              <a:rPr lang="ru-RU" dirty="0" err="1" smtClean="0">
                <a:latin typeface="Segoe UI" panose="020B0502040204020203" pitchFamily="34" charset="0"/>
                <a:cs typeface="Segoe UI" panose="020B0502040204020203" pitchFamily="34" charset="0"/>
              </a:rPr>
              <a:t>deque</a:t>
            </a:r>
            <a:r>
              <a:rPr lang="ru-RU" dirty="0" smtClean="0">
                <a:latin typeface="Segoe UI" panose="020B0502040204020203" pitchFamily="34" charset="0"/>
                <a:cs typeface="Segoe UI" panose="020B0502040204020203" pitchFamily="34" charset="0"/>
              </a:rPr>
              <a:t> — </a:t>
            </a:r>
            <a:r>
              <a:rPr lang="ru-RU" dirty="0" err="1" smtClean="0">
                <a:latin typeface="Segoe UI" panose="020B0502040204020203" pitchFamily="34" charset="0"/>
                <a:cs typeface="Segoe UI" panose="020B0502040204020203" pitchFamily="34" charset="0"/>
              </a:rPr>
              <a:t>double</a:t>
            </a:r>
            <a:r>
              <a:rPr lang="ru-RU" dirty="0" smtClean="0">
                <a:latin typeface="Segoe UI" panose="020B0502040204020203" pitchFamily="34" charset="0"/>
                <a:cs typeface="Segoe UI" panose="020B0502040204020203" pitchFamily="34" charset="0"/>
              </a:rPr>
              <a:t> </a:t>
            </a:r>
            <a:r>
              <a:rPr lang="ru-RU" dirty="0" err="1" smtClean="0">
                <a:latin typeface="Segoe UI" panose="020B0502040204020203" pitchFamily="34" charset="0"/>
                <a:cs typeface="Segoe UI" panose="020B0502040204020203" pitchFamily="34" charset="0"/>
              </a:rPr>
              <a:t>ended</a:t>
            </a:r>
            <a:r>
              <a:rPr lang="ru-RU" dirty="0" smtClean="0">
                <a:latin typeface="Segoe UI" panose="020B0502040204020203" pitchFamily="34" charset="0"/>
                <a:cs typeface="Segoe UI" panose="020B0502040204020203" pitchFamily="34" charset="0"/>
              </a:rPr>
              <a:t> </a:t>
            </a:r>
            <a:r>
              <a:rPr lang="ru-RU" dirty="0" err="1" smtClean="0">
                <a:latin typeface="Segoe UI" panose="020B0502040204020203" pitchFamily="34" charset="0"/>
                <a:cs typeface="Segoe UI" panose="020B0502040204020203" pitchFamily="34" charset="0"/>
              </a:rPr>
              <a:t>queue</a:t>
            </a:r>
            <a:r>
              <a:rPr lang="ru-RU" dirty="0" smtClean="0">
                <a:latin typeface="Segoe UI" panose="020B0502040204020203" pitchFamily="34" charset="0"/>
                <a:cs typeface="Segoe UI" panose="020B0502040204020203" pitchFamily="34" charset="0"/>
              </a:rPr>
              <a:t>; двухсторонняя очередь, очередь с двумя концами) — структура данных, в которой элементы можно добавлять и удалять как в начало, так и в конец, то есть дисциплинами обслуживания являются одновременно FIFO и LIFO.</a:t>
            </a:r>
            <a:endParaRPr lang="en-US" dirty="0" smtClean="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ru-RU" u="sng" dirty="0">
                <a:latin typeface="Segoe UI" panose="020B0502040204020203" pitchFamily="34" charset="0"/>
                <a:cs typeface="Segoe UI" panose="020B0502040204020203" pitchFamily="34" charset="0"/>
              </a:rPr>
              <a:t>Операции над очередью</a:t>
            </a:r>
            <a:r>
              <a:rPr lang="en-US" dirty="0">
                <a:latin typeface="Segoe UI" panose="020B0502040204020203" pitchFamily="34" charset="0"/>
                <a:cs typeface="Segoe UI" panose="020B0502040204020203" pitchFamily="34" charset="0"/>
              </a:rPr>
              <a:t>:</a:t>
            </a:r>
          </a:p>
          <a:p>
            <a:pPr marL="285750" indent="-285750">
              <a:buFont typeface="Arial" panose="020B0604020202020204" pitchFamily="34" charset="0"/>
              <a:buChar char="•"/>
            </a:pPr>
            <a:r>
              <a:rPr lang="ru-RU" dirty="0">
                <a:latin typeface="Segoe UI" panose="020B0502040204020203" pitchFamily="34" charset="0"/>
                <a:cs typeface="Segoe UI" panose="020B0502040204020203" pitchFamily="34" charset="0"/>
              </a:rPr>
              <a:t>Вставка </a:t>
            </a:r>
            <a:r>
              <a:rPr lang="ru-RU" dirty="0" smtClean="0">
                <a:latin typeface="Segoe UI" panose="020B0502040204020203" pitchFamily="34" charset="0"/>
                <a:cs typeface="Segoe UI" panose="020B0502040204020203" pitchFamily="34" charset="0"/>
              </a:rPr>
              <a:t>в конец –</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push_back</a:t>
            </a:r>
            <a:r>
              <a:rPr lang="en-US" dirty="0" smtClean="0">
                <a:latin typeface="Segoe UI" panose="020B0502040204020203" pitchFamily="34" charset="0"/>
                <a:cs typeface="Segoe UI" panose="020B0502040204020203" pitchFamily="34" charset="0"/>
              </a:rPr>
              <a:t> </a:t>
            </a:r>
          </a:p>
          <a:p>
            <a:pPr marL="285750" indent="-285750">
              <a:buFont typeface="Arial" panose="020B0604020202020204" pitchFamily="34" charset="0"/>
              <a:buChar char="•"/>
            </a:pPr>
            <a:r>
              <a:rPr lang="ru-RU" dirty="0">
                <a:latin typeface="Segoe UI" panose="020B0502040204020203" pitchFamily="34" charset="0"/>
                <a:cs typeface="Segoe UI" panose="020B0502040204020203" pitchFamily="34" charset="0"/>
              </a:rPr>
              <a:t>Вставка в </a:t>
            </a:r>
            <a:r>
              <a:rPr lang="ru-RU" dirty="0" smtClean="0">
                <a:latin typeface="Segoe UI" panose="020B0502040204020203" pitchFamily="34" charset="0"/>
                <a:cs typeface="Segoe UI" panose="020B0502040204020203" pitchFamily="34" charset="0"/>
              </a:rPr>
              <a:t>начало </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push_front</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ru-RU" dirty="0">
                <a:latin typeface="Segoe UI" panose="020B0502040204020203" pitchFamily="34" charset="0"/>
                <a:cs typeface="Segoe UI" panose="020B0502040204020203" pitchFamily="34" charset="0"/>
              </a:rPr>
              <a:t>Извлечение </a:t>
            </a:r>
            <a:r>
              <a:rPr lang="ru-RU" dirty="0" smtClean="0">
                <a:latin typeface="Segoe UI" panose="020B0502040204020203" pitchFamily="34" charset="0"/>
                <a:cs typeface="Segoe UI" panose="020B0502040204020203" pitchFamily="34" charset="0"/>
              </a:rPr>
              <a:t>из конца – </a:t>
            </a:r>
            <a:r>
              <a:rPr lang="en-US" dirty="0" err="1" smtClean="0">
                <a:latin typeface="Segoe UI" panose="020B0502040204020203" pitchFamily="34" charset="0"/>
                <a:cs typeface="Segoe UI" panose="020B0502040204020203" pitchFamily="34" charset="0"/>
              </a:rPr>
              <a:t>pop_back</a:t>
            </a:r>
            <a:endParaRPr lang="en-US"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ru-RU" dirty="0" smtClean="0">
                <a:latin typeface="Segoe UI" panose="020B0502040204020203" pitchFamily="34" charset="0"/>
                <a:cs typeface="Segoe UI" panose="020B0502040204020203" pitchFamily="34" charset="0"/>
              </a:rPr>
              <a:t>Извлечение из начала</a:t>
            </a:r>
            <a:r>
              <a:rPr lang="en-US" dirty="0" smtClean="0">
                <a:latin typeface="Segoe UI" panose="020B0502040204020203" pitchFamily="34" charset="0"/>
                <a:cs typeface="Segoe UI" panose="020B0502040204020203" pitchFamily="34" charset="0"/>
              </a:rPr>
              <a:t> </a:t>
            </a:r>
            <a:r>
              <a:rPr lang="ru-RU" dirty="0" smtClean="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pop_front</a:t>
            </a:r>
            <a:endParaRPr lang="en-US"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ru-RU" dirty="0" smtClean="0">
                <a:latin typeface="Segoe UI" panose="020B0502040204020203" pitchFamily="34" charset="0"/>
                <a:cs typeface="Segoe UI" panose="020B0502040204020203" pitchFamily="34" charset="0"/>
              </a:rPr>
              <a:t>Дек, также как стек или очередь, можно реализовать через массив или двусвязный список</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92394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Двусвязная очередь</a:t>
            </a:r>
          </a:p>
        </p:txBody>
      </p:sp>
      <p:pic>
        <p:nvPicPr>
          <p:cNvPr id="4" name="Объект 3"/>
          <p:cNvPicPr>
            <a:picLocks noGrp="1" noChangeAspect="1"/>
          </p:cNvPicPr>
          <p:nvPr>
            <p:ph idx="1"/>
          </p:nvPr>
        </p:nvPicPr>
        <p:blipFill>
          <a:blip r:embed="rId3"/>
          <a:stretch>
            <a:fillRect/>
          </a:stretch>
        </p:blipFill>
        <p:spPr>
          <a:xfrm>
            <a:off x="5277299" y="1789339"/>
            <a:ext cx="3590476" cy="3619048"/>
          </a:xfrm>
          <a:prstGeom prst="rect">
            <a:avLst/>
          </a:prstGeom>
        </p:spPr>
      </p:pic>
      <p:sp>
        <p:nvSpPr>
          <p:cNvPr id="5" name="Прямоугольник 4"/>
          <p:cNvSpPr/>
          <p:nvPr/>
        </p:nvSpPr>
        <p:spPr>
          <a:xfrm>
            <a:off x="190499" y="1041648"/>
            <a:ext cx="5019675" cy="4524315"/>
          </a:xfrm>
          <a:prstGeom prst="rect">
            <a:avLst/>
          </a:prstGeom>
        </p:spPr>
        <p:txBody>
          <a:bodyPr wrap="square">
            <a:spAutoFit/>
          </a:bodyPr>
          <a:lstStyle/>
          <a:p>
            <a:r>
              <a:rPr lang="ru-RU" b="1" dirty="0" smtClean="0">
                <a:latin typeface="Segoe UI" panose="020B0502040204020203" pitchFamily="34" charset="0"/>
                <a:cs typeface="Segoe UI" panose="020B0502040204020203" pitchFamily="34" charset="0"/>
              </a:rPr>
              <a:t>Одна из возможных реализаций</a:t>
            </a:r>
            <a:r>
              <a:rPr lang="en-US" b="1" dirty="0" smtClean="0">
                <a:latin typeface="Segoe UI" panose="020B0502040204020203" pitchFamily="34" charset="0"/>
                <a:cs typeface="Segoe UI" panose="020B0502040204020203" pitchFamily="34" charset="0"/>
              </a:rPr>
              <a:t>:</a:t>
            </a:r>
          </a:p>
          <a:p>
            <a:endParaRPr lang="en-US" dirty="0" smtClean="0">
              <a:latin typeface="Segoe UI" panose="020B0502040204020203" pitchFamily="34" charset="0"/>
              <a:cs typeface="Segoe UI" panose="020B0502040204020203" pitchFamily="34" charset="0"/>
            </a:endParaRPr>
          </a:p>
          <a:p>
            <a:r>
              <a:rPr lang="ru-RU" dirty="0" smtClean="0">
                <a:latin typeface="Segoe UI" panose="020B0502040204020203" pitchFamily="34" charset="0"/>
                <a:cs typeface="Segoe UI" panose="020B0502040204020203" pitchFamily="34" charset="0"/>
              </a:rPr>
              <a:t>Элементы двусторонней очереди размещаются в блоках фиксированного </a:t>
            </a:r>
          </a:p>
          <a:p>
            <a:r>
              <a:rPr lang="ru-RU" dirty="0" smtClean="0">
                <a:latin typeface="Segoe UI" panose="020B0502040204020203" pitchFamily="34" charset="0"/>
                <a:cs typeface="Segoe UI" panose="020B0502040204020203" pitchFamily="34" charset="0"/>
              </a:rPr>
              <a:t>размера. Кроме этого, хранится массив указателей на эти блоки.</a:t>
            </a:r>
          </a:p>
          <a:p>
            <a:endParaRPr lang="ru-RU" dirty="0">
              <a:latin typeface="Segoe UI" panose="020B0502040204020203" pitchFamily="34" charset="0"/>
              <a:cs typeface="Segoe UI" panose="020B0502040204020203" pitchFamily="34" charset="0"/>
            </a:endParaRPr>
          </a:p>
          <a:p>
            <a:r>
              <a:rPr lang="ru-RU" dirty="0" smtClean="0">
                <a:latin typeface="Segoe UI" panose="020B0502040204020203" pitchFamily="34" charset="0"/>
                <a:cs typeface="Segoe UI" panose="020B0502040204020203" pitchFamily="34" charset="0"/>
              </a:rPr>
              <a:t>Операция </a:t>
            </a:r>
            <a:r>
              <a:rPr lang="en-US" dirty="0" err="1" smtClean="0">
                <a:latin typeface="Segoe UI" panose="020B0502040204020203" pitchFamily="34" charset="0"/>
                <a:cs typeface="Segoe UI" panose="020B0502040204020203" pitchFamily="34" charset="0"/>
              </a:rPr>
              <a:t>push_front</a:t>
            </a:r>
            <a:r>
              <a:rPr lang="en-US" dirty="0" smtClean="0">
                <a:latin typeface="Segoe UI" panose="020B0502040204020203" pitchFamily="34" charset="0"/>
                <a:cs typeface="Segoe UI" panose="020B0502040204020203" pitchFamily="34" charset="0"/>
              </a:rPr>
              <a:t>() :</a:t>
            </a:r>
            <a:endParaRPr lang="ru-RU" dirty="0" smtClean="0">
              <a:latin typeface="Segoe UI" panose="020B0502040204020203" pitchFamily="34" charset="0"/>
              <a:cs typeface="Segoe UI" panose="020B0502040204020203" pitchFamily="34" charset="0"/>
            </a:endParaRPr>
          </a:p>
          <a:p>
            <a:r>
              <a:rPr lang="ru-RU" dirty="0" smtClean="0">
                <a:latin typeface="Segoe UI" panose="020B0502040204020203" pitchFamily="34" charset="0"/>
                <a:cs typeface="Segoe UI" panose="020B0502040204020203" pitchFamily="34" charset="0"/>
              </a:rPr>
              <a:t>Вставка элемента в начало смещает </a:t>
            </a:r>
            <a:r>
              <a:rPr lang="en-US" dirty="0" err="1" smtClean="0">
                <a:latin typeface="Segoe UI" panose="020B0502040204020203" pitchFamily="34" charset="0"/>
                <a:cs typeface="Segoe UI" panose="020B0502040204020203" pitchFamily="34" charset="0"/>
              </a:rPr>
              <a:t>d.begin</a:t>
            </a:r>
            <a:r>
              <a:rPr lang="en-US" dirty="0" smtClean="0">
                <a:latin typeface="Segoe UI" panose="020B0502040204020203" pitchFamily="34" charset="0"/>
                <a:cs typeface="Segoe UI" panose="020B0502040204020203" pitchFamily="34" charset="0"/>
              </a:rPr>
              <a:t>() – </a:t>
            </a:r>
            <a:r>
              <a:rPr lang="ru-RU" dirty="0" smtClean="0">
                <a:latin typeface="Segoe UI" panose="020B0502040204020203" pitchFamily="34" charset="0"/>
                <a:cs typeface="Segoe UI" panose="020B0502040204020203" pitchFamily="34" charset="0"/>
              </a:rPr>
              <a:t>влево. Если блок заполнен, выделятся новый блок, указатель на него помещается в массив указателей (позиция 1). </a:t>
            </a:r>
          </a:p>
          <a:p>
            <a:endParaRPr lang="ru-RU" dirty="0">
              <a:latin typeface="Segoe UI" panose="020B0502040204020203" pitchFamily="34" charset="0"/>
              <a:cs typeface="Segoe UI" panose="020B0502040204020203" pitchFamily="34" charset="0"/>
            </a:endParaRPr>
          </a:p>
          <a:p>
            <a:r>
              <a:rPr lang="ru-RU" dirty="0" smtClean="0">
                <a:latin typeface="Segoe UI" panose="020B0502040204020203" pitchFamily="34" charset="0"/>
                <a:cs typeface="Segoe UI" panose="020B0502040204020203" pitchFamily="34" charset="0"/>
              </a:rPr>
              <a:t>Операция может привести к перераспределению памяти</a:t>
            </a:r>
            <a:endParaRPr lang="en-US" dirty="0" smtClean="0">
              <a:latin typeface="Segoe UI" panose="020B0502040204020203" pitchFamily="34" charset="0"/>
              <a:cs typeface="Segoe UI" panose="020B0502040204020203" pitchFamily="34" charset="0"/>
            </a:endParaRPr>
          </a:p>
          <a:p>
            <a:endParaRPr lang="ru-RU"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12735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Понятие структуры данных</a:t>
            </a:r>
            <a:endParaRPr lang="ru-RU" dirty="0"/>
          </a:p>
        </p:txBody>
      </p:sp>
      <p:sp>
        <p:nvSpPr>
          <p:cNvPr id="3" name="Объект 2"/>
          <p:cNvSpPr>
            <a:spLocks noGrp="1"/>
          </p:cNvSpPr>
          <p:nvPr>
            <p:ph idx="1"/>
          </p:nvPr>
        </p:nvSpPr>
        <p:spPr>
          <a:xfrm>
            <a:off x="295275" y="937570"/>
            <a:ext cx="8734425" cy="5691830"/>
          </a:xfrm>
        </p:spPr>
        <p:txBody>
          <a:bodyPr>
            <a:normAutofit fontScale="85000" lnSpcReduction="10000"/>
          </a:bodyPr>
          <a:lstStyle/>
          <a:p>
            <a:pPr marL="0" indent="0" algn="just">
              <a:buNone/>
            </a:pPr>
            <a:r>
              <a:rPr lang="ru-RU" b="1" dirty="0" smtClean="0"/>
              <a:t>Структура данных </a:t>
            </a:r>
            <a:r>
              <a:rPr lang="ru-RU" dirty="0" smtClean="0"/>
              <a:t>– программная единица, позволяющая хранить и обрабатывать множество однотипных и</a:t>
            </a:r>
            <a:r>
              <a:rPr lang="en-US" dirty="0" smtClean="0"/>
              <a:t>/</a:t>
            </a:r>
            <a:r>
              <a:rPr lang="ru-RU" dirty="0" smtClean="0"/>
              <a:t>или логически связанных элементов.</a:t>
            </a:r>
          </a:p>
          <a:p>
            <a:pPr marL="0" indent="0" algn="just">
              <a:buNone/>
            </a:pPr>
            <a:endParaRPr lang="ru-RU" dirty="0" smtClean="0"/>
          </a:p>
          <a:p>
            <a:pPr algn="just"/>
            <a:r>
              <a:rPr lang="ru-RU" b="1" dirty="0"/>
              <a:t>Абстрактный тип (структура) данных </a:t>
            </a:r>
            <a:r>
              <a:rPr lang="en-US" b="1" dirty="0"/>
              <a:t>(</a:t>
            </a:r>
            <a:r>
              <a:rPr lang="ru-RU" b="1" dirty="0"/>
              <a:t>АТД</a:t>
            </a:r>
            <a:r>
              <a:rPr lang="en-US" b="1" dirty="0"/>
              <a:t>)</a:t>
            </a:r>
            <a:r>
              <a:rPr lang="ru-RU" b="1" dirty="0"/>
              <a:t> </a:t>
            </a:r>
            <a:r>
              <a:rPr lang="ru-RU" dirty="0"/>
              <a:t>- </a:t>
            </a:r>
            <a:r>
              <a:rPr lang="ru-RU" dirty="0" smtClean="0"/>
              <a:t>тип </a:t>
            </a:r>
            <a:r>
              <a:rPr lang="ru-RU" dirty="0"/>
              <a:t>данных без учета ее представления в машинной </a:t>
            </a:r>
            <a:r>
              <a:rPr lang="ru-RU" dirty="0" smtClean="0"/>
              <a:t>памяти,  который определяет </a:t>
            </a:r>
            <a:r>
              <a:rPr lang="ru-RU" dirty="0"/>
              <a:t>набор функций независимый от конкретной реализации типа, для оперирования его значениями.  </a:t>
            </a:r>
            <a:endParaRPr lang="ru-RU" dirty="0" smtClean="0"/>
          </a:p>
          <a:p>
            <a:pPr algn="just"/>
            <a:endParaRPr lang="ru-RU" dirty="0" smtClean="0"/>
          </a:p>
          <a:p>
            <a:pPr algn="just"/>
            <a:r>
              <a:rPr lang="ru-RU" dirty="0" smtClean="0"/>
              <a:t>Клиентские </a:t>
            </a:r>
            <a:r>
              <a:rPr lang="ru-RU" dirty="0"/>
              <a:t>программы не имеют доступа к внутренней реализации типа данных (реализация скрыта – инкапсулирована) </a:t>
            </a:r>
          </a:p>
          <a:p>
            <a:pPr marL="0" indent="0" algn="just">
              <a:buNone/>
            </a:pPr>
            <a:endParaRPr lang="ru-RU" dirty="0" smtClean="0"/>
          </a:p>
          <a:p>
            <a:pPr marL="0" indent="0" algn="just">
              <a:buNone/>
            </a:pPr>
            <a:r>
              <a:rPr lang="ru-RU" b="1" dirty="0" smtClean="0"/>
              <a:t>Физическая </a:t>
            </a:r>
            <a:r>
              <a:rPr lang="ru-RU" b="1" dirty="0"/>
              <a:t>структура данных </a:t>
            </a:r>
            <a:r>
              <a:rPr lang="ru-RU" dirty="0" smtClean="0"/>
              <a:t>- отражает </a:t>
            </a:r>
            <a:r>
              <a:rPr lang="ru-RU" dirty="0"/>
              <a:t>способ </a:t>
            </a:r>
            <a:r>
              <a:rPr lang="ru-RU" dirty="0" smtClean="0"/>
              <a:t>физического </a:t>
            </a:r>
            <a:r>
              <a:rPr lang="ru-RU" dirty="0"/>
              <a:t>представления данных в памяти машины и называется еще </a:t>
            </a:r>
            <a:r>
              <a:rPr lang="ru-RU" dirty="0" smtClean="0"/>
              <a:t>структурой </a:t>
            </a:r>
            <a:r>
              <a:rPr lang="ru-RU" dirty="0"/>
              <a:t>хранения, внутренней структурой или структурой памяти.</a:t>
            </a:r>
          </a:p>
          <a:p>
            <a:pPr marL="0" indent="0" algn="just">
              <a:buNone/>
            </a:pPr>
            <a:endParaRPr lang="ru-RU" dirty="0" smtClean="0"/>
          </a:p>
          <a:p>
            <a:pPr marL="0" indent="0" algn="just">
              <a:buNone/>
            </a:pPr>
            <a:r>
              <a:rPr lang="ru-RU" dirty="0" smtClean="0"/>
              <a:t>Абстрактные типы данных обычно просто называют </a:t>
            </a:r>
            <a:r>
              <a:rPr lang="ru-RU" b="1" dirty="0" smtClean="0"/>
              <a:t>структурами данных</a:t>
            </a:r>
            <a:r>
              <a:rPr lang="ru-RU" dirty="0" smtClean="0"/>
              <a:t>.</a:t>
            </a:r>
          </a:p>
          <a:p>
            <a:pPr algn="just"/>
            <a:endParaRPr lang="ru-RU" dirty="0"/>
          </a:p>
        </p:txBody>
      </p:sp>
    </p:spTree>
    <p:extLst>
      <p:ext uri="{BB962C8B-B14F-4D97-AF65-F5344CB8AC3E}">
        <p14:creationId xmlns:p14="http://schemas.microsoft.com/office/powerpoint/2010/main" val="2597267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smtClean="0"/>
              <a:t>Двоичная куча</a:t>
            </a:r>
            <a:endParaRPr lang="ru-RU" dirty="0"/>
          </a:p>
        </p:txBody>
      </p:sp>
      <p:sp>
        <p:nvSpPr>
          <p:cNvPr id="3" name="Объект 2"/>
          <p:cNvSpPr>
            <a:spLocks noGrp="1"/>
          </p:cNvSpPr>
          <p:nvPr>
            <p:ph idx="1"/>
          </p:nvPr>
        </p:nvSpPr>
        <p:spPr>
          <a:xfrm>
            <a:off x="276224" y="840069"/>
            <a:ext cx="5848351" cy="2558106"/>
          </a:xfrm>
        </p:spPr>
        <p:txBody>
          <a:bodyPr>
            <a:normAutofit fontScale="70000" lnSpcReduction="20000"/>
          </a:bodyPr>
          <a:lstStyle/>
          <a:p>
            <a:r>
              <a:rPr lang="ru-RU" b="1" dirty="0" smtClean="0"/>
              <a:t>Двоичная куча</a:t>
            </a:r>
            <a:r>
              <a:rPr lang="ru-RU" dirty="0"/>
              <a:t>, </a:t>
            </a:r>
            <a:r>
              <a:rPr lang="ru-RU" b="1" dirty="0" smtClean="0"/>
              <a:t>пирамида</a:t>
            </a:r>
            <a:r>
              <a:rPr lang="ru-RU" dirty="0" smtClean="0"/>
              <a:t>, </a:t>
            </a:r>
            <a:r>
              <a:rPr lang="ru-RU" dirty="0"/>
              <a:t>или </a:t>
            </a:r>
            <a:r>
              <a:rPr lang="ru-RU" b="1" dirty="0" smtClean="0"/>
              <a:t>сортирующее дерево</a:t>
            </a:r>
            <a:r>
              <a:rPr lang="ru-RU" dirty="0" smtClean="0"/>
              <a:t> </a:t>
            </a:r>
            <a:r>
              <a:rPr lang="ru-RU" dirty="0"/>
              <a:t>— такое двоичное дерево, для которого выполнены три условия:</a:t>
            </a:r>
          </a:p>
          <a:p>
            <a:endParaRPr lang="ru-RU" dirty="0"/>
          </a:p>
          <a:p>
            <a:pPr marL="457200" indent="-457200">
              <a:buFont typeface="+mj-lt"/>
              <a:buAutoNum type="arabicPeriod"/>
            </a:pPr>
            <a:r>
              <a:rPr lang="ru-RU" dirty="0"/>
              <a:t>Значение в любой вершине не меньше, чем значения её </a:t>
            </a:r>
            <a:r>
              <a:rPr lang="ru-RU" dirty="0" smtClean="0"/>
              <a:t>потомков.</a:t>
            </a:r>
            <a:endParaRPr lang="ru-RU" dirty="0"/>
          </a:p>
          <a:p>
            <a:pPr marL="457200" indent="-457200">
              <a:buFont typeface="+mj-lt"/>
              <a:buAutoNum type="arabicPeriod"/>
            </a:pPr>
            <a:r>
              <a:rPr lang="ru-RU" dirty="0"/>
              <a:t>Глубина всех листьев (расстояние до корня) отличается не более чем на 1 слой.</a:t>
            </a:r>
          </a:p>
          <a:p>
            <a:pPr marL="457200" indent="-457200">
              <a:buFont typeface="+mj-lt"/>
              <a:buAutoNum type="arabicPeriod"/>
            </a:pPr>
            <a:r>
              <a:rPr lang="ru-RU" dirty="0"/>
              <a:t>Последний слой заполняется слева направо без «дырок</a:t>
            </a:r>
            <a:r>
              <a:rPr lang="ru-RU" dirty="0" smtClean="0"/>
              <a:t>».</a:t>
            </a:r>
          </a:p>
          <a:p>
            <a:pPr marL="457200" indent="-457200">
              <a:buFont typeface="+mj-lt"/>
              <a:buAutoNum type="arabicPeriod"/>
            </a:pPr>
            <a:endParaRPr lang="ru-RU" dirty="0"/>
          </a:p>
          <a:p>
            <a:pPr marL="457200" indent="-457200">
              <a:buFont typeface="+mj-lt"/>
              <a:buAutoNum type="arabicPeriod"/>
            </a:pPr>
            <a:endParaRPr lang="ru-RU" dirty="0"/>
          </a:p>
        </p:txBody>
      </p:sp>
      <p:sp>
        <p:nvSpPr>
          <p:cNvPr id="9" name="Прямоугольник 8"/>
          <p:cNvSpPr/>
          <p:nvPr/>
        </p:nvSpPr>
        <p:spPr>
          <a:xfrm>
            <a:off x="276224" y="3375005"/>
            <a:ext cx="5248276" cy="1354217"/>
          </a:xfrm>
          <a:prstGeom prst="rect">
            <a:avLst/>
          </a:prstGeom>
        </p:spPr>
        <p:txBody>
          <a:bodyPr wrap="square">
            <a:spAutoFit/>
          </a:bodyPr>
          <a:lstStyle/>
          <a:p>
            <a:r>
              <a:rPr lang="ru-RU" sz="1700" b="1" dirty="0">
                <a:latin typeface="Segoe UI" panose="020B0502040204020203" pitchFamily="34" charset="0"/>
                <a:cs typeface="Segoe UI" panose="020B0502040204020203" pitchFamily="34" charset="0"/>
              </a:rPr>
              <a:t>Глубина</a:t>
            </a:r>
            <a:r>
              <a:rPr lang="ru-RU" sz="1700" dirty="0">
                <a:latin typeface="Segoe UI" panose="020B0502040204020203" pitchFamily="34" charset="0"/>
                <a:cs typeface="Segoe UI" panose="020B0502040204020203" pitchFamily="34" charset="0"/>
              </a:rPr>
              <a:t> кучи есть количества рёбер в самом </a:t>
            </a:r>
            <a:r>
              <a:rPr lang="ru-RU" sz="1700" dirty="0" smtClean="0">
                <a:latin typeface="Segoe UI" panose="020B0502040204020203" pitchFamily="34" charset="0"/>
                <a:cs typeface="Segoe UI" panose="020B0502040204020203" pitchFamily="34" charset="0"/>
              </a:rPr>
              <a:t>длинном простом </a:t>
            </a:r>
            <a:r>
              <a:rPr lang="ru-RU" sz="1700" dirty="0">
                <a:latin typeface="Segoe UI" panose="020B0502040204020203" pitchFamily="34" charset="0"/>
                <a:cs typeface="Segoe UI" panose="020B0502040204020203" pitchFamily="34" charset="0"/>
              </a:rPr>
              <a:t>пути, соединяющем корень кучи с одним из </a:t>
            </a:r>
            <a:r>
              <a:rPr lang="ru-RU" sz="1700" dirty="0" smtClean="0">
                <a:latin typeface="Segoe UI" panose="020B0502040204020203" pitchFamily="34" charset="0"/>
                <a:cs typeface="Segoe UI" panose="020B0502040204020203" pitchFamily="34" charset="0"/>
              </a:rPr>
              <a:t>её листьев</a:t>
            </a:r>
            <a:r>
              <a:rPr lang="ru-RU" sz="1700" dirty="0">
                <a:latin typeface="Segoe UI" panose="020B0502040204020203" pitchFamily="34" charset="0"/>
                <a:cs typeface="Segoe UI" panose="020B0502040204020203" pitchFamily="34" charset="0"/>
              </a:rPr>
              <a:t>.</a:t>
            </a:r>
            <a:r>
              <a:rPr lang="en-US" sz="1700" dirty="0">
                <a:latin typeface="Segoe UI" panose="020B0502040204020203" pitchFamily="34" charset="0"/>
                <a:cs typeface="Segoe UI" panose="020B0502040204020203" pitchFamily="34" charset="0"/>
              </a:rPr>
              <a:t> </a:t>
            </a:r>
            <a:r>
              <a:rPr lang="ru-RU" sz="1700" dirty="0">
                <a:latin typeface="Segoe UI" panose="020B0502040204020203" pitchFamily="34" charset="0"/>
                <a:cs typeface="Segoe UI" panose="020B0502040204020203" pitchFamily="34" charset="0"/>
              </a:rPr>
              <a:t>Глубина кучи есть O(</a:t>
            </a:r>
            <a:r>
              <a:rPr lang="ru-RU" sz="1700" dirty="0" err="1">
                <a:latin typeface="Segoe UI" panose="020B0502040204020203" pitchFamily="34" charset="0"/>
                <a:cs typeface="Segoe UI" panose="020B0502040204020203" pitchFamily="34" charset="0"/>
              </a:rPr>
              <a:t>log</a:t>
            </a:r>
            <a:r>
              <a:rPr lang="ru-RU" sz="1700" dirty="0">
                <a:latin typeface="Segoe UI" panose="020B0502040204020203" pitchFamily="34" charset="0"/>
                <a:cs typeface="Segoe UI" panose="020B0502040204020203" pitchFamily="34" charset="0"/>
              </a:rPr>
              <a:t> n), где n — количество узлов дерева.</a:t>
            </a:r>
          </a:p>
          <a:p>
            <a:endParaRPr lang="ru-RU" sz="1400" b="1" dirty="0">
              <a:latin typeface="Segoe UI" panose="020B0502040204020203" pitchFamily="34" charset="0"/>
              <a:cs typeface="Segoe UI" panose="020B0502040204020203" pitchFamily="34" charset="0"/>
            </a:endParaRPr>
          </a:p>
        </p:txBody>
      </p:sp>
      <p:pic>
        <p:nvPicPr>
          <p:cNvPr id="1026" name="Picture 2" descr="Картинки по запросу двоичная куч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887" y="3111585"/>
            <a:ext cx="3790113" cy="2811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7070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Двоичная куча</a:t>
            </a:r>
          </a:p>
        </p:txBody>
      </p:sp>
      <p:sp>
        <p:nvSpPr>
          <p:cNvPr id="3" name="Объект 2"/>
          <p:cNvSpPr>
            <a:spLocks noGrp="1"/>
          </p:cNvSpPr>
          <p:nvPr>
            <p:ph idx="1"/>
          </p:nvPr>
        </p:nvSpPr>
        <p:spPr>
          <a:xfrm>
            <a:off x="304799" y="947095"/>
            <a:ext cx="8705851" cy="1834205"/>
          </a:xfrm>
        </p:spPr>
        <p:txBody>
          <a:bodyPr>
            <a:normAutofit fontScale="85000" lnSpcReduction="10000"/>
          </a:bodyPr>
          <a:lstStyle/>
          <a:p>
            <a:r>
              <a:rPr lang="ru-RU" dirty="0"/>
              <a:t>Удобная структура данных для сортирующего дерева — </a:t>
            </a:r>
            <a:r>
              <a:rPr lang="ru-RU" dirty="0" smtClean="0"/>
              <a:t>массив в котором последовательно хранятся все элементы кучи «по слоям»</a:t>
            </a:r>
          </a:p>
          <a:p>
            <a:endParaRPr lang="ru-RU" dirty="0"/>
          </a:p>
          <a:p>
            <a:r>
              <a:rPr lang="ru-RU" dirty="0" smtClean="0"/>
              <a:t>Корень – нулевой элемент массив (максимальный или минимальный элемент), второй и третий его дочерние элементы и так далее</a:t>
            </a:r>
          </a:p>
          <a:p>
            <a:endParaRPr lang="ru-RU" dirty="0" smtClean="0"/>
          </a:p>
        </p:txBody>
      </p:sp>
      <p:pic>
        <p:nvPicPr>
          <p:cNvPr id="5" name="Рисунок 4"/>
          <p:cNvPicPr>
            <a:picLocks noChangeAspect="1"/>
          </p:cNvPicPr>
          <p:nvPr/>
        </p:nvPicPr>
        <p:blipFill>
          <a:blip r:embed="rId2"/>
          <a:stretch>
            <a:fillRect/>
          </a:stretch>
        </p:blipFill>
        <p:spPr>
          <a:xfrm>
            <a:off x="514919" y="2867025"/>
            <a:ext cx="7609906" cy="2507448"/>
          </a:xfrm>
          <a:prstGeom prst="rect">
            <a:avLst/>
          </a:prstGeom>
        </p:spPr>
      </p:pic>
    </p:spTree>
    <p:extLst>
      <p:ext uri="{BB962C8B-B14F-4D97-AF65-F5344CB8AC3E}">
        <p14:creationId xmlns:p14="http://schemas.microsoft.com/office/powerpoint/2010/main" val="28041408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Двоичная куча</a:t>
            </a:r>
          </a:p>
        </p:txBody>
      </p:sp>
      <p:sp>
        <p:nvSpPr>
          <p:cNvPr id="3" name="Объект 2"/>
          <p:cNvSpPr>
            <a:spLocks noGrp="1"/>
          </p:cNvSpPr>
          <p:nvPr>
            <p:ph idx="1"/>
          </p:nvPr>
        </p:nvSpPr>
        <p:spPr>
          <a:xfrm>
            <a:off x="457200" y="1070920"/>
            <a:ext cx="8010525" cy="5055244"/>
          </a:xfrm>
        </p:spPr>
        <p:txBody>
          <a:bodyPr/>
          <a:lstStyle/>
          <a:p>
            <a:r>
              <a:rPr lang="ru-RU" dirty="0" smtClean="0"/>
              <a:t>Получение родительских и дочерних элементов</a:t>
            </a:r>
            <a:r>
              <a:rPr lang="en-US" dirty="0" smtClean="0"/>
              <a:t>:</a:t>
            </a:r>
          </a:p>
          <a:p>
            <a:r>
              <a:rPr lang="ru-RU" dirty="0"/>
              <a:t>При нумерации элементов с </a:t>
            </a:r>
            <a:r>
              <a:rPr lang="ru-RU" dirty="0" smtClean="0"/>
              <a:t>первого</a:t>
            </a:r>
          </a:p>
          <a:p>
            <a:pPr marL="342900" indent="-342900">
              <a:buFont typeface="Arial" panose="020B0604020202020204" pitchFamily="34" charset="0"/>
              <a:buChar char="•"/>
            </a:pPr>
            <a:r>
              <a:rPr lang="ru-RU" dirty="0" smtClean="0"/>
              <a:t>A[1</a:t>
            </a:r>
            <a:r>
              <a:rPr lang="ru-RU" dirty="0"/>
              <a:t>] — элемент в </a:t>
            </a:r>
            <a:r>
              <a:rPr lang="ru-RU" dirty="0" smtClean="0"/>
              <a:t>корне</a:t>
            </a:r>
            <a:r>
              <a:rPr lang="en-US" dirty="0"/>
              <a:t> </a:t>
            </a:r>
            <a:endParaRPr lang="ru-RU" dirty="0" smtClean="0"/>
          </a:p>
          <a:p>
            <a:pPr marL="342900" indent="-342900">
              <a:buFont typeface="Arial" panose="020B0604020202020204" pitchFamily="34" charset="0"/>
              <a:buChar char="•"/>
            </a:pPr>
            <a:r>
              <a:rPr lang="ru-RU" dirty="0" smtClean="0"/>
              <a:t>потомками </a:t>
            </a:r>
            <a:r>
              <a:rPr lang="ru-RU" dirty="0"/>
              <a:t>элемента </a:t>
            </a:r>
            <a:r>
              <a:rPr lang="ru-RU" dirty="0" smtClean="0"/>
              <a:t>A[i</a:t>
            </a:r>
            <a:r>
              <a:rPr lang="ru-RU" dirty="0"/>
              <a:t>] являются A[2i] и </a:t>
            </a:r>
            <a:r>
              <a:rPr lang="ru-RU" dirty="0" smtClean="0"/>
              <a:t>A[2i+1</a:t>
            </a:r>
            <a:r>
              <a:rPr lang="en-US" dirty="0" smtClean="0"/>
              <a:t>]</a:t>
            </a:r>
            <a:endParaRPr lang="ru-RU" dirty="0" smtClean="0"/>
          </a:p>
          <a:p>
            <a:pPr marL="342900" indent="-342900">
              <a:buFont typeface="Arial" panose="020B0604020202020204" pitchFamily="34" charset="0"/>
              <a:buChar char="•"/>
            </a:pPr>
            <a:r>
              <a:rPr lang="ru-RU" dirty="0" smtClean="0"/>
              <a:t>предок элемента </a:t>
            </a:r>
            <a:r>
              <a:rPr lang="ru-RU" dirty="0"/>
              <a:t>A[i</a:t>
            </a:r>
            <a:r>
              <a:rPr lang="ru-RU" dirty="0" smtClean="0"/>
              <a:t>] является элемент </a:t>
            </a:r>
            <a:r>
              <a:rPr lang="en-US" dirty="0" smtClean="0"/>
              <a:t>A[</a:t>
            </a:r>
            <a:r>
              <a:rPr lang="en-US" dirty="0" err="1" smtClean="0"/>
              <a:t>i</a:t>
            </a:r>
            <a:r>
              <a:rPr lang="en-US" dirty="0" smtClean="0"/>
              <a:t>/2]</a:t>
            </a:r>
            <a:r>
              <a:rPr lang="ru-RU" dirty="0" smtClean="0"/>
              <a:t>.</a:t>
            </a:r>
            <a:endParaRPr lang="en-US" dirty="0" smtClean="0"/>
          </a:p>
          <a:p>
            <a:endParaRPr lang="en-US" dirty="0" smtClean="0"/>
          </a:p>
          <a:p>
            <a:r>
              <a:rPr lang="ru-RU" dirty="0" smtClean="0"/>
              <a:t>При </a:t>
            </a:r>
            <a:r>
              <a:rPr lang="ru-RU" dirty="0"/>
              <a:t>нумерации элементов с </a:t>
            </a:r>
            <a:r>
              <a:rPr lang="ru-RU" dirty="0" smtClean="0"/>
              <a:t>нулевого </a:t>
            </a:r>
            <a:endParaRPr lang="en-US" dirty="0" smtClean="0"/>
          </a:p>
          <a:p>
            <a:pPr marL="342900" indent="-342900">
              <a:buFont typeface="Arial" panose="020B0604020202020204" pitchFamily="34" charset="0"/>
              <a:buChar char="•"/>
            </a:pPr>
            <a:r>
              <a:rPr lang="ru-RU" dirty="0" smtClean="0"/>
              <a:t>корневой </a:t>
            </a:r>
            <a:r>
              <a:rPr lang="ru-RU" dirty="0"/>
              <a:t>элемент — </a:t>
            </a:r>
            <a:r>
              <a:rPr lang="ru-RU" dirty="0" smtClean="0"/>
              <a:t>A[0]</a:t>
            </a:r>
            <a:endParaRPr lang="en-US" dirty="0" smtClean="0"/>
          </a:p>
          <a:p>
            <a:pPr marL="342900" indent="-342900">
              <a:buFont typeface="Arial" panose="020B0604020202020204" pitchFamily="34" charset="0"/>
              <a:buChar char="•"/>
            </a:pPr>
            <a:r>
              <a:rPr lang="ru-RU" dirty="0" smtClean="0"/>
              <a:t>потомки </a:t>
            </a:r>
            <a:r>
              <a:rPr lang="ru-RU" dirty="0"/>
              <a:t>элемента A[i] — A[2i+1] и A[2i+2</a:t>
            </a:r>
            <a:r>
              <a:rPr lang="ru-RU" dirty="0" smtClean="0"/>
              <a:t>]</a:t>
            </a:r>
          </a:p>
          <a:p>
            <a:pPr marL="342900" indent="-342900">
              <a:buFont typeface="Arial" panose="020B0604020202020204" pitchFamily="34" charset="0"/>
              <a:buChar char="•"/>
            </a:pPr>
            <a:r>
              <a:rPr lang="ru-RU" dirty="0"/>
              <a:t>предок элемента A[i] является элемент </a:t>
            </a:r>
            <a:r>
              <a:rPr lang="en-US" dirty="0" smtClean="0"/>
              <a:t>A[</a:t>
            </a:r>
            <a:r>
              <a:rPr lang="ru-RU" dirty="0" smtClean="0"/>
              <a:t>(</a:t>
            </a:r>
            <a:r>
              <a:rPr lang="en-US" dirty="0" err="1" smtClean="0"/>
              <a:t>i</a:t>
            </a:r>
            <a:r>
              <a:rPr lang="ru-RU" dirty="0" smtClean="0"/>
              <a:t> – 1)</a:t>
            </a:r>
            <a:r>
              <a:rPr lang="en-US" dirty="0" smtClean="0"/>
              <a:t>/2</a:t>
            </a:r>
            <a:r>
              <a:rPr lang="en-US" dirty="0"/>
              <a:t>]</a:t>
            </a:r>
            <a:r>
              <a:rPr lang="ru-RU" dirty="0"/>
              <a:t>.</a:t>
            </a:r>
            <a:endParaRPr lang="en-US" dirty="0"/>
          </a:p>
          <a:p>
            <a:endParaRPr lang="en-US" dirty="0"/>
          </a:p>
        </p:txBody>
      </p:sp>
    </p:spTree>
    <p:extLst>
      <p:ext uri="{BB962C8B-B14F-4D97-AF65-F5344CB8AC3E}">
        <p14:creationId xmlns:p14="http://schemas.microsoft.com/office/powerpoint/2010/main" val="3255090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Двоичная куча</a:t>
            </a:r>
          </a:p>
        </p:txBody>
      </p:sp>
      <p:sp>
        <p:nvSpPr>
          <p:cNvPr id="3" name="Объект 2"/>
          <p:cNvSpPr>
            <a:spLocks noGrp="1"/>
          </p:cNvSpPr>
          <p:nvPr>
            <p:ph idx="1"/>
          </p:nvPr>
        </p:nvSpPr>
        <p:spPr>
          <a:xfrm>
            <a:off x="457199" y="1070919"/>
            <a:ext cx="8582025" cy="5320355"/>
          </a:xfrm>
        </p:spPr>
        <p:txBody>
          <a:bodyPr>
            <a:normAutofit fontScale="92500" lnSpcReduction="10000"/>
          </a:bodyPr>
          <a:lstStyle/>
          <a:p>
            <a:r>
              <a:rPr lang="ru-RU" b="1" dirty="0"/>
              <a:t>Восстановление свойств кучи</a:t>
            </a:r>
          </a:p>
          <a:p>
            <a:endParaRPr lang="ru-RU" dirty="0" smtClean="0"/>
          </a:p>
          <a:p>
            <a:r>
              <a:rPr lang="ru-RU" dirty="0" smtClean="0"/>
              <a:t>Если </a:t>
            </a:r>
            <a:r>
              <a:rPr lang="ru-RU" dirty="0"/>
              <a:t>в куче изменяется один из элементов, то она может перестать удовлетворять свойству упорядоченности. </a:t>
            </a:r>
            <a:endParaRPr lang="ru-RU" dirty="0" smtClean="0"/>
          </a:p>
          <a:p>
            <a:endParaRPr lang="ru-RU" dirty="0"/>
          </a:p>
          <a:p>
            <a:r>
              <a:rPr lang="ru-RU" dirty="0" smtClean="0"/>
              <a:t>Для </a:t>
            </a:r>
            <a:r>
              <a:rPr lang="ru-RU" dirty="0"/>
              <a:t>восстановления этого свойства служит </a:t>
            </a:r>
            <a:r>
              <a:rPr lang="ru-RU" dirty="0" smtClean="0"/>
              <a:t>процедур</a:t>
            </a:r>
            <a:r>
              <a:rPr lang="ru-RU" dirty="0"/>
              <a:t>ы</a:t>
            </a:r>
            <a:r>
              <a:rPr lang="ru-RU" dirty="0" smtClean="0"/>
              <a:t> </a:t>
            </a:r>
            <a:r>
              <a:rPr lang="en-US" dirty="0" smtClean="0"/>
              <a:t>Sift Down </a:t>
            </a:r>
            <a:r>
              <a:rPr lang="en-US" i="1" dirty="0" smtClean="0"/>
              <a:t>(Max-</a:t>
            </a:r>
            <a:r>
              <a:rPr lang="en-US" i="1" dirty="0" err="1" smtClean="0"/>
              <a:t>Heapify</a:t>
            </a:r>
            <a:r>
              <a:rPr lang="en-US" i="1" dirty="0" smtClean="0"/>
              <a:t>) </a:t>
            </a:r>
            <a:r>
              <a:rPr lang="ru-RU" dirty="0" smtClean="0"/>
              <a:t>и </a:t>
            </a:r>
            <a:r>
              <a:rPr lang="en-US" dirty="0" smtClean="0"/>
              <a:t>Sift Up</a:t>
            </a:r>
            <a:r>
              <a:rPr lang="ru-RU" dirty="0" smtClean="0"/>
              <a:t> </a:t>
            </a:r>
            <a:r>
              <a:rPr lang="en-US" i="1" dirty="0"/>
              <a:t>(</a:t>
            </a:r>
            <a:r>
              <a:rPr lang="en-US" i="1" dirty="0" smtClean="0"/>
              <a:t>Min-</a:t>
            </a:r>
            <a:r>
              <a:rPr lang="en-US" i="1" dirty="0" err="1" smtClean="0"/>
              <a:t>Heapify</a:t>
            </a:r>
            <a:r>
              <a:rPr lang="en-US" i="1" dirty="0"/>
              <a:t>) </a:t>
            </a:r>
            <a:r>
              <a:rPr lang="ru-RU" dirty="0" smtClean="0"/>
              <a:t>. </a:t>
            </a:r>
            <a:r>
              <a:rPr lang="ru-RU" dirty="0"/>
              <a:t>Она восстанавливает свойство кучи в дереве, у которого левое и правое поддеревья удовлетворяют ему. </a:t>
            </a:r>
            <a:endParaRPr lang="ru-RU" dirty="0" smtClean="0"/>
          </a:p>
          <a:p>
            <a:endParaRPr lang="ru-RU" dirty="0" smtClean="0"/>
          </a:p>
          <a:p>
            <a:r>
              <a:rPr lang="en-US" dirty="0" smtClean="0"/>
              <a:t>Sift Down</a:t>
            </a:r>
            <a:r>
              <a:rPr lang="ru-RU" dirty="0" smtClean="0"/>
              <a:t> и </a:t>
            </a:r>
            <a:r>
              <a:rPr lang="en-US" dirty="0"/>
              <a:t>Sift Up </a:t>
            </a:r>
            <a:r>
              <a:rPr lang="ru-RU" dirty="0" smtClean="0"/>
              <a:t>принимают </a:t>
            </a:r>
            <a:r>
              <a:rPr lang="ru-RU" dirty="0"/>
              <a:t>на вход массив элементов A и индекс </a:t>
            </a:r>
            <a:r>
              <a:rPr lang="ru-RU" dirty="0" smtClean="0"/>
              <a:t>i, при этом</a:t>
            </a:r>
            <a:r>
              <a:rPr lang="en-US" dirty="0" smtClean="0"/>
              <a:t>:</a:t>
            </a:r>
          </a:p>
          <a:p>
            <a:endParaRPr lang="ru-RU" dirty="0"/>
          </a:p>
          <a:p>
            <a:r>
              <a:rPr lang="en-US" b="1" dirty="0"/>
              <a:t>Sift </a:t>
            </a:r>
            <a:r>
              <a:rPr lang="en-US" b="1" dirty="0" smtClean="0"/>
              <a:t>Down</a:t>
            </a:r>
            <a:r>
              <a:rPr lang="ru-RU" b="1" dirty="0" smtClean="0"/>
              <a:t> </a:t>
            </a:r>
            <a:r>
              <a:rPr lang="ru-RU" dirty="0" smtClean="0"/>
              <a:t>– спускает </a:t>
            </a:r>
            <a:r>
              <a:rPr lang="en-US" dirty="0" smtClean="0"/>
              <a:t>A[ </a:t>
            </a:r>
            <a:r>
              <a:rPr lang="en-US" dirty="0" err="1" smtClean="0"/>
              <a:t>i</a:t>
            </a:r>
            <a:r>
              <a:rPr lang="en-US" dirty="0" smtClean="0"/>
              <a:t> ] </a:t>
            </a:r>
            <a:r>
              <a:rPr lang="ru-RU" dirty="0" smtClean="0"/>
              <a:t>вниз, если он меньше дочерних.</a:t>
            </a:r>
            <a:endParaRPr lang="ru-RU" dirty="0"/>
          </a:p>
          <a:p>
            <a:r>
              <a:rPr lang="en-US" b="1" dirty="0" smtClean="0"/>
              <a:t>Sift Up </a:t>
            </a:r>
            <a:r>
              <a:rPr lang="ru-RU" dirty="0"/>
              <a:t>–</a:t>
            </a:r>
            <a:r>
              <a:rPr lang="en-US" dirty="0" smtClean="0"/>
              <a:t> </a:t>
            </a:r>
            <a:r>
              <a:rPr lang="ru-RU" dirty="0" smtClean="0"/>
              <a:t>поднимает </a:t>
            </a:r>
            <a:r>
              <a:rPr lang="en-US" dirty="0"/>
              <a:t>A[ </a:t>
            </a:r>
            <a:r>
              <a:rPr lang="en-US" dirty="0" err="1"/>
              <a:t>i</a:t>
            </a:r>
            <a:r>
              <a:rPr lang="en-US" dirty="0"/>
              <a:t> ] </a:t>
            </a:r>
            <a:r>
              <a:rPr lang="ru-RU" dirty="0" smtClean="0"/>
              <a:t>вверх, </a:t>
            </a:r>
            <a:r>
              <a:rPr lang="ru-RU" dirty="0"/>
              <a:t>если он </a:t>
            </a:r>
            <a:r>
              <a:rPr lang="ru-RU" dirty="0" smtClean="0"/>
              <a:t>больше родительского</a:t>
            </a:r>
            <a:endParaRPr lang="en-US" dirty="0" smtClean="0"/>
          </a:p>
          <a:p>
            <a:endParaRPr lang="ru-RU" dirty="0"/>
          </a:p>
        </p:txBody>
      </p:sp>
    </p:spTree>
    <p:extLst>
      <p:ext uri="{BB962C8B-B14F-4D97-AF65-F5344CB8AC3E}">
        <p14:creationId xmlns:p14="http://schemas.microsoft.com/office/powerpoint/2010/main" val="15609048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Двоичная куча</a:t>
            </a:r>
          </a:p>
        </p:txBody>
      </p:sp>
      <p:sp>
        <p:nvSpPr>
          <p:cNvPr id="3" name="Объект 2"/>
          <p:cNvSpPr>
            <a:spLocks noGrp="1"/>
          </p:cNvSpPr>
          <p:nvPr>
            <p:ph idx="1"/>
          </p:nvPr>
        </p:nvSpPr>
        <p:spPr/>
        <p:txBody>
          <a:bodyPr>
            <a:normAutofit/>
          </a:bodyPr>
          <a:lstStyle/>
          <a:p>
            <a:r>
              <a:rPr lang="ru-RU" sz="2000" b="1" dirty="0" smtClean="0"/>
              <a:t>Иллюстрация работы </a:t>
            </a:r>
            <a:r>
              <a:rPr lang="en-US" sz="2000" b="1" dirty="0" err="1" smtClean="0"/>
              <a:t>SiftDown</a:t>
            </a:r>
            <a:r>
              <a:rPr lang="ru-RU" sz="2000" b="1" dirty="0" smtClean="0"/>
              <a:t>(</a:t>
            </a:r>
            <a:r>
              <a:rPr lang="en-US" sz="2000" b="1" dirty="0" smtClean="0"/>
              <a:t> A, 2 </a:t>
            </a:r>
            <a:r>
              <a:rPr lang="ru-RU" sz="2000" b="1" dirty="0" smtClean="0"/>
              <a:t>)</a:t>
            </a:r>
            <a:endParaRPr lang="ru-RU" sz="2000" b="1" dirty="0"/>
          </a:p>
        </p:txBody>
      </p:sp>
      <p:pic>
        <p:nvPicPr>
          <p:cNvPr id="4" name="Рисунок 3"/>
          <p:cNvPicPr>
            <a:picLocks noChangeAspect="1"/>
          </p:cNvPicPr>
          <p:nvPr/>
        </p:nvPicPr>
        <p:blipFill>
          <a:blip r:embed="rId2"/>
          <a:stretch>
            <a:fillRect/>
          </a:stretch>
        </p:blipFill>
        <p:spPr>
          <a:xfrm>
            <a:off x="1386249" y="1900474"/>
            <a:ext cx="5780952" cy="3780952"/>
          </a:xfrm>
          <a:prstGeom prst="rect">
            <a:avLst/>
          </a:prstGeom>
        </p:spPr>
      </p:pic>
    </p:spTree>
    <p:extLst>
      <p:ext uri="{BB962C8B-B14F-4D97-AF65-F5344CB8AC3E}">
        <p14:creationId xmlns:p14="http://schemas.microsoft.com/office/powerpoint/2010/main" val="19729537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Двоичная куча</a:t>
            </a:r>
          </a:p>
        </p:txBody>
      </p:sp>
      <p:sp>
        <p:nvSpPr>
          <p:cNvPr id="3" name="Объект 2"/>
          <p:cNvSpPr>
            <a:spLocks noGrp="1"/>
          </p:cNvSpPr>
          <p:nvPr>
            <p:ph idx="1"/>
          </p:nvPr>
        </p:nvSpPr>
        <p:spPr/>
        <p:txBody>
          <a:bodyPr>
            <a:normAutofit fontScale="70000" lnSpcReduction="20000"/>
          </a:bodyPr>
          <a:lstStyle/>
          <a:p>
            <a:r>
              <a:rPr lang="ru-RU" b="1" dirty="0" smtClean="0"/>
              <a:t>Построение кучи</a:t>
            </a:r>
          </a:p>
          <a:p>
            <a:endParaRPr lang="ru-RU" dirty="0"/>
          </a:p>
          <a:p>
            <a:r>
              <a:rPr lang="ru-RU" dirty="0"/>
              <a:t>Эта процедура предназначена для создания кучи из неупорядоченного массива входных данных.</a:t>
            </a:r>
          </a:p>
          <a:p>
            <a:endParaRPr lang="ru-RU" dirty="0"/>
          </a:p>
          <a:p>
            <a:r>
              <a:rPr lang="ru-RU" dirty="0"/>
              <a:t>Заметим, что если </a:t>
            </a:r>
            <a:r>
              <a:rPr lang="ru-RU" dirty="0" smtClean="0"/>
              <a:t>выполнить</a:t>
            </a:r>
            <a:r>
              <a:rPr lang="en-US" dirty="0"/>
              <a:t> </a:t>
            </a:r>
            <a:r>
              <a:rPr lang="en-US" b="1" dirty="0" smtClean="0"/>
              <a:t>Sift Down</a:t>
            </a:r>
            <a:r>
              <a:rPr lang="en-US" dirty="0" smtClean="0"/>
              <a:t> (</a:t>
            </a:r>
            <a:r>
              <a:rPr lang="en-US" i="1" dirty="0" smtClean="0"/>
              <a:t>Max-</a:t>
            </a:r>
            <a:r>
              <a:rPr lang="ru-RU" i="1" dirty="0" err="1" smtClean="0"/>
              <a:t>Heapify</a:t>
            </a:r>
            <a:r>
              <a:rPr lang="en-US" dirty="0" smtClean="0"/>
              <a:t>)</a:t>
            </a:r>
            <a:r>
              <a:rPr lang="ru-RU" dirty="0" smtClean="0"/>
              <a:t> </a:t>
            </a:r>
            <a:r>
              <a:rPr lang="ru-RU" dirty="0"/>
              <a:t>для всех элементов массива A, начиная с последнего и кончая первым, он станет кучей. </a:t>
            </a:r>
            <a:endParaRPr lang="en-US" dirty="0" smtClean="0"/>
          </a:p>
          <a:p>
            <a:endParaRPr lang="ru-RU" dirty="0"/>
          </a:p>
          <a:p>
            <a:r>
              <a:rPr lang="en-US" dirty="0" smtClean="0"/>
              <a:t>Sift Down(A, </a:t>
            </a:r>
            <a:r>
              <a:rPr lang="en-US" dirty="0" err="1" smtClean="0"/>
              <a:t>i</a:t>
            </a:r>
            <a:r>
              <a:rPr lang="en-US" dirty="0" smtClean="0"/>
              <a:t>)</a:t>
            </a:r>
            <a:r>
              <a:rPr lang="ru-RU" dirty="0" smtClean="0"/>
              <a:t> </a:t>
            </a:r>
            <a:r>
              <a:rPr lang="ru-RU" dirty="0"/>
              <a:t>не делает ничего, если </a:t>
            </a:r>
            <a:r>
              <a:rPr lang="en-US" dirty="0" err="1" smtClean="0"/>
              <a:t>i</a:t>
            </a:r>
            <a:r>
              <a:rPr lang="en-US" dirty="0" smtClean="0"/>
              <a:t> </a:t>
            </a:r>
            <a:r>
              <a:rPr lang="ru-RU" dirty="0" smtClean="0"/>
              <a:t>&gt;</a:t>
            </a:r>
            <a:r>
              <a:rPr lang="en-US" dirty="0" smtClean="0"/>
              <a:t> n</a:t>
            </a:r>
            <a:r>
              <a:rPr lang="ru-RU" dirty="0" smtClean="0"/>
              <a:t>/2 </a:t>
            </a:r>
            <a:r>
              <a:rPr lang="ru-RU" dirty="0"/>
              <a:t>(при нумерации с первого </a:t>
            </a:r>
            <a:r>
              <a:rPr lang="ru-RU" dirty="0" smtClean="0"/>
              <a:t>элемента)</a:t>
            </a:r>
            <a:r>
              <a:rPr lang="ru-RU" dirty="0"/>
              <a:t> </a:t>
            </a:r>
            <a:r>
              <a:rPr lang="ru-RU" dirty="0" smtClean="0"/>
              <a:t>и </a:t>
            </a:r>
            <a:r>
              <a:rPr lang="en-US" dirty="0" smtClean="0"/>
              <a:t>n/2 – 1 (</a:t>
            </a:r>
            <a:r>
              <a:rPr lang="ru-RU" dirty="0" smtClean="0"/>
              <a:t>для нумерации с 0</a:t>
            </a:r>
            <a:r>
              <a:rPr lang="en-US" dirty="0" smtClean="0"/>
              <a:t>)</a:t>
            </a:r>
            <a:r>
              <a:rPr lang="ru-RU" dirty="0" smtClean="0"/>
              <a:t>, </a:t>
            </a:r>
            <a:r>
              <a:rPr lang="ru-RU" dirty="0"/>
              <a:t>где </a:t>
            </a:r>
            <a:r>
              <a:rPr lang="en-US" dirty="0" smtClean="0"/>
              <a:t>n</a:t>
            </a:r>
            <a:r>
              <a:rPr lang="ru-RU" dirty="0" smtClean="0"/>
              <a:t> </a:t>
            </a:r>
            <a:r>
              <a:rPr lang="ru-RU" dirty="0"/>
              <a:t>— количество элементов массива. </a:t>
            </a:r>
            <a:endParaRPr lang="ru-RU" dirty="0" smtClean="0"/>
          </a:p>
          <a:p>
            <a:endParaRPr lang="ru-RU" dirty="0" smtClean="0"/>
          </a:p>
          <a:p>
            <a:r>
              <a:rPr lang="ru-RU" dirty="0" smtClean="0"/>
              <a:t>У</a:t>
            </a:r>
            <a:r>
              <a:rPr lang="en-US" dirty="0" smtClean="0"/>
              <a:t> </a:t>
            </a:r>
            <a:r>
              <a:rPr lang="ru-RU" dirty="0" smtClean="0"/>
              <a:t>узлов на высоте 1 нет </a:t>
            </a:r>
            <a:r>
              <a:rPr lang="ru-RU" dirty="0"/>
              <a:t>потомков, следовательно, соответствующие поддеревья уже являются кучами, так как содержат всего один </a:t>
            </a:r>
            <a:r>
              <a:rPr lang="ru-RU" dirty="0" smtClean="0"/>
              <a:t>элемент</a:t>
            </a:r>
            <a:r>
              <a:rPr lang="en-US" dirty="0" smtClean="0"/>
              <a:t>, </a:t>
            </a:r>
            <a:r>
              <a:rPr lang="ru-RU" dirty="0" smtClean="0"/>
              <a:t>т.е. уже упорядочены.</a:t>
            </a:r>
            <a:endParaRPr lang="ru-RU" dirty="0"/>
          </a:p>
          <a:p>
            <a:endParaRPr lang="ru-RU" dirty="0"/>
          </a:p>
          <a:p>
            <a:r>
              <a:rPr lang="ru-RU" dirty="0"/>
              <a:t>Таким образом, достаточно вызвать </a:t>
            </a:r>
            <a:r>
              <a:rPr lang="en-US" dirty="0"/>
              <a:t>Sift Down</a:t>
            </a:r>
            <a:r>
              <a:rPr lang="ru-RU" dirty="0" smtClean="0"/>
              <a:t> </a:t>
            </a:r>
            <a:r>
              <a:rPr lang="ru-RU" dirty="0"/>
              <a:t>для всех элементов массива A, начиная с </a:t>
            </a:r>
            <a:r>
              <a:rPr lang="en-US" dirty="0" smtClean="0"/>
              <a:t>n/2</a:t>
            </a:r>
            <a:r>
              <a:rPr lang="ru-RU" dirty="0" smtClean="0"/>
              <a:t> (при </a:t>
            </a:r>
            <a:r>
              <a:rPr lang="ru-RU" dirty="0"/>
              <a:t>нумерации с первого элемента) </a:t>
            </a:r>
            <a:r>
              <a:rPr lang="ru-RU" dirty="0" smtClean="0"/>
              <a:t> и с </a:t>
            </a:r>
            <a:r>
              <a:rPr lang="en-US" dirty="0" smtClean="0"/>
              <a:t>n/2 – 1 (</a:t>
            </a:r>
            <a:r>
              <a:rPr lang="ru-RU" dirty="0" smtClean="0"/>
              <a:t>при нумерации с нулевого) и заканчивая первым</a:t>
            </a:r>
          </a:p>
          <a:p>
            <a:endParaRPr lang="ru-RU" dirty="0"/>
          </a:p>
          <a:p>
            <a:r>
              <a:rPr lang="ru-RU" dirty="0" smtClean="0"/>
              <a:t>Функция работает за время </a:t>
            </a:r>
            <a:r>
              <a:rPr lang="en-US" dirty="0" smtClean="0"/>
              <a:t>O(n)</a:t>
            </a:r>
            <a:r>
              <a:rPr lang="ru-RU" dirty="0" smtClean="0"/>
              <a:t> </a:t>
            </a:r>
            <a:endParaRPr lang="ru-RU" dirty="0"/>
          </a:p>
        </p:txBody>
      </p:sp>
    </p:spTree>
    <p:extLst>
      <p:ext uri="{BB962C8B-B14F-4D97-AF65-F5344CB8AC3E}">
        <p14:creationId xmlns:p14="http://schemas.microsoft.com/office/powerpoint/2010/main" val="25445290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Двоичная куча</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457200" y="1070920"/>
                <a:ext cx="8229600" cy="5653730"/>
              </a:xfrm>
            </p:spPr>
            <p:txBody>
              <a:bodyPr>
                <a:normAutofit fontScale="92500" lnSpcReduction="20000"/>
              </a:bodyPr>
              <a:lstStyle/>
              <a:p>
                <a:r>
                  <a:rPr lang="ru-RU" dirty="0" smtClean="0"/>
                  <a:t>Время работы алгоритма построения кучи - </a:t>
                </a:r>
                <a:r>
                  <a:rPr lang="en-US" dirty="0" smtClean="0"/>
                  <a:t>O</a:t>
                </a:r>
                <a:r>
                  <a:rPr lang="ru-RU" dirty="0" smtClean="0"/>
                  <a:t>(</a:t>
                </a:r>
                <a:r>
                  <a:rPr lang="en-US" dirty="0" smtClean="0"/>
                  <a:t>n</a:t>
                </a:r>
                <a:r>
                  <a:rPr lang="ru-RU" dirty="0" smtClean="0"/>
                  <a:t>)</a:t>
                </a:r>
                <a:r>
                  <a:rPr lang="en-US" dirty="0" smtClean="0"/>
                  <a:t> </a:t>
                </a:r>
                <a:endParaRPr lang="ru-RU" dirty="0" smtClean="0"/>
              </a:p>
              <a:p>
                <a:r>
                  <a:rPr lang="ru-RU" b="1" i="1" dirty="0" smtClean="0"/>
                  <a:t>Доказательство</a:t>
                </a:r>
                <a:r>
                  <a:rPr lang="en-US" b="1" i="1" dirty="0" smtClean="0"/>
                  <a:t>:</a:t>
                </a:r>
              </a:p>
              <a:p>
                <a:r>
                  <a:rPr lang="ru-RU" dirty="0"/>
                  <a:t>Число вершин на высоте h в куче из n элементов не </a:t>
                </a:r>
                <a:r>
                  <a:rPr lang="ru-RU" dirty="0" smtClean="0"/>
                  <a:t>превосходит</a:t>
                </a:r>
                <a:r>
                  <a:rPr lang="en-US" dirty="0" smtClean="0"/>
                  <a:t> </a:t>
                </a:r>
                <a14:m>
                  <m:oMath xmlns:m="http://schemas.openxmlformats.org/officeDocument/2006/math">
                    <m:d>
                      <m:dPr>
                        <m:begChr m:val="⌈"/>
                        <m:endChr m:val="⌉"/>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a:latin typeface="Cambria Math" panose="02040503050406030204" pitchFamily="18" charset="0"/>
                              </a:rPr>
                              <m:t>𝑛</m:t>
                            </m:r>
                          </m:num>
                          <m:den>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h</m:t>
                                </m:r>
                              </m:sup>
                            </m:sSup>
                          </m:den>
                        </m:f>
                        <m:r>
                          <a:rPr lang="en-US" i="1" dirty="0">
                            <a:latin typeface="Cambria Math" panose="02040503050406030204" pitchFamily="18" charset="0"/>
                          </a:rPr>
                          <m:t>  </m:t>
                        </m:r>
                      </m:e>
                    </m:d>
                    <m:r>
                      <a:rPr lang="en-US" b="0" i="0" dirty="0" smtClean="0">
                        <a:latin typeface="Cambria Math" panose="02040503050406030204" pitchFamily="18" charset="0"/>
                      </a:rPr>
                      <m:t>.</m:t>
                    </m:r>
                  </m:oMath>
                </a14:m>
                <a:r>
                  <a:rPr lang="en-US" dirty="0" smtClean="0"/>
                  <a:t> </a:t>
                </a:r>
                <a:r>
                  <a:rPr lang="ru-RU" dirty="0"/>
                  <a:t>Высота кучи не превосходит </a:t>
                </a:r>
                <a14:m>
                  <m:oMath xmlns:m="http://schemas.openxmlformats.org/officeDocument/2006/math">
                    <m:d>
                      <m:dPr>
                        <m:begChr m:val="⌊"/>
                        <m:endChr m:val="⌋"/>
                        <m:ctrlPr>
                          <a:rPr lang="en-US" i="1" dirty="0" smtClean="0">
                            <a:latin typeface="Cambria Math" panose="02040503050406030204" pitchFamily="18" charset="0"/>
                          </a:rPr>
                        </m:ctrlPr>
                      </m:dPr>
                      <m:e>
                        <m:r>
                          <m:rPr>
                            <m:sty m:val="p"/>
                          </m:rPr>
                          <a:rPr lang="en-US" i="1" dirty="0">
                            <a:latin typeface="Cambria Math" panose="02040503050406030204" pitchFamily="18" charset="0"/>
                          </a:rPr>
                          <m:t>log</m:t>
                        </m:r>
                        <m:r>
                          <a:rPr lang="en-US" i="1" dirty="0">
                            <a:latin typeface="Cambria Math" panose="02040503050406030204" pitchFamily="18" charset="0"/>
                          </a:rPr>
                          <m:t>⁡</m:t>
                        </m:r>
                        <m:r>
                          <a:rPr lang="en-US" i="1" dirty="0">
                            <a:latin typeface="Cambria Math" panose="02040503050406030204" pitchFamily="18" charset="0"/>
                          </a:rPr>
                          <m:t>𝑛</m:t>
                        </m:r>
                      </m:e>
                    </m:d>
                  </m:oMath>
                </a14:m>
                <a:r>
                  <a:rPr lang="en-US" dirty="0" smtClean="0"/>
                  <a:t>, </a:t>
                </a:r>
                <a:endParaRPr lang="ru-RU" dirty="0" smtClean="0"/>
              </a:p>
              <a:p>
                <a:r>
                  <a:rPr lang="ru-RU" dirty="0" smtClean="0"/>
                  <a:t>обозначим ее через </a:t>
                </a:r>
                <a:r>
                  <a:rPr lang="en-US" dirty="0" smtClean="0"/>
                  <a:t>H. </a:t>
                </a:r>
                <a:r>
                  <a:rPr lang="ru-RU" dirty="0" smtClean="0"/>
                  <a:t>Время работы </a:t>
                </a:r>
                <a:r>
                  <a:rPr lang="en-US" dirty="0" err="1" smtClean="0"/>
                  <a:t>SiftDown</a:t>
                </a:r>
                <a:r>
                  <a:rPr lang="en-US" dirty="0" smtClean="0"/>
                  <a:t> </a:t>
                </a:r>
                <a:r>
                  <a:rPr lang="ru-RU" dirty="0" smtClean="0"/>
                  <a:t>для вершины на высоте </a:t>
                </a:r>
                <a:r>
                  <a:rPr lang="en-US" dirty="0" smtClean="0"/>
                  <a:t>h, </a:t>
                </a:r>
                <a:r>
                  <a:rPr lang="ru-RU" dirty="0" smtClean="0"/>
                  <a:t>равно -</a:t>
                </a:r>
                <a:r>
                  <a:rPr lang="en-US" dirty="0" smtClean="0"/>
                  <a:t> O(h), </a:t>
                </a:r>
                <a:r>
                  <a:rPr lang="ru-RU" dirty="0" smtClean="0"/>
                  <a:t>т.е. пропорционально некой константе умноженной на </a:t>
                </a:r>
                <a:r>
                  <a:rPr lang="en-US" dirty="0" smtClean="0"/>
                  <a:t>h, </a:t>
                </a:r>
                <a:r>
                  <a:rPr lang="ru-RU" dirty="0" smtClean="0"/>
                  <a:t>а именно </a:t>
                </a:r>
                <a:r>
                  <a:rPr lang="en-US" dirty="0" smtClean="0"/>
                  <a:t>c * h</a:t>
                </a:r>
                <a:endParaRPr lang="ru-RU"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h</m:t>
                          </m:r>
                          <m:r>
                            <a:rPr lang="en-US" i="1">
                              <a:latin typeface="Cambria Math" panose="02040503050406030204" pitchFamily="18" charset="0"/>
                            </a:rPr>
                            <m:t>=1</m:t>
                          </m:r>
                        </m:sub>
                        <m:sup>
                          <m:r>
                            <a:rPr lang="en-US" i="1">
                              <a:latin typeface="Cambria Math" panose="02040503050406030204" pitchFamily="18" charset="0"/>
                            </a:rPr>
                            <m:t>𝐻</m:t>
                          </m:r>
                        </m:sup>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𝑛</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h</m:t>
                                      </m:r>
                                    </m:sup>
                                  </m:sSup>
                                </m:den>
                              </m:f>
                            </m:e>
                          </m:d>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h</m:t>
                              </m:r>
                            </m:e>
                          </m:d>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h</m:t>
                                  </m:r>
                                  <m:r>
                                    <a:rPr lang="en-US" i="1">
                                      <a:latin typeface="Cambria Math" panose="02040503050406030204" pitchFamily="18" charset="0"/>
                                    </a:rPr>
                                    <m:t>=1</m:t>
                                  </m:r>
                                </m:sub>
                                <m:sup>
                                  <m:r>
                                    <a:rPr lang="en-US" i="1">
                                      <a:latin typeface="Cambria Math" panose="02040503050406030204" pitchFamily="18" charset="0"/>
                                    </a:rPr>
                                    <m:t>𝐻</m:t>
                                  </m:r>
                                </m:sup>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𝑛</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h</m:t>
                                              </m:r>
                                            </m:sup>
                                          </m:sSup>
                                        </m:den>
                                      </m:f>
                                    </m:e>
                                  </m:d>
                                  <m:r>
                                    <a:rPr lang="en-US" i="1">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h</m:t>
                                  </m:r>
                                </m:e>
                              </m:nary>
                            </m:e>
                          </m:d>
                          <m:r>
                            <a:rPr lang="en-US" i="1">
                              <a:latin typeface="Cambria Math" panose="02040503050406030204" pitchFamily="18" charset="0"/>
                            </a:rPr>
                            <m:t>=</m:t>
                          </m:r>
                        </m:e>
                      </m:nary>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r>
                        <a:rPr lang="en-US" i="1">
                          <a:latin typeface="Cambria Math" panose="02040503050406030204" pitchFamily="18" charset="0"/>
                        </a:rPr>
                        <m:t>∙</m:t>
                      </m:r>
                      <m:r>
                        <a:rPr lang="en-US" b="0" i="1" smtClean="0">
                          <a:latin typeface="Cambria Math" panose="02040503050406030204" pitchFamily="18" charset="0"/>
                        </a:rPr>
                        <m:t>𝑐</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h</m:t>
                          </m:r>
                          <m:r>
                            <a:rPr lang="en-US" b="0" i="1" smtClean="0">
                              <a:latin typeface="Cambria Math" panose="02040503050406030204" pitchFamily="18" charset="0"/>
                            </a:rPr>
                            <m:t>=1</m:t>
                          </m:r>
                        </m:sub>
                        <m:sup>
                          <m:r>
                            <a:rPr lang="en-US" b="0" i="1" smtClean="0">
                              <a:latin typeface="Cambria Math" panose="02040503050406030204" pitchFamily="18" charset="0"/>
                            </a:rPr>
                            <m:t>𝐻</m:t>
                          </m:r>
                        </m:sup>
                        <m:e>
                          <m:f>
                            <m:fPr>
                              <m:ctrlPr>
                                <a:rPr lang="en-US" i="1">
                                  <a:latin typeface="Cambria Math" panose="02040503050406030204" pitchFamily="18" charset="0"/>
                                </a:rPr>
                              </m:ctrlPr>
                            </m:fPr>
                            <m:num>
                              <m:r>
                                <a:rPr lang="en-US" b="0" i="1" smtClean="0">
                                  <a:latin typeface="Cambria Math" panose="02040503050406030204" pitchFamily="18" charset="0"/>
                                </a:rPr>
                                <m:t>h</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h</m:t>
                                  </m:r>
                                </m:sup>
                              </m:sSup>
                            </m:den>
                          </m:f>
                          <m:r>
                            <a:rPr lang="en-US" b="0" i="1" smtClean="0">
                              <a:latin typeface="Cambria Math" panose="02040503050406030204" pitchFamily="18" charset="0"/>
                            </a:rPr>
                            <m:t>)</m:t>
                          </m:r>
                        </m:e>
                      </m:nary>
                    </m:oMath>
                  </m:oMathPara>
                </a14:m>
                <a:endParaRPr lang="ru-RU" dirty="0" smtClean="0"/>
              </a:p>
              <a:p>
                <a:endParaRPr lang="ru-RU" dirty="0"/>
              </a:p>
              <a:p>
                <a:r>
                  <a:rPr lang="ru-RU" dirty="0" smtClean="0"/>
                  <a:t>Воспользуемся формулой </a:t>
                </a:r>
                <a14:m>
                  <m:oMath xmlns:m="http://schemas.openxmlformats.org/officeDocument/2006/math">
                    <m:nary>
                      <m:naryPr>
                        <m:chr m:val="∑"/>
                        <m:ctrlPr>
                          <a:rPr lang="en-US" i="1">
                            <a:latin typeface="Cambria Math" panose="02040503050406030204" pitchFamily="18" charset="0"/>
                          </a:rPr>
                        </m:ctrlPr>
                      </m:naryPr>
                      <m:sub>
                        <m:r>
                          <a:rPr lang="en-US" b="0" i="1" smtClean="0">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0</m:t>
                        </m:r>
                      </m:sub>
                      <m:sup>
                        <m:r>
                          <a:rPr lang="en-US" i="1" smtClean="0">
                            <a:latin typeface="Cambria Math" panose="02040503050406030204" pitchFamily="18" charset="0"/>
                          </a:rPr>
                          <m:t>∞</m:t>
                        </m:r>
                      </m:sup>
                      <m:e>
                        <m:f>
                          <m:fPr>
                            <m:ctrlPr>
                              <a:rPr lang="en-US" b="0" i="1" smtClean="0">
                                <a:latin typeface="Cambria Math" panose="02040503050406030204" pitchFamily="18" charset="0"/>
                              </a:rPr>
                            </m:ctrlPr>
                          </m:fPr>
                          <m:num>
                            <m:r>
                              <a:rPr lang="en-US" i="1">
                                <a:latin typeface="Cambria Math" panose="02040503050406030204" pitchFamily="18" charset="0"/>
                              </a:rPr>
                              <m:t>𝑘</m:t>
                            </m:r>
                          </m:num>
                          <m:den>
                            <m:sSup>
                              <m:sSupPr>
                                <m:ctrlPr>
                                  <a:rPr lang="en-US" b="0" i="1" smtClean="0">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𝑘</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sSup>
                              <m:sSupPr>
                                <m:ctrlPr>
                                  <a:rPr lang="en-US" b="0" i="1" smtClean="0">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−1)</m:t>
                                </m:r>
                              </m:e>
                              <m:sup>
                                <m:r>
                                  <a:rPr lang="en-US" b="0" i="1" smtClean="0">
                                    <a:latin typeface="Cambria Math" panose="02040503050406030204" pitchFamily="18" charset="0"/>
                                  </a:rPr>
                                  <m:t>2</m:t>
                                </m:r>
                              </m:sup>
                            </m:sSup>
                          </m:den>
                        </m:f>
                      </m:e>
                    </m:nary>
                    <m:r>
                      <a:rPr lang="ru-RU" b="0" i="1" smtClean="0">
                        <a:latin typeface="Cambria Math" panose="02040503050406030204" pitchFamily="18" charset="0"/>
                      </a:rPr>
                      <m:t> для</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h</m:t>
                        </m:r>
                        <m:r>
                          <a:rPr lang="en-US" i="1">
                            <a:latin typeface="Cambria Math" panose="02040503050406030204" pitchFamily="18" charset="0"/>
                          </a:rPr>
                          <m:t>=1</m:t>
                        </m:r>
                      </m:sub>
                      <m:sup>
                        <m:r>
                          <a:rPr lang="en-US" i="1">
                            <a:latin typeface="Cambria Math" panose="02040503050406030204" pitchFamily="18" charset="0"/>
                          </a:rPr>
                          <m:t>𝐻</m:t>
                        </m:r>
                      </m:sup>
                      <m:e>
                        <m:f>
                          <m:fPr>
                            <m:ctrlPr>
                              <a:rPr lang="en-US" i="1">
                                <a:latin typeface="Cambria Math" panose="02040503050406030204" pitchFamily="18" charset="0"/>
                              </a:rPr>
                            </m:ctrlPr>
                          </m:fPr>
                          <m:num>
                            <m:r>
                              <a:rPr lang="en-US" i="1">
                                <a:latin typeface="Cambria Math" panose="02040503050406030204" pitchFamily="18" charset="0"/>
                              </a:rPr>
                              <m:t>h</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h</m:t>
                                </m:r>
                              </m:sup>
                            </m:sSup>
                          </m:den>
                        </m:f>
                      </m:e>
                    </m:nary>
                  </m:oMath>
                </a14:m>
                <a:r>
                  <a:rPr lang="en-US" dirty="0" smtClean="0"/>
                  <a:t> </a:t>
                </a:r>
              </a:p>
              <a:p>
                <a:r>
                  <a:rPr lang="ru-RU" dirty="0" smtClean="0"/>
                  <a:t>подстановкой </a:t>
                </a:r>
                <a:r>
                  <a:rPr lang="en-US" dirty="0" smtClean="0"/>
                  <a:t>x =2</a:t>
                </a:r>
                <a:r>
                  <a:rPr lang="ru-RU" dirty="0" smtClean="0"/>
                  <a:t>, получим</a:t>
                </a:r>
                <a:r>
                  <a:rPr lang="en-US" dirty="0" smtClean="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2</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−1)</m:t>
                            </m:r>
                          </m:e>
                          <m:sup>
                            <m:r>
                              <a:rPr lang="en-US" i="1">
                                <a:latin typeface="Cambria Math" panose="02040503050406030204" pitchFamily="18" charset="0"/>
                              </a:rPr>
                              <m:t>2</m:t>
                            </m:r>
                          </m:sup>
                        </m:sSup>
                      </m:den>
                    </m:f>
                    <m:r>
                      <a:rPr lang="en-US" b="0" i="1" smtClean="0">
                        <a:latin typeface="Cambria Math" panose="02040503050406030204" pitchFamily="18" charset="0"/>
                      </a:rPr>
                      <m:t>=2</m:t>
                    </m:r>
                  </m:oMath>
                </a14:m>
                <a:endParaRPr lang="ru-RU" b="0" dirty="0" smtClean="0"/>
              </a:p>
              <a:p>
                <a:endParaRPr lang="en-US" b="0" dirty="0" smtClean="0"/>
              </a:p>
              <a:p>
                <a:r>
                  <a:rPr lang="ru-RU" dirty="0" smtClean="0"/>
                  <a:t>Таким образом </a:t>
                </a:r>
                <a14:m>
                  <m:oMath xmlns:m="http://schemas.openxmlformats.org/officeDocument/2006/math">
                    <m:r>
                      <a:rPr lang="en-US" i="1">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i="1">
                        <a:latin typeface="Cambria Math" panose="02040503050406030204" pitchFamily="18" charset="0"/>
                      </a:rPr>
                      <m:t>𝑂</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r>
                          <a:rPr lang="en-US" b="0" i="1" smtClean="0">
                            <a:latin typeface="Cambria Math" panose="02040503050406030204" pitchFamily="18" charset="0"/>
                          </a:rPr>
                          <m:t>𝑐</m:t>
                        </m:r>
                        <m:r>
                          <a:rPr lang="en-US" i="1">
                            <a:latin typeface="Cambria Math" panose="02040503050406030204" pitchFamily="18" charset="0"/>
                          </a:rPr>
                          <m:t>∙</m:t>
                        </m:r>
                        <m:r>
                          <a:rPr lang="ru-RU" b="0" i="1" smtClean="0">
                            <a:latin typeface="Cambria Math" panose="02040503050406030204" pitchFamily="18" charset="0"/>
                          </a:rPr>
                          <m:t>2</m:t>
                        </m:r>
                      </m:e>
                    </m:d>
                    <m:r>
                      <a:rPr lang="ru-RU"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457200" y="1070920"/>
                <a:ext cx="8229600" cy="5653730"/>
              </a:xfrm>
              <a:blipFill>
                <a:blip r:embed="rId3"/>
                <a:stretch>
                  <a:fillRect l="-963" t="-1834"/>
                </a:stretch>
              </a:blipFill>
            </p:spPr>
            <p:txBody>
              <a:bodyPr/>
              <a:lstStyle/>
              <a:p>
                <a:r>
                  <a:rPr lang="ru-RU">
                    <a:noFill/>
                  </a:rPr>
                  <a:t> </a:t>
                </a:r>
              </a:p>
            </p:txBody>
          </p:sp>
        </mc:Fallback>
      </mc:AlternateContent>
    </p:spTree>
    <p:extLst>
      <p:ext uri="{BB962C8B-B14F-4D97-AF65-F5344CB8AC3E}">
        <p14:creationId xmlns:p14="http://schemas.microsoft.com/office/powerpoint/2010/main" val="3828693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Двоичная куча</a:t>
            </a:r>
          </a:p>
        </p:txBody>
      </p:sp>
      <p:sp>
        <p:nvSpPr>
          <p:cNvPr id="3" name="Объект 2"/>
          <p:cNvSpPr>
            <a:spLocks noGrp="1"/>
          </p:cNvSpPr>
          <p:nvPr>
            <p:ph idx="1"/>
          </p:nvPr>
        </p:nvSpPr>
        <p:spPr/>
        <p:txBody>
          <a:bodyPr/>
          <a:lstStyle/>
          <a:p>
            <a:r>
              <a:rPr lang="ru-RU" b="1" dirty="0" smtClean="0"/>
              <a:t>Добавление элемента</a:t>
            </a:r>
          </a:p>
          <a:p>
            <a:pPr marL="342900" indent="-342900">
              <a:buFont typeface="Arial" panose="020B0604020202020204" pitchFamily="34" charset="0"/>
              <a:buChar char="•"/>
            </a:pPr>
            <a:r>
              <a:rPr lang="ru-RU" dirty="0" smtClean="0"/>
              <a:t>добавление </a:t>
            </a:r>
            <a:r>
              <a:rPr lang="ru-RU" dirty="0"/>
              <a:t>произвольного элемента в конец </a:t>
            </a:r>
            <a:r>
              <a:rPr lang="ru-RU" dirty="0" smtClean="0"/>
              <a:t>кучи</a:t>
            </a:r>
            <a:endParaRPr lang="en-US" dirty="0"/>
          </a:p>
          <a:p>
            <a:pPr marL="342900" indent="-342900">
              <a:buFont typeface="Arial" panose="020B0604020202020204" pitchFamily="34" charset="0"/>
              <a:buChar char="•"/>
            </a:pPr>
            <a:r>
              <a:rPr lang="ru-RU" dirty="0" smtClean="0"/>
              <a:t>восстановление </a:t>
            </a:r>
            <a:r>
              <a:rPr lang="ru-RU" dirty="0"/>
              <a:t>свойства упорядоченности с помощью процедуры </a:t>
            </a:r>
            <a:r>
              <a:rPr lang="en-US" dirty="0" smtClean="0"/>
              <a:t>Sift Up</a:t>
            </a:r>
            <a:endParaRPr lang="ru-RU" dirty="0" smtClean="0"/>
          </a:p>
          <a:p>
            <a:pPr marL="342900" indent="-342900">
              <a:buFont typeface="Arial" panose="020B0604020202020204" pitchFamily="34" charset="0"/>
              <a:buChar char="•"/>
            </a:pPr>
            <a:endParaRPr lang="ru-RU" dirty="0"/>
          </a:p>
          <a:p>
            <a:r>
              <a:rPr lang="ru-RU" dirty="0"/>
              <a:t>Добавление элемента в кучу за время O(</a:t>
            </a:r>
            <a:r>
              <a:rPr lang="ru-RU" dirty="0" err="1"/>
              <a:t>logn</a:t>
            </a:r>
            <a:r>
              <a:rPr lang="ru-RU" dirty="0"/>
              <a:t>), если нет </a:t>
            </a:r>
            <a:r>
              <a:rPr lang="ru-RU" dirty="0" err="1"/>
              <a:t>переаллокации</a:t>
            </a:r>
            <a:r>
              <a:rPr lang="ru-RU" dirty="0"/>
              <a:t> </a:t>
            </a:r>
            <a:endParaRPr lang="en-US" dirty="0"/>
          </a:p>
          <a:p>
            <a:pPr marL="342900" indent="-342900">
              <a:buFont typeface="Arial" panose="020B0604020202020204" pitchFamily="34" charset="0"/>
              <a:buChar char="•"/>
            </a:pPr>
            <a:endParaRPr lang="ru-RU" dirty="0"/>
          </a:p>
        </p:txBody>
      </p:sp>
    </p:spTree>
    <p:extLst>
      <p:ext uri="{BB962C8B-B14F-4D97-AF65-F5344CB8AC3E}">
        <p14:creationId xmlns:p14="http://schemas.microsoft.com/office/powerpoint/2010/main" val="5130961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Двоичная куча</a:t>
            </a:r>
          </a:p>
        </p:txBody>
      </p:sp>
      <p:sp>
        <p:nvSpPr>
          <p:cNvPr id="3" name="Объект 2"/>
          <p:cNvSpPr>
            <a:spLocks noGrp="1"/>
          </p:cNvSpPr>
          <p:nvPr>
            <p:ph idx="1"/>
          </p:nvPr>
        </p:nvSpPr>
        <p:spPr/>
        <p:txBody>
          <a:bodyPr>
            <a:normAutofit/>
          </a:bodyPr>
          <a:lstStyle/>
          <a:p>
            <a:r>
              <a:rPr lang="ru-RU" b="1" dirty="0"/>
              <a:t>Извлечение </a:t>
            </a:r>
            <a:r>
              <a:rPr lang="ru-RU" b="1" dirty="0" smtClean="0"/>
              <a:t>максимального</a:t>
            </a:r>
            <a:r>
              <a:rPr lang="en-US" b="1" dirty="0" smtClean="0"/>
              <a:t>|</a:t>
            </a:r>
            <a:r>
              <a:rPr lang="ru-RU" b="1" dirty="0" smtClean="0"/>
              <a:t>минимального</a:t>
            </a:r>
            <a:r>
              <a:rPr lang="en-US" b="1" dirty="0"/>
              <a:t> </a:t>
            </a:r>
            <a:r>
              <a:rPr lang="ru-RU" b="1" dirty="0" smtClean="0"/>
              <a:t>элемента</a:t>
            </a:r>
            <a:endParaRPr lang="ru-RU" b="1" dirty="0"/>
          </a:p>
          <a:p>
            <a:r>
              <a:rPr lang="ru-RU" dirty="0"/>
              <a:t>Выполняет извлечение максимального элемента из кучи за время </a:t>
            </a:r>
            <a:r>
              <a:rPr lang="ru-RU" dirty="0" smtClean="0"/>
              <a:t>O(</a:t>
            </a:r>
            <a:r>
              <a:rPr lang="ru-RU" dirty="0" err="1" smtClean="0"/>
              <a:t>logn</a:t>
            </a:r>
            <a:r>
              <a:rPr lang="ru-RU" dirty="0" smtClean="0"/>
              <a:t>). </a:t>
            </a:r>
          </a:p>
          <a:p>
            <a:r>
              <a:rPr lang="ru-RU" dirty="0" smtClean="0"/>
              <a:t>Извлечение </a:t>
            </a:r>
            <a:r>
              <a:rPr lang="ru-RU" dirty="0"/>
              <a:t>выполняется в четыре этапа:</a:t>
            </a:r>
          </a:p>
          <a:p>
            <a:endParaRPr lang="ru-RU" dirty="0"/>
          </a:p>
          <a:p>
            <a:pPr marL="342900" indent="-342900">
              <a:buFont typeface="Arial" panose="020B0604020202020204" pitchFamily="34" charset="0"/>
              <a:buChar char="•"/>
            </a:pPr>
            <a:r>
              <a:rPr lang="ru-RU" dirty="0"/>
              <a:t>Значение корневого элемента (он и является </a:t>
            </a:r>
            <a:r>
              <a:rPr lang="ru-RU" dirty="0" smtClean="0"/>
              <a:t>максимальным) </a:t>
            </a:r>
            <a:r>
              <a:rPr lang="ru-RU" dirty="0"/>
              <a:t>сохраняется для последующего возврата.</a:t>
            </a:r>
          </a:p>
          <a:p>
            <a:pPr marL="342900" indent="-342900">
              <a:buFont typeface="Arial" panose="020B0604020202020204" pitchFamily="34" charset="0"/>
              <a:buChar char="•"/>
            </a:pPr>
            <a:r>
              <a:rPr lang="ru-RU" dirty="0"/>
              <a:t>Последний элемент копируется в корень, после чего удаляется из кучи</a:t>
            </a:r>
            <a:r>
              <a:rPr lang="ru-RU" dirty="0" smtClean="0"/>
              <a:t>. (Перемещается в корень)</a:t>
            </a:r>
            <a:endParaRPr lang="ru-RU" dirty="0"/>
          </a:p>
          <a:p>
            <a:pPr marL="342900" indent="-342900">
              <a:buFont typeface="Arial" panose="020B0604020202020204" pitchFamily="34" charset="0"/>
              <a:buChar char="•"/>
            </a:pPr>
            <a:r>
              <a:rPr lang="ru-RU" dirty="0"/>
              <a:t>Вызывается </a:t>
            </a:r>
            <a:r>
              <a:rPr lang="en-US" dirty="0" err="1" smtClean="0"/>
              <a:t>SiftDown</a:t>
            </a:r>
            <a:r>
              <a:rPr lang="en-US" dirty="0" smtClean="0"/>
              <a:t> </a:t>
            </a:r>
            <a:r>
              <a:rPr lang="ru-RU" dirty="0" smtClean="0"/>
              <a:t>для </a:t>
            </a:r>
            <a:r>
              <a:rPr lang="ru-RU" dirty="0"/>
              <a:t>корня.</a:t>
            </a:r>
          </a:p>
          <a:p>
            <a:pPr marL="342900" indent="-342900">
              <a:buFont typeface="Arial" panose="020B0604020202020204" pitchFamily="34" charset="0"/>
              <a:buChar char="•"/>
            </a:pPr>
            <a:r>
              <a:rPr lang="ru-RU" dirty="0"/>
              <a:t>Сохранённый элемент возвращается.</a:t>
            </a:r>
          </a:p>
        </p:txBody>
      </p:sp>
    </p:spTree>
    <p:extLst>
      <p:ext uri="{BB962C8B-B14F-4D97-AF65-F5344CB8AC3E}">
        <p14:creationId xmlns:p14="http://schemas.microsoft.com/office/powerpoint/2010/main" val="13178846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Двоичная куча</a:t>
            </a:r>
          </a:p>
        </p:txBody>
      </p:sp>
      <p:sp>
        <p:nvSpPr>
          <p:cNvPr id="3" name="Объект 2"/>
          <p:cNvSpPr>
            <a:spLocks noGrp="1"/>
          </p:cNvSpPr>
          <p:nvPr>
            <p:ph idx="1"/>
          </p:nvPr>
        </p:nvSpPr>
        <p:spPr/>
        <p:txBody>
          <a:bodyPr/>
          <a:lstStyle/>
          <a:p>
            <a:r>
              <a:rPr lang="ru-RU" dirty="0" smtClean="0"/>
              <a:t>Результирующая таблица стоимостей операций над кучей</a:t>
            </a:r>
            <a:r>
              <a:rPr lang="en-US" dirty="0" smtClean="0"/>
              <a:t>:</a:t>
            </a:r>
            <a:endParaRPr lang="ru-RU" dirty="0"/>
          </a:p>
        </p:txBody>
      </p:sp>
      <p:graphicFrame>
        <p:nvGraphicFramePr>
          <p:cNvPr id="9" name="Объект 5"/>
          <p:cNvGraphicFramePr>
            <a:graphicFrameLocks/>
          </p:cNvGraphicFramePr>
          <p:nvPr>
            <p:extLst>
              <p:ext uri="{D42A27DB-BD31-4B8C-83A1-F6EECF244321}">
                <p14:modId xmlns:p14="http://schemas.microsoft.com/office/powerpoint/2010/main" val="2930285255"/>
              </p:ext>
            </p:extLst>
          </p:nvPr>
        </p:nvGraphicFramePr>
        <p:xfrm>
          <a:off x="2238372" y="1954527"/>
          <a:ext cx="4838702" cy="4446274"/>
        </p:xfrm>
        <a:graphic>
          <a:graphicData uri="http://schemas.openxmlformats.org/drawingml/2006/table">
            <a:tbl>
              <a:tblPr/>
              <a:tblGrid>
                <a:gridCol w="2419351">
                  <a:extLst>
                    <a:ext uri="{9D8B030D-6E8A-4147-A177-3AD203B41FA5}">
                      <a16:colId xmlns:a16="http://schemas.microsoft.com/office/drawing/2014/main" val="3705572471"/>
                    </a:ext>
                  </a:extLst>
                </a:gridCol>
                <a:gridCol w="2419351">
                  <a:extLst>
                    <a:ext uri="{9D8B030D-6E8A-4147-A177-3AD203B41FA5}">
                      <a16:colId xmlns:a16="http://schemas.microsoft.com/office/drawing/2014/main" val="4081032056"/>
                    </a:ext>
                  </a:extLst>
                </a:gridCol>
              </a:tblGrid>
              <a:tr h="557942">
                <a:tc>
                  <a:txBody>
                    <a:bodyPr/>
                    <a:lstStyle/>
                    <a:p>
                      <a:r>
                        <a:rPr lang="ru-RU" dirty="0"/>
                        <a:t>Операция</a:t>
                      </a:r>
                    </a:p>
                  </a:txBody>
                  <a:tcPr marL="47625" marR="47625" marT="47625" marB="4762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ru-RU" u="none" strike="noStrike" dirty="0" smtClean="0">
                          <a:solidFill>
                            <a:srgbClr val="0B0080"/>
                          </a:solidFill>
                          <a:effectLst/>
                        </a:rPr>
                        <a:t>Оценка</a:t>
                      </a:r>
                      <a:endParaRPr lang="ru-RU" dirty="0"/>
                    </a:p>
                  </a:txBody>
                  <a:tcPr marL="47625" marR="47625" marT="47625" marB="4762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41297376"/>
                  </a:ext>
                </a:extLst>
              </a:tr>
              <a:tr h="972083">
                <a:tc>
                  <a:txBody>
                    <a:bodyPr/>
                    <a:lstStyle/>
                    <a:p>
                      <a:r>
                        <a:rPr lang="ru-RU" dirty="0"/>
                        <a:t>найти </a:t>
                      </a:r>
                      <a:r>
                        <a:rPr lang="ru-RU" dirty="0" smtClean="0"/>
                        <a:t>максимум</a:t>
                      </a:r>
                      <a:endParaRPr lang="ru-RU" dirty="0"/>
                    </a:p>
                  </a:txBody>
                  <a:tcPr marL="47625" marR="47625" marT="47625" marB="4762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l-GR" dirty="0"/>
                        <a:t>Θ(1)</a:t>
                      </a:r>
                    </a:p>
                  </a:txBody>
                  <a:tcPr marL="47625" marR="47625" marT="47625" marB="4762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957598021"/>
                  </a:ext>
                </a:extLst>
              </a:tr>
              <a:tr h="972083">
                <a:tc>
                  <a:txBody>
                    <a:bodyPr/>
                    <a:lstStyle/>
                    <a:p>
                      <a:r>
                        <a:rPr lang="ru-RU" dirty="0"/>
                        <a:t>удалить </a:t>
                      </a:r>
                      <a:r>
                        <a:rPr lang="ru-RU" dirty="0" smtClean="0"/>
                        <a:t>максимум</a:t>
                      </a:r>
                      <a:endParaRPr lang="ru-RU" dirty="0"/>
                    </a:p>
                  </a:txBody>
                  <a:tcPr marL="47625" marR="47625" marT="47625" marB="4762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l-GR"/>
                        <a:t>Θ(</a:t>
                      </a:r>
                      <a:r>
                        <a:rPr lang="en-US"/>
                        <a:t>log </a:t>
                      </a:r>
                      <a:r>
                        <a:rPr lang="en-US" i="1"/>
                        <a:t>n</a:t>
                      </a:r>
                      <a:r>
                        <a:rPr lang="en-US"/>
                        <a:t>)</a:t>
                      </a:r>
                    </a:p>
                  </a:txBody>
                  <a:tcPr marL="47625" marR="47625" marT="47625" marB="4762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143021602"/>
                  </a:ext>
                </a:extLst>
              </a:tr>
              <a:tr h="972083">
                <a:tc>
                  <a:txBody>
                    <a:bodyPr/>
                    <a:lstStyle/>
                    <a:p>
                      <a:r>
                        <a:rPr lang="ru-RU" dirty="0" smtClean="0"/>
                        <a:t>добавить элемент</a:t>
                      </a:r>
                      <a:endParaRPr lang="ru-RU" dirty="0"/>
                    </a:p>
                  </a:txBody>
                  <a:tcPr marL="47625" marR="47625" marT="47625" marB="4762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l-GR"/>
                        <a:t>Θ(</a:t>
                      </a:r>
                      <a:r>
                        <a:rPr lang="en-US"/>
                        <a:t>log </a:t>
                      </a:r>
                      <a:r>
                        <a:rPr lang="en-US" i="1"/>
                        <a:t>n</a:t>
                      </a:r>
                      <a:r>
                        <a:rPr lang="en-US"/>
                        <a:t>)</a:t>
                      </a:r>
                    </a:p>
                  </a:txBody>
                  <a:tcPr marL="47625" marR="47625" marT="47625" marB="4762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68425741"/>
                  </a:ext>
                </a:extLst>
              </a:tr>
              <a:tr h="972083">
                <a:tc>
                  <a:txBody>
                    <a:bodyPr/>
                    <a:lstStyle/>
                    <a:p>
                      <a:r>
                        <a:rPr lang="ru-RU" dirty="0"/>
                        <a:t>уменьшить ключ</a:t>
                      </a:r>
                    </a:p>
                  </a:txBody>
                  <a:tcPr marL="47625" marR="47625" marT="47625" marB="4762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l-GR" dirty="0"/>
                        <a:t>Θ(</a:t>
                      </a:r>
                      <a:r>
                        <a:rPr lang="en-US" dirty="0"/>
                        <a:t>log </a:t>
                      </a:r>
                      <a:r>
                        <a:rPr lang="en-US" i="1" dirty="0"/>
                        <a:t>n</a:t>
                      </a:r>
                      <a:r>
                        <a:rPr lang="en-US" dirty="0"/>
                        <a:t>)</a:t>
                      </a:r>
                    </a:p>
                  </a:txBody>
                  <a:tcPr marL="47625" marR="47625" marT="47625" marB="4762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668685202"/>
                  </a:ext>
                </a:extLst>
              </a:tr>
            </a:tbl>
          </a:graphicData>
        </a:graphic>
      </p:graphicFrame>
    </p:spTree>
    <p:extLst>
      <p:ext uri="{BB962C8B-B14F-4D97-AF65-F5344CB8AC3E}">
        <p14:creationId xmlns:p14="http://schemas.microsoft.com/office/powerpoint/2010/main" val="129746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Классификация структур данных</a:t>
            </a:r>
            <a:endParaRPr lang="ru-RU" dirty="0"/>
          </a:p>
        </p:txBody>
      </p:sp>
      <p:pic>
        <p:nvPicPr>
          <p:cNvPr id="4" name="Объект 3"/>
          <p:cNvPicPr>
            <a:picLocks noGrp="1" noChangeAspect="1"/>
          </p:cNvPicPr>
          <p:nvPr>
            <p:ph idx="1"/>
          </p:nvPr>
        </p:nvPicPr>
        <p:blipFill>
          <a:blip r:embed="rId2"/>
          <a:stretch>
            <a:fillRect/>
          </a:stretch>
        </p:blipFill>
        <p:spPr>
          <a:xfrm>
            <a:off x="3733800" y="1052513"/>
            <a:ext cx="5298614" cy="5054600"/>
          </a:xfrm>
          <a:prstGeom prst="rect">
            <a:avLst/>
          </a:prstGeom>
        </p:spPr>
      </p:pic>
      <p:sp>
        <p:nvSpPr>
          <p:cNvPr id="5" name="Прямоугольник 4"/>
          <p:cNvSpPr/>
          <p:nvPr/>
        </p:nvSpPr>
        <p:spPr>
          <a:xfrm>
            <a:off x="238125" y="1052513"/>
            <a:ext cx="3419475" cy="4224337"/>
          </a:xfrm>
          <a:prstGeom prst="rect">
            <a:avLst/>
          </a:prstGeom>
        </p:spPr>
        <p:txBody>
          <a:bodyPr wrap="square">
            <a:spAutoFit/>
          </a:bodyPr>
          <a:lstStyle/>
          <a:p>
            <a:r>
              <a:rPr lang="ru-RU" dirty="0">
                <a:latin typeface="Segoe UI" panose="020B0502040204020203" pitchFamily="34" charset="0"/>
                <a:cs typeface="Segoe UI" panose="020B0502040204020203" pitchFamily="34" charset="0"/>
              </a:rPr>
              <a:t>В зависимости от размещения физических структур, а соответственно, и доступа к ним, различают внутренние (находятся в оперативной памяти) и внешние (на внешних   устройствах)   структуры   данных.</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Различаются элементарные (простые, базовые, примитивные) структуры данных и составные (интегрированные, композитные, сложные).</a:t>
            </a:r>
          </a:p>
        </p:txBody>
      </p:sp>
    </p:spTree>
    <p:extLst>
      <p:ext uri="{BB962C8B-B14F-4D97-AF65-F5344CB8AC3E}">
        <p14:creationId xmlns:p14="http://schemas.microsoft.com/office/powerpoint/2010/main" val="82675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Двоичная куча</a:t>
            </a:r>
          </a:p>
        </p:txBody>
      </p:sp>
      <p:sp>
        <p:nvSpPr>
          <p:cNvPr id="3" name="Объект 2"/>
          <p:cNvSpPr>
            <a:spLocks noGrp="1"/>
          </p:cNvSpPr>
          <p:nvPr>
            <p:ph idx="1"/>
          </p:nvPr>
        </p:nvSpPr>
        <p:spPr/>
        <p:txBody>
          <a:bodyPr>
            <a:normAutofit fontScale="62500" lnSpcReduction="20000"/>
          </a:bodyPr>
          <a:lstStyle/>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heap</a:t>
            </a:r>
            <a:r>
              <a:rPr lang="en-US"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MaxHeapify</a:t>
            </a:r>
            <a:r>
              <a:rPr lang="en-US" dirty="0">
                <a:solidFill>
                  <a:srgbClr val="008000"/>
                </a:solidFill>
                <a:latin typeface="Consolas" panose="020B0609020204030204" pitchFamily="49" charset="0"/>
              </a:rPr>
              <a:t> or just </a:t>
            </a:r>
            <a:r>
              <a:rPr lang="en-US" dirty="0" err="1">
                <a:solidFill>
                  <a:srgbClr val="008000"/>
                </a:solidFill>
                <a:latin typeface="Consolas" panose="020B0609020204030204" pitchFamily="49" charset="0"/>
              </a:rPr>
              <a:t>Heapify</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880000"/>
                </a:solidFill>
                <a:latin typeface="Consolas" panose="020B0609020204030204" pitchFamily="49" charset="0"/>
              </a:rPr>
              <a:t>SiftDown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DArray</a:t>
            </a:r>
            <a:r>
              <a:rPr lang="en-US" dirty="0">
                <a:solidFill>
                  <a:srgbClr val="000000"/>
                </a:solidFill>
                <a:latin typeface="Consolas" panose="020B0609020204030204" pitchFamily="49" charset="0"/>
              </a:rPr>
              <a:t>&amp; </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i</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MinHeapify</a:t>
            </a:r>
            <a:r>
              <a:rPr lang="en-US" dirty="0">
                <a:solidFill>
                  <a:srgbClr val="008000"/>
                </a:solidFill>
                <a:latin typeface="Consolas" panose="020B0609020204030204" pitchFamily="49" charset="0"/>
              </a:rPr>
              <a:t> or </a:t>
            </a:r>
            <a:r>
              <a:rPr lang="en-US" dirty="0" err="1">
                <a:solidFill>
                  <a:srgbClr val="008000"/>
                </a:solidFill>
                <a:latin typeface="Consolas" panose="020B0609020204030204" pitchFamily="49" charset="0"/>
              </a:rPr>
              <a:t>SiftDown</a:t>
            </a:r>
            <a:r>
              <a:rPr lang="en-US" dirty="0">
                <a:solidFill>
                  <a:srgbClr val="008000"/>
                </a:solidFill>
                <a:latin typeface="Consolas" panose="020B0609020204030204" pitchFamily="49" charset="0"/>
              </a:rPr>
              <a:t> or just </a:t>
            </a:r>
            <a:r>
              <a:rPr lang="en-US" dirty="0" err="1">
                <a:solidFill>
                  <a:srgbClr val="008000"/>
                </a:solidFill>
                <a:latin typeface="Consolas" panose="020B0609020204030204" pitchFamily="49" charset="0"/>
              </a:rPr>
              <a:t>Heapify</a:t>
            </a:r>
            <a:endParaRPr lang="en-US" dirty="0">
              <a:solidFill>
                <a:srgbClr val="000000"/>
              </a:solidFill>
              <a:latin typeface="Consolas" panose="020B0609020204030204" pitchFamily="49" charset="0"/>
            </a:endParaRPr>
          </a:p>
          <a:p>
            <a:r>
              <a:rPr lang="sv-SE" dirty="0">
                <a:solidFill>
                  <a:srgbClr val="0000FF"/>
                </a:solidFill>
                <a:latin typeface="Consolas" panose="020B0609020204030204" pitchFamily="49" charset="0"/>
              </a:rPr>
              <a:t>void</a:t>
            </a:r>
            <a:r>
              <a:rPr lang="sv-SE" dirty="0">
                <a:solidFill>
                  <a:srgbClr val="000000"/>
                </a:solidFill>
                <a:latin typeface="Consolas" panose="020B0609020204030204" pitchFamily="49" charset="0"/>
              </a:rPr>
              <a:t> </a:t>
            </a:r>
            <a:r>
              <a:rPr lang="sv-SE" dirty="0">
                <a:solidFill>
                  <a:srgbClr val="880000"/>
                </a:solidFill>
                <a:latin typeface="Consolas" panose="020B0609020204030204" pitchFamily="49" charset="0"/>
              </a:rPr>
              <a:t>SiftUp</a:t>
            </a:r>
            <a:r>
              <a:rPr lang="sv-SE" dirty="0">
                <a:solidFill>
                  <a:srgbClr val="000000"/>
                </a:solidFill>
                <a:latin typeface="Consolas" panose="020B0609020204030204" pitchFamily="49" charset="0"/>
              </a:rPr>
              <a:t>(</a:t>
            </a:r>
            <a:r>
              <a:rPr lang="sv-SE" dirty="0">
                <a:solidFill>
                  <a:srgbClr val="0000FF"/>
                </a:solidFill>
                <a:latin typeface="Consolas" panose="020B0609020204030204" pitchFamily="49" charset="0"/>
              </a:rPr>
              <a:t>DArray</a:t>
            </a:r>
            <a:r>
              <a:rPr lang="sv-SE" dirty="0">
                <a:solidFill>
                  <a:srgbClr val="000000"/>
                </a:solidFill>
                <a:latin typeface="Consolas" panose="020B0609020204030204" pitchFamily="49" charset="0"/>
              </a:rPr>
              <a:t>&amp; </a:t>
            </a:r>
            <a:r>
              <a:rPr lang="sv-SE" dirty="0">
                <a:solidFill>
                  <a:srgbClr val="000080"/>
                </a:solidFill>
                <a:latin typeface="Consolas" panose="020B0609020204030204" pitchFamily="49" charset="0"/>
              </a:rPr>
              <a:t>arr</a:t>
            </a:r>
            <a:r>
              <a:rPr lang="sv-SE" dirty="0">
                <a:solidFill>
                  <a:srgbClr val="000000"/>
                </a:solidFill>
                <a:latin typeface="Consolas" panose="020B0609020204030204" pitchFamily="49" charset="0"/>
              </a:rPr>
              <a:t>, </a:t>
            </a:r>
            <a:r>
              <a:rPr lang="sv-SE" dirty="0">
                <a:solidFill>
                  <a:srgbClr val="0000FF"/>
                </a:solidFill>
                <a:latin typeface="Consolas" panose="020B0609020204030204" pitchFamily="49" charset="0"/>
              </a:rPr>
              <a:t>int</a:t>
            </a:r>
            <a:r>
              <a:rPr lang="sv-SE" dirty="0">
                <a:solidFill>
                  <a:srgbClr val="000000"/>
                </a:solidFill>
                <a:latin typeface="Consolas" panose="020B0609020204030204" pitchFamily="49" charset="0"/>
              </a:rPr>
              <a:t> </a:t>
            </a:r>
            <a:r>
              <a:rPr lang="sv-SE" dirty="0">
                <a:solidFill>
                  <a:srgbClr val="000080"/>
                </a:solidFill>
                <a:latin typeface="Consolas" panose="020B0609020204030204" pitchFamily="49" charset="0"/>
              </a:rPr>
              <a:t>i</a:t>
            </a:r>
            <a:r>
              <a:rPr lang="sv-SE"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880000"/>
                </a:solidFill>
                <a:latin typeface="Consolas" panose="020B0609020204030204" pitchFamily="49" charset="0"/>
              </a:rPr>
              <a:t>MakeHeap</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DArray</a:t>
            </a:r>
            <a:r>
              <a:rPr lang="en-US" dirty="0">
                <a:solidFill>
                  <a:srgbClr val="000000"/>
                </a:solidFill>
                <a:latin typeface="Consolas" panose="020B0609020204030204" pitchFamily="49" charset="0"/>
              </a:rPr>
              <a:t>&amp; </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880000"/>
                </a:solidFill>
                <a:latin typeface="Consolas" panose="020B0609020204030204" pitchFamily="49" charset="0"/>
              </a:rPr>
              <a:t>Add</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DArray</a:t>
            </a:r>
            <a:r>
              <a:rPr lang="en-US" dirty="0">
                <a:solidFill>
                  <a:srgbClr val="000000"/>
                </a:solidFill>
                <a:latin typeface="Consolas" panose="020B0609020204030204" pitchFamily="49" charset="0"/>
              </a:rPr>
              <a:t>&amp; </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element</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std</a:t>
            </a:r>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pop_heap</a:t>
            </a:r>
            <a:r>
              <a:rPr lang="en-US" dirty="0">
                <a:solidFill>
                  <a:srgbClr val="008000"/>
                </a:solidFill>
                <a:latin typeface="Consolas" panose="020B0609020204030204" pitchFamily="49" charset="0"/>
              </a:rPr>
              <a:t>;  http://en.cppreference.com/w/cpp/algorithm/pop_heap</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880000"/>
                </a:solidFill>
                <a:latin typeface="Consolas" panose="020B0609020204030204" pitchFamily="49" charset="0"/>
              </a:rPr>
              <a:t>ExtractMax</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DArray</a:t>
            </a:r>
            <a:r>
              <a:rPr lang="en-US" dirty="0">
                <a:solidFill>
                  <a:srgbClr val="000000"/>
                </a:solidFill>
                <a:latin typeface="Consolas" panose="020B0609020204030204" pitchFamily="49" charset="0"/>
              </a:rPr>
              <a:t>&amp; </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880000"/>
                </a:solidFill>
                <a:latin typeface="Consolas" panose="020B0609020204030204" pitchFamily="49" charset="0"/>
              </a:rPr>
              <a:t>HeapMaximum</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DArray</a:t>
            </a:r>
            <a:r>
              <a:rPr lang="en-US" dirty="0">
                <a:solidFill>
                  <a:srgbClr val="000000"/>
                </a:solidFill>
                <a:latin typeface="Consolas" panose="020B0609020204030204" pitchFamily="49" charset="0"/>
              </a:rPr>
              <a:t>&amp; </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namespace heap</a:t>
            </a:r>
            <a:endParaRPr lang="ru-RU" dirty="0"/>
          </a:p>
        </p:txBody>
      </p:sp>
    </p:spTree>
    <p:extLst>
      <p:ext uri="{BB962C8B-B14F-4D97-AF65-F5344CB8AC3E}">
        <p14:creationId xmlns:p14="http://schemas.microsoft.com/office/powerpoint/2010/main" val="29515689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Двоичная куча</a:t>
            </a:r>
          </a:p>
        </p:txBody>
      </p:sp>
      <p:sp>
        <p:nvSpPr>
          <p:cNvPr id="3" name="Объект 2"/>
          <p:cNvSpPr>
            <a:spLocks noGrp="1"/>
          </p:cNvSpPr>
          <p:nvPr>
            <p:ph idx="1"/>
          </p:nvPr>
        </p:nvSpPr>
        <p:spPr/>
        <p:txBody>
          <a:bodyPr>
            <a:normAutofit fontScale="47500" lnSpcReduction="20000"/>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880000"/>
                </a:solidFill>
                <a:latin typeface="Consolas" panose="020B0609020204030204" pitchFamily="49" charset="0"/>
              </a:rPr>
              <a:t>SiftDown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DArray</a:t>
            </a:r>
            <a:r>
              <a:rPr lang="en-US" dirty="0">
                <a:solidFill>
                  <a:srgbClr val="000000"/>
                </a:solidFill>
                <a:latin typeface="Consolas" panose="020B0609020204030204" pitchFamily="49" charset="0"/>
              </a:rPr>
              <a:t>&amp; </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i</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a:t>
            </a:r>
            <a:r>
              <a:rPr lang="en-US"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int</a:t>
            </a:r>
            <a:r>
              <a:rPr lang="en-US" dirty="0" smtClean="0">
                <a:solidFill>
                  <a:srgbClr val="000000"/>
                </a:solidFill>
                <a:latin typeface="Consolas" panose="020B0609020204030204" pitchFamily="49" charset="0"/>
              </a:rPr>
              <a:t> </a:t>
            </a:r>
            <a:r>
              <a:rPr lang="en-US" dirty="0">
                <a:solidFill>
                  <a:srgbClr val="000080"/>
                </a:solidFill>
                <a:latin typeface="Consolas" panose="020B0609020204030204" pitchFamily="49" charset="0"/>
              </a:rPr>
              <a:t>left</a:t>
            </a:r>
            <a:r>
              <a:rPr lang="en-US" dirty="0">
                <a:solidFill>
                  <a:srgbClr val="000000"/>
                </a:solidFill>
                <a:latin typeface="Consolas" panose="020B0609020204030204" pitchFamily="49" charset="0"/>
              </a:rPr>
              <a:t> = 2 * </a:t>
            </a:r>
            <a:r>
              <a:rPr lang="en-US" dirty="0" err="1">
                <a:solidFill>
                  <a:srgbClr val="000080"/>
                </a:solidFill>
                <a:latin typeface="Consolas" panose="020B0609020204030204" pitchFamily="49" charset="0"/>
              </a:rPr>
              <a:t>i</a:t>
            </a:r>
            <a:r>
              <a:rPr lang="en-US" dirty="0">
                <a:solidFill>
                  <a:srgbClr val="000000"/>
                </a:solidFill>
                <a:latin typeface="Consolas" panose="020B0609020204030204" pitchFamily="49" charset="0"/>
              </a:rPr>
              <a:t> + 1;</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right</a:t>
            </a:r>
            <a:r>
              <a:rPr lang="en-US" dirty="0">
                <a:solidFill>
                  <a:srgbClr val="000000"/>
                </a:solidFill>
                <a:latin typeface="Consolas" panose="020B0609020204030204" pitchFamily="49" charset="0"/>
              </a:rPr>
              <a:t> = 2 * </a:t>
            </a:r>
            <a:r>
              <a:rPr lang="en-US" dirty="0" err="1">
                <a:solidFill>
                  <a:srgbClr val="000080"/>
                </a:solidFill>
                <a:latin typeface="Consolas" panose="020B0609020204030204" pitchFamily="49" charset="0"/>
              </a:rPr>
              <a:t>i</a:t>
            </a:r>
            <a:r>
              <a:rPr lang="en-US" dirty="0">
                <a:solidFill>
                  <a:srgbClr val="000000"/>
                </a:solidFill>
                <a:latin typeface="Consolas" panose="020B0609020204030204" pitchFamily="49" charset="0"/>
              </a:rPr>
              <a:t> + 2;</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largest</a:t>
            </a:r>
            <a:r>
              <a:rPr lang="en-US" dirty="0">
                <a:solidFill>
                  <a:srgbClr val="000000"/>
                </a:solidFill>
                <a:latin typeface="Consolas" panose="020B0609020204030204" pitchFamily="49" charset="0"/>
              </a:rPr>
              <a:t> = </a:t>
            </a:r>
            <a:r>
              <a:rPr lang="en-US" dirty="0" err="1">
                <a:solidFill>
                  <a:srgbClr val="000080"/>
                </a:solidFill>
                <a:latin typeface="Consolas" panose="020B0609020204030204" pitchFamily="49" charset="0"/>
              </a:rPr>
              <a:t>i</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Поиск наибольшего </a:t>
            </a:r>
            <a:r>
              <a:rPr lang="ru-RU" dirty="0" err="1">
                <a:solidFill>
                  <a:srgbClr val="008000"/>
                </a:solidFill>
                <a:latin typeface="Consolas" panose="020B0609020204030204" pitchFamily="49" charset="0"/>
              </a:rPr>
              <a:t>чайлда</a:t>
            </a:r>
            <a:r>
              <a:rPr lang="ru-RU" dirty="0">
                <a:solidFill>
                  <a:srgbClr val="008000"/>
                </a:solidFill>
                <a:latin typeface="Consolas" panose="020B0609020204030204" pitchFamily="49" charset="0"/>
              </a:rPr>
              <a:t> </a:t>
            </a:r>
            <a:r>
              <a:rPr lang="ru-RU" dirty="0" err="1">
                <a:solidFill>
                  <a:srgbClr val="008000"/>
                </a:solidFill>
                <a:latin typeface="Consolas" panose="020B0609020204030204" pitchFamily="49" charset="0"/>
              </a:rPr>
              <a:t>ноды</a:t>
            </a:r>
            <a:r>
              <a:rPr lang="ru-RU" dirty="0">
                <a:solidFill>
                  <a:srgbClr val="008000"/>
                </a:solidFill>
                <a:latin typeface="Consolas" panose="020B0609020204030204" pitchFamily="49" charset="0"/>
              </a:rPr>
              <a:t>, если он есть</a:t>
            </a:r>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left</a:t>
            </a:r>
            <a:r>
              <a:rPr lang="en-US" dirty="0">
                <a:solidFill>
                  <a:srgbClr val="000000"/>
                </a:solidFill>
                <a:latin typeface="Consolas" panose="020B0609020204030204" pitchFamily="49" charset="0"/>
              </a:rPr>
              <a:t> &lt; </a:t>
            </a:r>
            <a:r>
              <a:rPr lang="en-US" dirty="0" err="1">
                <a:solidFill>
                  <a:srgbClr val="000080"/>
                </a:solidFill>
                <a:latin typeface="Consolas" panose="020B0609020204030204" pitchFamily="49" charset="0"/>
              </a:rPr>
              <a:t>arr</a:t>
            </a:r>
            <a:r>
              <a:rPr lang="en-US" dirty="0" err="1">
                <a:solidFill>
                  <a:srgbClr val="000000"/>
                </a:solidFill>
                <a:latin typeface="Consolas" panose="020B0609020204030204" pitchFamily="49" charset="0"/>
              </a:rPr>
              <a:t>.</a:t>
            </a:r>
            <a:r>
              <a:rPr lang="en-US" dirty="0" err="1">
                <a:solidFill>
                  <a:srgbClr val="880000"/>
                </a:solidFill>
                <a:latin typeface="Consolas" panose="020B0609020204030204" pitchFamily="49" charset="0"/>
              </a:rPr>
              <a:t>Size</a:t>
            </a:r>
            <a:r>
              <a:rPr lang="en-US" dirty="0">
                <a:solidFill>
                  <a:srgbClr val="000000"/>
                </a:solidFill>
                <a:latin typeface="Consolas" panose="020B0609020204030204" pitchFamily="49" charset="0"/>
              </a:rPr>
              <a:t>() &amp;&amp; </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a:t>
            </a:r>
            <a:r>
              <a:rPr lang="en-US" dirty="0">
                <a:solidFill>
                  <a:srgbClr val="000080"/>
                </a:solidFill>
                <a:latin typeface="Consolas" panose="020B0609020204030204" pitchFamily="49" charset="0"/>
              </a:rPr>
              <a:t>left</a:t>
            </a:r>
            <a:r>
              <a:rPr lang="en-US" dirty="0">
                <a:solidFill>
                  <a:srgbClr val="000000"/>
                </a:solidFill>
                <a:latin typeface="Consolas" panose="020B0609020204030204" pitchFamily="49" charset="0"/>
              </a:rPr>
              <a:t>] &gt; </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a:t>
            </a:r>
            <a:r>
              <a:rPr lang="en-US" dirty="0" err="1">
                <a:solidFill>
                  <a:srgbClr val="00008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largest</a:t>
            </a:r>
            <a:r>
              <a:rPr lang="en-US" dirty="0">
                <a:solidFill>
                  <a:srgbClr val="000000"/>
                </a:solidFill>
                <a:latin typeface="Consolas" panose="020B0609020204030204" pitchFamily="49" charset="0"/>
              </a:rPr>
              <a:t> = </a:t>
            </a:r>
            <a:r>
              <a:rPr lang="en-US" dirty="0">
                <a:solidFill>
                  <a:srgbClr val="000080"/>
                </a:solidFill>
                <a:latin typeface="Consolas" panose="020B0609020204030204" pitchFamily="49" charset="0"/>
              </a:rPr>
              <a:t>left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right</a:t>
            </a:r>
            <a:r>
              <a:rPr lang="en-US" dirty="0">
                <a:solidFill>
                  <a:srgbClr val="000000"/>
                </a:solidFill>
                <a:latin typeface="Consolas" panose="020B0609020204030204" pitchFamily="49" charset="0"/>
              </a:rPr>
              <a:t> &lt; </a:t>
            </a:r>
            <a:r>
              <a:rPr lang="en-US" dirty="0" err="1">
                <a:solidFill>
                  <a:srgbClr val="000080"/>
                </a:solidFill>
                <a:latin typeface="Consolas" panose="020B0609020204030204" pitchFamily="49" charset="0"/>
              </a:rPr>
              <a:t>arr</a:t>
            </a:r>
            <a:r>
              <a:rPr lang="en-US" dirty="0" err="1">
                <a:solidFill>
                  <a:srgbClr val="000000"/>
                </a:solidFill>
                <a:latin typeface="Consolas" panose="020B0609020204030204" pitchFamily="49" charset="0"/>
              </a:rPr>
              <a:t>.</a:t>
            </a:r>
            <a:r>
              <a:rPr lang="en-US" dirty="0" err="1">
                <a:solidFill>
                  <a:srgbClr val="880000"/>
                </a:solidFill>
                <a:latin typeface="Consolas" panose="020B0609020204030204" pitchFamily="49" charset="0"/>
              </a:rPr>
              <a:t>Size</a:t>
            </a:r>
            <a:r>
              <a:rPr lang="en-US" dirty="0">
                <a:solidFill>
                  <a:srgbClr val="000000"/>
                </a:solidFill>
                <a:latin typeface="Consolas" panose="020B0609020204030204" pitchFamily="49" charset="0"/>
              </a:rPr>
              <a:t>() &amp;&amp; </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a:t>
            </a:r>
            <a:r>
              <a:rPr lang="en-US" dirty="0">
                <a:solidFill>
                  <a:srgbClr val="000080"/>
                </a:solidFill>
                <a:latin typeface="Consolas" panose="020B0609020204030204" pitchFamily="49" charset="0"/>
              </a:rPr>
              <a:t>right</a:t>
            </a:r>
            <a:r>
              <a:rPr lang="en-US" dirty="0">
                <a:solidFill>
                  <a:srgbClr val="000000"/>
                </a:solidFill>
                <a:latin typeface="Consolas" panose="020B0609020204030204" pitchFamily="49" charset="0"/>
              </a:rPr>
              <a:t>] &gt; </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a:t>
            </a:r>
            <a:r>
              <a:rPr lang="en-US" dirty="0">
                <a:solidFill>
                  <a:srgbClr val="000080"/>
                </a:solidFill>
                <a:latin typeface="Consolas" panose="020B0609020204030204" pitchFamily="49" charset="0"/>
              </a:rPr>
              <a:t>largest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largest</a:t>
            </a:r>
            <a:r>
              <a:rPr lang="en-US" dirty="0">
                <a:solidFill>
                  <a:srgbClr val="000000"/>
                </a:solidFill>
                <a:latin typeface="Consolas" panose="020B0609020204030204" pitchFamily="49" charset="0"/>
              </a:rPr>
              <a:t> = </a:t>
            </a:r>
            <a:r>
              <a:rPr lang="en-US" dirty="0">
                <a:solidFill>
                  <a:srgbClr val="000080"/>
                </a:solidFill>
                <a:latin typeface="Consolas" panose="020B0609020204030204" pitchFamily="49" charset="0"/>
              </a:rPr>
              <a:t>right</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largest</a:t>
            </a:r>
            <a:r>
              <a:rPr lang="en-US" dirty="0">
                <a:solidFill>
                  <a:srgbClr val="000000"/>
                </a:solidFill>
                <a:latin typeface="Consolas" panose="020B0609020204030204" pitchFamily="49" charset="0"/>
              </a:rPr>
              <a:t> != </a:t>
            </a:r>
            <a:r>
              <a:rPr lang="en-US" dirty="0" err="1">
                <a:solidFill>
                  <a:srgbClr val="000080"/>
                </a:solidFill>
                <a:latin typeface="Consolas" panose="020B0609020204030204" pitchFamily="49" charset="0"/>
              </a:rPr>
              <a:t>i</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i="1" dirty="0" err="1">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a:solidFill>
                  <a:srgbClr val="880000"/>
                </a:solidFill>
                <a:latin typeface="Consolas" panose="020B0609020204030204" pitchFamily="49" charset="0"/>
              </a:rPr>
              <a:t>swap</a:t>
            </a:r>
            <a:r>
              <a:rPr lang="en-US" dirty="0">
                <a:solidFill>
                  <a:srgbClr val="000000"/>
                </a:solidFill>
                <a:latin typeface="Consolas" panose="020B0609020204030204" pitchFamily="49" charset="0"/>
              </a:rPr>
              <a:t>(</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a:t>
            </a:r>
            <a:r>
              <a:rPr lang="en-US" dirty="0" err="1">
                <a:solidFill>
                  <a:srgbClr val="000080"/>
                </a:solidFill>
                <a:latin typeface="Consolas" panose="020B0609020204030204" pitchFamily="49" charset="0"/>
              </a:rPr>
              <a:t>i</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a:t>
            </a:r>
            <a:r>
              <a:rPr lang="en-US" dirty="0">
                <a:solidFill>
                  <a:srgbClr val="000080"/>
                </a:solidFill>
                <a:latin typeface="Consolas" panose="020B0609020204030204" pitchFamily="49" charset="0"/>
              </a:rPr>
              <a:t>largest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880000"/>
                </a:solidFill>
                <a:latin typeface="Consolas" panose="020B0609020204030204" pitchFamily="49" charset="0"/>
              </a:rPr>
              <a:t>SiftDown</a:t>
            </a:r>
            <a:r>
              <a:rPr lang="en-US" dirty="0">
                <a:solidFill>
                  <a:srgbClr val="000000"/>
                </a:solidFill>
                <a:latin typeface="Consolas" panose="020B0609020204030204" pitchFamily="49" charset="0"/>
              </a:rPr>
              <a:t>(</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largest</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endParaRPr lang="en-US" dirty="0" smtClean="0">
              <a:solidFill>
                <a:srgbClr val="0000FF"/>
              </a:solidFill>
              <a:latin typeface="Consolas" panose="020B0609020204030204" pitchFamily="49" charset="0"/>
            </a:endParaRPr>
          </a:p>
          <a:p>
            <a:r>
              <a:rPr lang="en-US" dirty="0" smtClean="0">
                <a:solidFill>
                  <a:srgbClr val="0000FF"/>
                </a:solidFill>
                <a:latin typeface="Consolas" panose="020B0609020204030204" pitchFamily="49" charset="0"/>
              </a:rPr>
              <a:t>void</a:t>
            </a:r>
            <a:r>
              <a:rPr lang="en-US" dirty="0" smtClean="0">
                <a:solidFill>
                  <a:srgbClr val="000000"/>
                </a:solidFill>
                <a:latin typeface="Consolas" panose="020B0609020204030204" pitchFamily="49" charset="0"/>
              </a:rPr>
              <a:t> </a:t>
            </a:r>
            <a:r>
              <a:rPr lang="en-US" dirty="0" err="1">
                <a:solidFill>
                  <a:srgbClr val="880000"/>
                </a:solidFill>
                <a:latin typeface="Consolas" panose="020B0609020204030204" pitchFamily="49" charset="0"/>
              </a:rPr>
              <a:t>SiftUp</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DArray</a:t>
            </a:r>
            <a:r>
              <a:rPr lang="en-US" dirty="0">
                <a:solidFill>
                  <a:srgbClr val="000000"/>
                </a:solidFill>
                <a:latin typeface="Consolas" panose="020B0609020204030204" pitchFamily="49" charset="0"/>
              </a:rPr>
              <a:t>&amp; </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i</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i</a:t>
            </a:r>
            <a:r>
              <a:rPr lang="en-US" dirty="0">
                <a:solidFill>
                  <a:srgbClr val="000000"/>
                </a:solidFill>
                <a:latin typeface="Consolas" panose="020B0609020204030204" pitchFamily="49" charset="0"/>
              </a:rPr>
              <a:t> &gt; 0) {</a:t>
            </a:r>
          </a:p>
          <a:p>
            <a:r>
              <a:rPr lang="sv-SE" dirty="0">
                <a:solidFill>
                  <a:srgbClr val="000000"/>
                </a:solidFill>
                <a:latin typeface="Consolas" panose="020B0609020204030204" pitchFamily="49" charset="0"/>
              </a:rPr>
              <a:t>    </a:t>
            </a:r>
            <a:r>
              <a:rPr lang="sv-SE" dirty="0">
                <a:solidFill>
                  <a:srgbClr val="0000FF"/>
                </a:solidFill>
                <a:latin typeface="Consolas" panose="020B0609020204030204" pitchFamily="49" charset="0"/>
              </a:rPr>
              <a:t>int</a:t>
            </a:r>
            <a:r>
              <a:rPr lang="sv-SE" dirty="0">
                <a:solidFill>
                  <a:srgbClr val="000000"/>
                </a:solidFill>
                <a:latin typeface="Consolas" panose="020B0609020204030204" pitchFamily="49" charset="0"/>
              </a:rPr>
              <a:t> </a:t>
            </a:r>
            <a:r>
              <a:rPr lang="sv-SE" dirty="0">
                <a:solidFill>
                  <a:srgbClr val="000080"/>
                </a:solidFill>
                <a:latin typeface="Consolas" panose="020B0609020204030204" pitchFamily="49" charset="0"/>
              </a:rPr>
              <a:t>parent</a:t>
            </a:r>
            <a:r>
              <a:rPr lang="sv-SE" dirty="0">
                <a:solidFill>
                  <a:srgbClr val="000000"/>
                </a:solidFill>
                <a:latin typeface="Consolas" panose="020B0609020204030204" pitchFamily="49" charset="0"/>
              </a:rPr>
              <a:t> = (</a:t>
            </a:r>
            <a:r>
              <a:rPr lang="sv-SE" dirty="0">
                <a:solidFill>
                  <a:srgbClr val="000080"/>
                </a:solidFill>
                <a:latin typeface="Consolas" panose="020B0609020204030204" pitchFamily="49" charset="0"/>
              </a:rPr>
              <a:t>i</a:t>
            </a:r>
            <a:r>
              <a:rPr lang="sv-SE" dirty="0">
                <a:solidFill>
                  <a:srgbClr val="000000"/>
                </a:solidFill>
                <a:latin typeface="Consolas" panose="020B0609020204030204" pitchFamily="49" charset="0"/>
              </a:rPr>
              <a:t> - 1) / 2;</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a:t>
            </a:r>
            <a:r>
              <a:rPr lang="en-US" dirty="0" err="1">
                <a:solidFill>
                  <a:srgbClr val="000080"/>
                </a:solidFill>
                <a:latin typeface="Consolas" panose="020B0609020204030204" pitchFamily="49" charset="0"/>
              </a:rPr>
              <a:t>i</a:t>
            </a:r>
            <a:r>
              <a:rPr lang="en-US" dirty="0">
                <a:solidFill>
                  <a:srgbClr val="000000"/>
                </a:solidFill>
                <a:latin typeface="Consolas" panose="020B0609020204030204" pitchFamily="49" charset="0"/>
              </a:rPr>
              <a:t>] &lt;= </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a:t>
            </a:r>
            <a:r>
              <a:rPr lang="en-US" dirty="0">
                <a:solidFill>
                  <a:srgbClr val="000080"/>
                </a:solidFill>
                <a:latin typeface="Consolas" panose="020B0609020204030204" pitchFamily="49" charset="0"/>
              </a:rPr>
              <a:t>parent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i="1" dirty="0" err="1">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a:solidFill>
                  <a:srgbClr val="880000"/>
                </a:solidFill>
                <a:latin typeface="Consolas" panose="020B0609020204030204" pitchFamily="49" charset="0"/>
              </a:rPr>
              <a:t>swap</a:t>
            </a:r>
            <a:r>
              <a:rPr lang="en-US" dirty="0">
                <a:solidFill>
                  <a:srgbClr val="000000"/>
                </a:solidFill>
                <a:latin typeface="Consolas" panose="020B0609020204030204" pitchFamily="49" charset="0"/>
              </a:rPr>
              <a:t>(</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a:t>
            </a:r>
            <a:r>
              <a:rPr lang="en-US" dirty="0" err="1">
                <a:solidFill>
                  <a:srgbClr val="000080"/>
                </a:solidFill>
                <a:latin typeface="Consolas" panose="020B0609020204030204" pitchFamily="49" charset="0"/>
              </a:rPr>
              <a:t>i</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a:t>
            </a:r>
            <a:r>
              <a:rPr lang="en-US" dirty="0">
                <a:solidFill>
                  <a:srgbClr val="000080"/>
                </a:solidFill>
                <a:latin typeface="Consolas" panose="020B0609020204030204" pitchFamily="49" charset="0"/>
              </a:rPr>
              <a:t>parent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000080"/>
                </a:solidFill>
                <a:latin typeface="Consolas" panose="020B0609020204030204" pitchFamily="49" charset="0"/>
              </a:rPr>
              <a:t>parent</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p>
          <a:p>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5028826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Двоичная куча</a:t>
            </a:r>
          </a:p>
        </p:txBody>
      </p:sp>
      <p:sp>
        <p:nvSpPr>
          <p:cNvPr id="3" name="Объект 2"/>
          <p:cNvSpPr>
            <a:spLocks noGrp="1"/>
          </p:cNvSpPr>
          <p:nvPr>
            <p:ph idx="1"/>
          </p:nvPr>
        </p:nvSpPr>
        <p:spPr>
          <a:xfrm>
            <a:off x="295274" y="794695"/>
            <a:ext cx="9001125" cy="5787080"/>
          </a:xfrm>
        </p:spPr>
        <p:txBody>
          <a:bodyPr>
            <a:normAutofit fontScale="47500" lnSpcReduction="20000"/>
          </a:bodyPr>
          <a:lstStyle/>
          <a:p>
            <a:endParaRPr lang="ru-RU"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http://en.cppreference.com/w/cpp/algorithm/make_heap</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880000"/>
                </a:solidFill>
                <a:latin typeface="Consolas" panose="020B0609020204030204" pitchFamily="49" charset="0"/>
              </a:rPr>
              <a:t>MakeHeap</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DArray</a:t>
            </a:r>
            <a:r>
              <a:rPr lang="en-US" dirty="0">
                <a:solidFill>
                  <a:srgbClr val="000000"/>
                </a:solidFill>
                <a:latin typeface="Consolas" panose="020B0609020204030204" pitchFamily="49" charset="0"/>
              </a:rPr>
              <a:t>&amp; </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 {</a:t>
            </a:r>
          </a:p>
          <a:p>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a:t>
            </a:r>
            <a:r>
              <a:rPr lang="nn-NO" dirty="0">
                <a:solidFill>
                  <a:srgbClr val="000080"/>
                </a:solidFill>
                <a:latin typeface="Consolas" panose="020B0609020204030204" pitchFamily="49" charset="0"/>
              </a:rPr>
              <a:t>i</a:t>
            </a:r>
            <a:r>
              <a:rPr lang="nn-NO" dirty="0">
                <a:solidFill>
                  <a:srgbClr val="000000"/>
                </a:solidFill>
                <a:latin typeface="Consolas" panose="020B0609020204030204" pitchFamily="49" charset="0"/>
              </a:rPr>
              <a:t> = </a:t>
            </a:r>
            <a:r>
              <a:rPr lang="nn-NO" dirty="0">
                <a:solidFill>
                  <a:srgbClr val="000080"/>
                </a:solidFill>
                <a:latin typeface="Consolas" panose="020B0609020204030204" pitchFamily="49" charset="0"/>
              </a:rPr>
              <a:t>arr</a:t>
            </a:r>
            <a:r>
              <a:rPr lang="nn-NO" dirty="0">
                <a:solidFill>
                  <a:srgbClr val="000000"/>
                </a:solidFill>
                <a:latin typeface="Consolas" panose="020B0609020204030204" pitchFamily="49" charset="0"/>
              </a:rPr>
              <a:t>.</a:t>
            </a:r>
            <a:r>
              <a:rPr lang="nn-NO" dirty="0">
                <a:solidFill>
                  <a:srgbClr val="880000"/>
                </a:solidFill>
                <a:latin typeface="Consolas" panose="020B0609020204030204" pitchFamily="49" charset="0"/>
              </a:rPr>
              <a:t>Size</a:t>
            </a:r>
            <a:r>
              <a:rPr lang="nn-NO" dirty="0">
                <a:solidFill>
                  <a:srgbClr val="000000"/>
                </a:solidFill>
                <a:latin typeface="Consolas" panose="020B0609020204030204" pitchFamily="49" charset="0"/>
              </a:rPr>
              <a:t>() / 2 - 1; </a:t>
            </a:r>
            <a:r>
              <a:rPr lang="nn-NO" dirty="0">
                <a:solidFill>
                  <a:srgbClr val="000080"/>
                </a:solidFill>
                <a:latin typeface="Consolas" panose="020B0609020204030204" pitchFamily="49" charset="0"/>
              </a:rPr>
              <a:t>i</a:t>
            </a:r>
            <a:r>
              <a:rPr lang="nn-NO" dirty="0">
                <a:solidFill>
                  <a:srgbClr val="000000"/>
                </a:solidFill>
                <a:latin typeface="Consolas" panose="020B0609020204030204" pitchFamily="49" charset="0"/>
              </a:rPr>
              <a:t> &gt;= 0; --</a:t>
            </a:r>
            <a:r>
              <a:rPr lang="nn-NO" dirty="0">
                <a:solidFill>
                  <a:srgbClr val="000080"/>
                </a:solidFill>
                <a:latin typeface="Consolas" panose="020B0609020204030204" pitchFamily="49" charset="0"/>
              </a:rPr>
              <a:t>i</a:t>
            </a:r>
            <a:r>
              <a:rPr lang="nn-NO"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880000"/>
                </a:solidFill>
                <a:latin typeface="Consolas" panose="020B0609020204030204" pitchFamily="49" charset="0"/>
              </a:rPr>
              <a:t>SiftDown</a:t>
            </a:r>
            <a:r>
              <a:rPr lang="en-US" dirty="0">
                <a:solidFill>
                  <a:srgbClr val="000000"/>
                </a:solidFill>
                <a:latin typeface="Consolas" panose="020B0609020204030204" pitchFamily="49" charset="0"/>
              </a:rPr>
              <a:t>(</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i</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880000"/>
                </a:solidFill>
                <a:latin typeface="Consolas" panose="020B0609020204030204" pitchFamily="49" charset="0"/>
              </a:rPr>
              <a:t>Add</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DArray</a:t>
            </a:r>
            <a:r>
              <a:rPr lang="en-US" dirty="0">
                <a:solidFill>
                  <a:srgbClr val="000000"/>
                </a:solidFill>
                <a:latin typeface="Consolas" panose="020B0609020204030204" pitchFamily="49" charset="0"/>
              </a:rPr>
              <a:t>&amp; </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element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arr</a:t>
            </a:r>
            <a:r>
              <a:rPr lang="en-US" dirty="0" err="1">
                <a:solidFill>
                  <a:srgbClr val="000000"/>
                </a:solidFill>
                <a:latin typeface="Consolas" panose="020B0609020204030204" pitchFamily="49" charset="0"/>
              </a:rPr>
              <a:t>.</a:t>
            </a:r>
            <a:r>
              <a:rPr lang="en-US" dirty="0" err="1">
                <a:solidFill>
                  <a:srgbClr val="880000"/>
                </a:solidFill>
                <a:latin typeface="Consolas" panose="020B0609020204030204" pitchFamily="49" charset="0"/>
              </a:rPr>
              <a:t>PushBack</a:t>
            </a:r>
            <a:r>
              <a:rPr lang="en-US" dirty="0">
                <a:solidFill>
                  <a:srgbClr val="000000"/>
                </a:solidFill>
                <a:latin typeface="Consolas" panose="020B0609020204030204" pitchFamily="49" charset="0"/>
              </a:rPr>
              <a:t>(</a:t>
            </a:r>
            <a:r>
              <a:rPr lang="en-US" dirty="0">
                <a:solidFill>
                  <a:srgbClr val="000080"/>
                </a:solidFill>
                <a:latin typeface="Consolas" panose="020B0609020204030204" pitchFamily="49" charset="0"/>
              </a:rPr>
              <a:t>element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880000"/>
                </a:solidFill>
                <a:latin typeface="Consolas" panose="020B0609020204030204" pitchFamily="49" charset="0"/>
              </a:rPr>
              <a:t>SiftUp</a:t>
            </a:r>
            <a:r>
              <a:rPr lang="en-US" dirty="0">
                <a:solidFill>
                  <a:srgbClr val="000000"/>
                </a:solidFill>
                <a:latin typeface="Consolas" panose="020B0609020204030204" pitchFamily="49" charset="0"/>
              </a:rPr>
              <a:t>(</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arr</a:t>
            </a:r>
            <a:r>
              <a:rPr lang="en-US" dirty="0" err="1">
                <a:solidFill>
                  <a:srgbClr val="000000"/>
                </a:solidFill>
                <a:latin typeface="Consolas" panose="020B0609020204030204" pitchFamily="49" charset="0"/>
              </a:rPr>
              <a:t>.</a:t>
            </a:r>
            <a:r>
              <a:rPr lang="en-US" dirty="0" err="1">
                <a:solidFill>
                  <a:srgbClr val="880000"/>
                </a:solidFill>
                <a:latin typeface="Consolas" panose="020B0609020204030204" pitchFamily="49" charset="0"/>
              </a:rPr>
              <a:t>Size</a:t>
            </a:r>
            <a:r>
              <a:rPr lang="en-US" dirty="0">
                <a:solidFill>
                  <a:srgbClr val="000000"/>
                </a:solidFill>
                <a:latin typeface="Consolas" panose="020B0609020204030204" pitchFamily="49" charset="0"/>
              </a:rPr>
              <a:t>() - 1);</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880000"/>
                </a:solidFill>
                <a:latin typeface="Consolas" panose="020B0609020204030204" pitchFamily="49" charset="0"/>
              </a:rPr>
              <a:t>ExtractMax</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DArray</a:t>
            </a:r>
            <a:r>
              <a:rPr lang="en-US" dirty="0">
                <a:solidFill>
                  <a:srgbClr val="000000"/>
                </a:solidFill>
                <a:latin typeface="Consolas" panose="020B0609020204030204" pitchFamily="49" charset="0"/>
              </a:rPr>
              <a:t>&amp; </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arr</a:t>
            </a:r>
            <a:r>
              <a:rPr lang="en-US" dirty="0" err="1">
                <a:solidFill>
                  <a:srgbClr val="000000"/>
                </a:solidFill>
                <a:latin typeface="Consolas" panose="020B0609020204030204" pitchFamily="49" charset="0"/>
              </a:rPr>
              <a:t>.</a:t>
            </a:r>
            <a:r>
              <a:rPr lang="en-US" dirty="0" err="1">
                <a:solidFill>
                  <a:srgbClr val="880000"/>
                </a:solidFill>
                <a:latin typeface="Consolas" panose="020B0609020204030204" pitchFamily="49" charset="0"/>
              </a:rPr>
              <a:t>IsEmpty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throw</a:t>
            </a:r>
            <a:r>
              <a:rPr lang="en-US" dirty="0">
                <a:solidFill>
                  <a:srgbClr val="000000"/>
                </a:solidFill>
                <a:latin typeface="Consolas" panose="020B0609020204030204" pitchFamily="49" charset="0"/>
              </a:rPr>
              <a:t> </a:t>
            </a:r>
            <a:r>
              <a:rPr lang="en-US" i="1" dirty="0" err="1">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err="1">
                <a:solidFill>
                  <a:srgbClr val="0000FF"/>
                </a:solidFill>
                <a:latin typeface="Consolas" panose="020B0609020204030204" pitchFamily="49" charset="0"/>
              </a:rPr>
              <a:t>runtime_error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"head is empty"</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Запоминаем нулевой элемент (корень)</a:t>
            </a:r>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res</a:t>
            </a:r>
            <a:r>
              <a:rPr lang="en-US" dirty="0">
                <a:solidFill>
                  <a:srgbClr val="000000"/>
                </a:solidFill>
                <a:latin typeface="Consolas" panose="020B0609020204030204" pitchFamily="49" charset="0"/>
              </a:rPr>
              <a:t> = </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[0];</a:t>
            </a:r>
          </a:p>
          <a:p>
            <a:r>
              <a:rPr lang="ru-RU" dirty="0">
                <a:solidFill>
                  <a:srgbClr val="000000"/>
                </a:solidFill>
                <a:latin typeface="Consolas" panose="020B0609020204030204" pitchFamily="49" charset="0"/>
              </a:rPr>
              <a:t>  </a:t>
            </a:r>
            <a:r>
              <a:rPr lang="ru-RU" dirty="0" err="1">
                <a:solidFill>
                  <a:srgbClr val="000080"/>
                </a:solidFill>
                <a:latin typeface="Consolas" panose="020B0609020204030204" pitchFamily="49" charset="0"/>
              </a:rPr>
              <a:t>arr</a:t>
            </a:r>
            <a:r>
              <a:rPr lang="ru-RU" dirty="0">
                <a:solidFill>
                  <a:srgbClr val="000000"/>
                </a:solidFill>
                <a:latin typeface="Consolas" panose="020B0609020204030204" pitchFamily="49" charset="0"/>
              </a:rPr>
              <a:t>[0] = </a:t>
            </a:r>
            <a:r>
              <a:rPr lang="ru-RU" dirty="0" err="1">
                <a:solidFill>
                  <a:srgbClr val="000080"/>
                </a:solidFill>
                <a:latin typeface="Consolas" panose="020B0609020204030204" pitchFamily="49" charset="0"/>
              </a:rPr>
              <a:t>arr</a:t>
            </a:r>
            <a:r>
              <a:rPr lang="ru-RU" dirty="0" err="1">
                <a:solidFill>
                  <a:srgbClr val="000000"/>
                </a:solidFill>
                <a:latin typeface="Consolas" panose="020B0609020204030204" pitchFamily="49" charset="0"/>
              </a:rPr>
              <a:t>.</a:t>
            </a:r>
            <a:r>
              <a:rPr lang="ru-RU" dirty="0" err="1">
                <a:solidFill>
                  <a:srgbClr val="880000"/>
                </a:solidFill>
                <a:latin typeface="Consolas" panose="020B0609020204030204" pitchFamily="49" charset="0"/>
              </a:rPr>
              <a:t>PopBack</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Копируем последний элемент в нулевой</a:t>
            </a:r>
            <a:endParaRPr lang="ru-RU"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arr</a:t>
            </a:r>
            <a:r>
              <a:rPr lang="en-US" dirty="0" err="1">
                <a:solidFill>
                  <a:srgbClr val="000000"/>
                </a:solidFill>
                <a:latin typeface="Consolas" panose="020B0609020204030204" pitchFamily="49" charset="0"/>
              </a:rPr>
              <a:t>.</a:t>
            </a:r>
            <a:r>
              <a:rPr lang="en-US" dirty="0" err="1">
                <a:solidFill>
                  <a:srgbClr val="880000"/>
                </a:solidFill>
                <a:latin typeface="Consolas" panose="020B0609020204030204" pitchFamily="49" charset="0"/>
              </a:rPr>
              <a:t>IsEmpty</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880000"/>
                </a:solidFill>
                <a:latin typeface="Consolas" panose="020B0609020204030204" pitchFamily="49" charset="0"/>
              </a:rPr>
              <a:t>SiftDown</a:t>
            </a:r>
            <a:r>
              <a:rPr lang="en-US" dirty="0">
                <a:solidFill>
                  <a:srgbClr val="000000"/>
                </a:solidFill>
                <a:latin typeface="Consolas" panose="020B0609020204030204" pitchFamily="49" charset="0"/>
              </a:rPr>
              <a:t>(</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 0);</a:t>
            </a:r>
          </a:p>
          <a:p>
            <a:r>
              <a:rPr lang="ru-RU"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res</a:t>
            </a:r>
            <a:r>
              <a:rPr lang="en-US" dirty="0">
                <a:solidFill>
                  <a:srgbClr val="000000"/>
                </a:solidFill>
                <a:latin typeface="Consolas" panose="020B0609020204030204" pitchFamily="49" charset="0"/>
              </a:rPr>
              <a:t>;</a:t>
            </a:r>
          </a:p>
          <a:p>
            <a:r>
              <a:rPr lang="ru-RU" dirty="0" smtClean="0">
                <a:solidFill>
                  <a:srgbClr val="000000"/>
                </a:solidFill>
                <a:latin typeface="Consolas" panose="020B0609020204030204" pitchFamily="49" charset="0"/>
              </a:rPr>
              <a:t>}</a:t>
            </a:r>
            <a:endParaRPr lang="en-US" dirty="0" smtClean="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880000"/>
                </a:solidFill>
                <a:latin typeface="Consolas" panose="020B0609020204030204" pitchFamily="49" charset="0"/>
              </a:rPr>
              <a:t>HeapMaximum</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DArray</a:t>
            </a:r>
            <a:r>
              <a:rPr lang="en-US" dirty="0">
                <a:solidFill>
                  <a:srgbClr val="000000"/>
                </a:solidFill>
                <a:latin typeface="Consolas" panose="020B0609020204030204" pitchFamily="49" charset="0"/>
              </a:rPr>
              <a:t>&amp; </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arr</a:t>
            </a:r>
            <a:r>
              <a:rPr lang="en-US" dirty="0" err="1">
                <a:solidFill>
                  <a:srgbClr val="000000"/>
                </a:solidFill>
                <a:latin typeface="Consolas" panose="020B0609020204030204" pitchFamily="49" charset="0"/>
              </a:rPr>
              <a:t>.</a:t>
            </a:r>
            <a:r>
              <a:rPr lang="en-US" dirty="0" err="1">
                <a:solidFill>
                  <a:srgbClr val="880000"/>
                </a:solidFill>
                <a:latin typeface="Consolas" panose="020B0609020204030204" pitchFamily="49" charset="0"/>
              </a:rPr>
              <a:t>IsEmpty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throw</a:t>
            </a:r>
            <a:r>
              <a:rPr lang="en-US" dirty="0">
                <a:solidFill>
                  <a:srgbClr val="000000"/>
                </a:solidFill>
                <a:latin typeface="Consolas" panose="020B0609020204030204" pitchFamily="49" charset="0"/>
              </a:rPr>
              <a:t> </a:t>
            </a:r>
            <a:r>
              <a:rPr lang="en-US" i="1" dirty="0" err="1">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err="1">
                <a:solidFill>
                  <a:srgbClr val="0000FF"/>
                </a:solidFill>
                <a:latin typeface="Consolas" panose="020B0609020204030204" pitchFamily="49" charset="0"/>
              </a:rPr>
              <a:t>runtime_error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"head is empty"</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arr</a:t>
            </a:r>
            <a:r>
              <a:rPr lang="en-US" dirty="0">
                <a:solidFill>
                  <a:srgbClr val="000000"/>
                </a:solidFill>
                <a:latin typeface="Consolas" panose="020B0609020204030204" pitchFamily="49" charset="0"/>
              </a:rPr>
              <a:t>[0];</a:t>
            </a:r>
          </a:p>
          <a:p>
            <a:r>
              <a:rPr lang="ru-RU" dirty="0">
                <a:solidFill>
                  <a:srgbClr val="000000"/>
                </a:solidFill>
                <a:latin typeface="Consolas" panose="020B0609020204030204" pitchFamily="49" charset="0"/>
              </a:rPr>
              <a:t>}</a:t>
            </a:r>
            <a:endParaRPr lang="en-US" dirty="0" smtClean="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2270326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smtClean="0"/>
              <a:t>Очередь с приоритетом</a:t>
            </a:r>
            <a:endParaRPr lang="ru-RU" dirty="0"/>
          </a:p>
        </p:txBody>
      </p:sp>
      <p:sp>
        <p:nvSpPr>
          <p:cNvPr id="3" name="Объект 2"/>
          <p:cNvSpPr>
            <a:spLocks noGrp="1"/>
          </p:cNvSpPr>
          <p:nvPr>
            <p:ph idx="1"/>
          </p:nvPr>
        </p:nvSpPr>
        <p:spPr/>
        <p:txBody>
          <a:bodyPr>
            <a:normAutofit/>
          </a:bodyPr>
          <a:lstStyle/>
          <a:p>
            <a:r>
              <a:rPr lang="ru-RU" sz="1800" b="1" dirty="0"/>
              <a:t>Очередь с приоритетом</a:t>
            </a:r>
            <a:r>
              <a:rPr lang="ru-RU" sz="1800" dirty="0"/>
              <a:t> (англ. </a:t>
            </a:r>
            <a:r>
              <a:rPr lang="ru-RU" sz="1800" dirty="0" err="1"/>
              <a:t>priority</a:t>
            </a:r>
            <a:r>
              <a:rPr lang="ru-RU" sz="1800" dirty="0"/>
              <a:t> </a:t>
            </a:r>
            <a:r>
              <a:rPr lang="ru-RU" sz="1800" dirty="0" err="1"/>
              <a:t>queue</a:t>
            </a:r>
            <a:r>
              <a:rPr lang="ru-RU" sz="1800" dirty="0"/>
              <a:t>) — абстрактный тип данных в программировании, поддерживающий две обязательные операции — добавить элемент и извлечь </a:t>
            </a:r>
            <a:r>
              <a:rPr lang="ru-RU" sz="1800" dirty="0" smtClean="0"/>
              <a:t>максимум (минимум</a:t>
            </a:r>
            <a:r>
              <a:rPr lang="ru-RU" sz="1800" dirty="0"/>
              <a:t>). </a:t>
            </a:r>
            <a:endParaRPr lang="ru-RU" sz="1800" dirty="0" smtClean="0"/>
          </a:p>
          <a:p>
            <a:r>
              <a:rPr lang="ru-RU" sz="1800" dirty="0" smtClean="0"/>
              <a:t>Предполагается</a:t>
            </a:r>
            <a:r>
              <a:rPr lang="ru-RU" sz="1800" dirty="0"/>
              <a:t>, что для каждого элемента можно вычислить его приоритет — действительное число или в общем случае элемент линейно упорядоченного </a:t>
            </a:r>
            <a:r>
              <a:rPr lang="ru-RU" sz="1800" dirty="0" smtClean="0"/>
              <a:t>множества.</a:t>
            </a:r>
            <a:endParaRPr lang="ru-RU" sz="1800" dirty="0"/>
          </a:p>
        </p:txBody>
      </p:sp>
      <p:sp>
        <p:nvSpPr>
          <p:cNvPr id="4" name="Прямоугольник 3"/>
          <p:cNvSpPr/>
          <p:nvPr/>
        </p:nvSpPr>
        <p:spPr>
          <a:xfrm>
            <a:off x="457200" y="3229210"/>
            <a:ext cx="6515100" cy="2585323"/>
          </a:xfrm>
          <a:prstGeom prst="rect">
            <a:avLst/>
          </a:prstGeom>
        </p:spPr>
        <p:txBody>
          <a:bodyPr wrap="square">
            <a:spAutoFit/>
          </a:bodyPr>
          <a:lstStyle/>
          <a:p>
            <a:r>
              <a:rPr lang="ru-RU" u="sng" dirty="0">
                <a:latin typeface="Segoe UI" panose="020B0502040204020203" pitchFamily="34" charset="0"/>
                <a:cs typeface="Segoe UI" panose="020B0502040204020203" pitchFamily="34" charset="0"/>
              </a:rPr>
              <a:t>Операции над </a:t>
            </a:r>
            <a:r>
              <a:rPr lang="ru-RU" u="sng" dirty="0" smtClean="0">
                <a:latin typeface="Segoe UI" panose="020B0502040204020203" pitchFamily="34" charset="0"/>
                <a:cs typeface="Segoe UI" panose="020B0502040204020203" pitchFamily="34" charset="0"/>
              </a:rPr>
              <a:t>очередью с приоритетом</a:t>
            </a:r>
            <a:r>
              <a:rPr lang="en-US" u="sng" dirty="0" smtClean="0">
                <a:latin typeface="Segoe UI" panose="020B0502040204020203" pitchFamily="34" charset="0"/>
                <a:cs typeface="Segoe UI" panose="020B0502040204020203" pitchFamily="34" charset="0"/>
              </a:rPr>
              <a:t>:</a:t>
            </a:r>
          </a:p>
          <a:p>
            <a:endParaRPr lang="en-US" u="sng" dirty="0">
              <a:latin typeface="Segoe UI" panose="020B0502040204020203" pitchFamily="34" charset="0"/>
              <a:cs typeface="Segoe UI" panose="020B0502040204020203" pitchFamily="34" charset="0"/>
            </a:endParaRPr>
          </a:p>
          <a:p>
            <a:pPr marL="342900" indent="-342900">
              <a:buFont typeface="+mj-lt"/>
              <a:buAutoNum type="arabicPeriod"/>
            </a:pPr>
            <a:r>
              <a:rPr lang="en-US" dirty="0" err="1" smtClean="0">
                <a:latin typeface="Segoe UI" panose="020B0502040204020203" pitchFamily="34" charset="0"/>
                <a:cs typeface="Segoe UI" panose="020B0502040204020203" pitchFamily="34" charset="0"/>
              </a:rPr>
              <a:t>PushBackWithPrority</a:t>
            </a:r>
            <a:r>
              <a:rPr lang="en-US" dirty="0" smtClean="0">
                <a:latin typeface="Segoe UI" panose="020B0502040204020203" pitchFamily="34" charset="0"/>
                <a:cs typeface="Segoe UI" panose="020B0502040204020203" pitchFamily="34" charset="0"/>
              </a:rPr>
              <a:t> – </a:t>
            </a:r>
            <a:r>
              <a:rPr lang="ru-RU" dirty="0" smtClean="0">
                <a:latin typeface="Segoe UI" panose="020B0502040204020203" pitchFamily="34" charset="0"/>
                <a:cs typeface="Segoe UI" panose="020B0502040204020203" pitchFamily="34" charset="0"/>
              </a:rPr>
              <a:t>добавить элемент с назначенным приоритетом</a:t>
            </a:r>
            <a:r>
              <a:rPr lang="en-US" dirty="0" smtClean="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a:t>
            </a:r>
            <a:r>
              <a:rPr lang="en-US" dirty="0" err="1">
                <a:latin typeface="Segoe UI" panose="020B0502040204020203" pitchFamily="34" charset="0"/>
                <a:cs typeface="Segoe UI" panose="020B0502040204020203" pitchFamily="34" charset="0"/>
              </a:rPr>
              <a:t>push_back</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t>
            </a:r>
            <a:endParaRPr lang="ru-RU" dirty="0" smtClean="0">
              <a:latin typeface="Segoe UI" panose="020B0502040204020203" pitchFamily="34" charset="0"/>
              <a:cs typeface="Segoe UI" panose="020B0502040204020203" pitchFamily="34" charset="0"/>
            </a:endParaRPr>
          </a:p>
          <a:p>
            <a:pPr marL="342900" indent="-342900">
              <a:buFont typeface="+mj-lt"/>
              <a:buAutoNum type="arabicPeriod"/>
            </a:pPr>
            <a:r>
              <a:rPr lang="en-US" dirty="0" smtClean="0">
                <a:latin typeface="Segoe UI" panose="020B0502040204020203" pitchFamily="34" charset="0"/>
                <a:cs typeface="Segoe UI" panose="020B0502040204020203" pitchFamily="34" charset="0"/>
              </a:rPr>
              <a:t>Pop – </a:t>
            </a:r>
            <a:r>
              <a:rPr lang="ru-RU" dirty="0" smtClean="0">
                <a:latin typeface="Segoe UI" panose="020B0502040204020203" pitchFamily="34" charset="0"/>
                <a:cs typeface="Segoe UI" panose="020B0502040204020203" pitchFamily="34" charset="0"/>
              </a:rPr>
              <a:t>извлечь из очереди элемент с наивысшим (наименьшим) приоритетом</a:t>
            </a:r>
            <a:r>
              <a:rPr lang="en-US" dirty="0" smtClean="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a:t>
            </a:r>
            <a:r>
              <a:rPr lang="en-US" dirty="0" smtClean="0">
                <a:latin typeface="Segoe UI" panose="020B0502040204020203" pitchFamily="34" charset="0"/>
                <a:cs typeface="Segoe UI" panose="020B0502040204020203" pitchFamily="34" charset="0"/>
              </a:rPr>
              <a:t>pop</a:t>
            </a:r>
            <a:r>
              <a:rPr lang="ru-RU" dirty="0" smtClean="0">
                <a:latin typeface="Segoe UI" panose="020B0502040204020203" pitchFamily="34" charset="0"/>
                <a:cs typeface="Segoe UI" panose="020B0502040204020203" pitchFamily="34" charset="0"/>
              </a:rPr>
              <a:t>)</a:t>
            </a:r>
            <a:r>
              <a:rPr lang="en-US" dirty="0" smtClean="0">
                <a:latin typeface="Segoe UI" panose="020B0502040204020203" pitchFamily="34" charset="0"/>
                <a:cs typeface="Segoe UI" panose="020B0502040204020203" pitchFamily="34" charset="0"/>
              </a:rPr>
              <a:t> </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Top – </a:t>
            </a:r>
            <a:r>
              <a:rPr lang="ru-RU" dirty="0" smtClean="0">
                <a:latin typeface="Segoe UI" panose="020B0502040204020203" pitchFamily="34" charset="0"/>
                <a:cs typeface="Segoe UI" panose="020B0502040204020203" pitchFamily="34" charset="0"/>
              </a:rPr>
              <a:t>посмотреть элемент с наивысшим приоритетом </a:t>
            </a:r>
            <a:r>
              <a:rPr lang="en-US" dirty="0" smtClean="0">
                <a:latin typeface="Segoe UI" panose="020B0502040204020203" pitchFamily="34" charset="0"/>
                <a:cs typeface="Segoe UI" panose="020B0502040204020203" pitchFamily="34" charset="0"/>
              </a:rPr>
              <a:t>(top)</a:t>
            </a:r>
          </a:p>
          <a:p>
            <a:pPr marL="342900" indent="-342900">
              <a:buFont typeface="+mj-lt"/>
              <a:buAutoNum type="arabicPeriod"/>
            </a:pPr>
            <a:endParaRPr lang="ru-RU" u="sng"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73766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Очередь с приоритетом</a:t>
            </a:r>
          </a:p>
        </p:txBody>
      </p:sp>
      <p:sp>
        <p:nvSpPr>
          <p:cNvPr id="16" name="Прямоугольник 15"/>
          <p:cNvSpPr/>
          <p:nvPr/>
        </p:nvSpPr>
        <p:spPr>
          <a:xfrm>
            <a:off x="228599" y="976937"/>
            <a:ext cx="7753350" cy="2585323"/>
          </a:xfrm>
          <a:prstGeom prst="rect">
            <a:avLst/>
          </a:prstGeom>
        </p:spPr>
        <p:txBody>
          <a:bodyPr wrap="square">
            <a:spAutoFit/>
          </a:bodyPr>
          <a:lstStyle/>
          <a:p>
            <a:r>
              <a:rPr lang="en-US" dirty="0" smtClean="0">
                <a:latin typeface="Segoe UI" panose="020B0502040204020203" pitchFamily="34" charset="0"/>
                <a:cs typeface="Segoe UI" panose="020B0502040204020203" pitchFamily="34" charset="0"/>
              </a:rPr>
              <a:t>	</a:t>
            </a:r>
            <a:r>
              <a:rPr lang="ru-RU" dirty="0" smtClean="0">
                <a:latin typeface="Segoe UI" panose="020B0502040204020203" pitchFamily="34" charset="0"/>
                <a:cs typeface="Segoe UI" panose="020B0502040204020203" pitchFamily="34" charset="0"/>
              </a:rPr>
              <a:t>Очередь </a:t>
            </a:r>
            <a:r>
              <a:rPr lang="ru-RU" dirty="0">
                <a:latin typeface="Segoe UI" panose="020B0502040204020203" pitchFamily="34" charset="0"/>
                <a:cs typeface="Segoe UI" panose="020B0502040204020203" pitchFamily="34" charset="0"/>
              </a:rPr>
              <a:t>с приоритетом может быть реализована через СД «Двоичная куча»</a:t>
            </a:r>
          </a:p>
          <a:p>
            <a:pPr marL="285750" indent="-285750">
              <a:buFont typeface="Arial" panose="020B0604020202020204" pitchFamily="34" charset="0"/>
              <a:buChar char="•"/>
            </a:pPr>
            <a:endParaRPr lang="en-US"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ru-RU" dirty="0" smtClean="0">
                <a:latin typeface="Segoe UI" panose="020B0502040204020203" pitchFamily="34" charset="0"/>
                <a:cs typeface="Segoe UI" panose="020B0502040204020203" pitchFamily="34" charset="0"/>
              </a:rPr>
              <a:t>Добавить </a:t>
            </a:r>
            <a:r>
              <a:rPr lang="ru-RU" dirty="0">
                <a:latin typeface="Segoe UI" panose="020B0502040204020203" pitchFamily="34" charset="0"/>
                <a:cs typeface="Segoe UI" panose="020B0502040204020203" pitchFamily="34" charset="0"/>
              </a:rPr>
              <a:t>элемент в </a:t>
            </a:r>
            <a:r>
              <a:rPr lang="ru-RU" dirty="0" smtClean="0">
                <a:latin typeface="Segoe UI" panose="020B0502040204020203" pitchFamily="34" charset="0"/>
                <a:cs typeface="Segoe UI" panose="020B0502040204020203" pitchFamily="34" charset="0"/>
              </a:rPr>
              <a:t>кучу</a:t>
            </a:r>
            <a:r>
              <a:rPr lang="en-US" dirty="0" smtClean="0">
                <a:latin typeface="Segoe UI" panose="020B0502040204020203" pitchFamily="34" charset="0"/>
                <a:cs typeface="Segoe UI" panose="020B0502040204020203" pitchFamily="34" charset="0"/>
              </a:rPr>
              <a:t> – </a:t>
            </a:r>
            <a:r>
              <a:rPr lang="en-US" dirty="0" err="1" smtClean="0">
                <a:latin typeface="Segoe UI" panose="020B0502040204020203" pitchFamily="34" charset="0"/>
                <a:cs typeface="Segoe UI" panose="020B0502040204020203" pitchFamily="34" charset="0"/>
              </a:rPr>
              <a:t>push_back</a:t>
            </a:r>
            <a:r>
              <a:rPr lang="ru-RU" dirty="0" smtClean="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Время работы</a:t>
            </a:r>
            <a:r>
              <a:rPr lang="ru-RU" dirty="0" smtClean="0">
                <a:latin typeface="Segoe UI" panose="020B0502040204020203" pitchFamily="34" charset="0"/>
                <a:cs typeface="Segoe UI" panose="020B0502040204020203" pitchFamily="34" charset="0"/>
              </a:rPr>
              <a:t> </a:t>
            </a:r>
            <a:r>
              <a:rPr lang="en-US" dirty="0" smtClean="0">
                <a:latin typeface="Segoe UI" panose="020B0502040204020203" pitchFamily="34" charset="0"/>
                <a:cs typeface="Segoe UI" panose="020B0502040204020203" pitchFamily="34" charset="0"/>
              </a:rPr>
              <a:t>O(</a:t>
            </a:r>
            <a:r>
              <a:rPr lang="en-US" dirty="0" err="1" smtClean="0">
                <a:latin typeface="Segoe UI" panose="020B0502040204020203" pitchFamily="34" charset="0"/>
                <a:cs typeface="Segoe UI" panose="020B0502040204020203" pitchFamily="34" charset="0"/>
              </a:rPr>
              <a:t>logn</a:t>
            </a:r>
            <a:r>
              <a:rPr lang="en-US" dirty="0" smtClean="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ru-RU" dirty="0">
                <a:latin typeface="Segoe UI" panose="020B0502040204020203" pitchFamily="34" charset="0"/>
                <a:cs typeface="Segoe UI" panose="020B0502040204020203" pitchFamily="34" charset="0"/>
              </a:rPr>
              <a:t>Исключить максимальный элемент из </a:t>
            </a:r>
            <a:r>
              <a:rPr lang="ru-RU" dirty="0" smtClean="0">
                <a:latin typeface="Segoe UI" panose="020B0502040204020203" pitchFamily="34" charset="0"/>
                <a:cs typeface="Segoe UI" panose="020B0502040204020203" pitchFamily="34" charset="0"/>
              </a:rPr>
              <a:t>кучи</a:t>
            </a:r>
            <a:r>
              <a:rPr lang="en-US" dirty="0" smtClean="0">
                <a:latin typeface="Segoe UI" panose="020B0502040204020203" pitchFamily="34" charset="0"/>
                <a:cs typeface="Segoe UI" panose="020B0502040204020203" pitchFamily="34" charset="0"/>
              </a:rPr>
              <a:t> - pop</a:t>
            </a:r>
            <a:r>
              <a:rPr lang="ru-RU" dirty="0" smtClean="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Время работы </a:t>
            </a:r>
            <a:r>
              <a:rPr lang="en-US" dirty="0">
                <a:latin typeface="Segoe UI" panose="020B0502040204020203" pitchFamily="34" charset="0"/>
                <a:cs typeface="Segoe UI" panose="020B0502040204020203" pitchFamily="34" charset="0"/>
              </a:rPr>
              <a:t>O(</a:t>
            </a:r>
            <a:r>
              <a:rPr lang="en-US" dirty="0" err="1">
                <a:latin typeface="Segoe UI" panose="020B0502040204020203" pitchFamily="34" charset="0"/>
                <a:cs typeface="Segoe UI" panose="020B0502040204020203" pitchFamily="34" charset="0"/>
              </a:rPr>
              <a:t>logn</a:t>
            </a:r>
            <a:r>
              <a:rPr lang="en-US" dirty="0">
                <a:latin typeface="Segoe UI" panose="020B0502040204020203" pitchFamily="34" charset="0"/>
                <a:cs typeface="Segoe UI" panose="020B0502040204020203" pitchFamily="34" charset="0"/>
              </a:rPr>
              <a:t>) </a:t>
            </a:r>
            <a:endParaRPr lang="en-US"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ru-RU" dirty="0" smtClean="0">
                <a:latin typeface="Segoe UI" panose="020B0502040204020203" pitchFamily="34" charset="0"/>
                <a:cs typeface="Segoe UI" panose="020B0502040204020203" pitchFamily="34" charset="0"/>
              </a:rPr>
              <a:t>Изменить </a:t>
            </a:r>
            <a:r>
              <a:rPr lang="ru-RU" dirty="0">
                <a:latin typeface="Segoe UI" panose="020B0502040204020203" pitchFamily="34" charset="0"/>
                <a:cs typeface="Segoe UI" panose="020B0502040204020203" pitchFamily="34" charset="0"/>
              </a:rPr>
              <a:t>значение любого элемента. Время работы </a:t>
            </a:r>
            <a:r>
              <a:rPr lang="en-US" dirty="0">
                <a:latin typeface="Segoe UI" panose="020B0502040204020203" pitchFamily="34" charset="0"/>
                <a:cs typeface="Segoe UI" panose="020B0502040204020203" pitchFamily="34" charset="0"/>
              </a:rPr>
              <a:t>O(</a:t>
            </a:r>
            <a:r>
              <a:rPr lang="en-US" dirty="0" err="1">
                <a:latin typeface="Segoe UI" panose="020B0502040204020203" pitchFamily="34" charset="0"/>
                <a:cs typeface="Segoe UI" panose="020B0502040204020203" pitchFamily="34" charset="0"/>
              </a:rPr>
              <a:t>logn</a:t>
            </a:r>
            <a:r>
              <a:rPr lang="en-US" dirty="0" smtClean="0">
                <a:latin typeface="Segoe UI" panose="020B0502040204020203" pitchFamily="34" charset="0"/>
                <a:cs typeface="Segoe UI" panose="020B0502040204020203" pitchFamily="34" charset="0"/>
              </a:rPr>
              <a:t>)</a:t>
            </a:r>
          </a:p>
          <a:p>
            <a:pPr marL="285750" indent="-285750">
              <a:buFont typeface="Arial" panose="020B0604020202020204" pitchFamily="34" charset="0"/>
              <a:buChar char="•"/>
            </a:pPr>
            <a:r>
              <a:rPr lang="ru-RU" dirty="0" smtClean="0">
                <a:latin typeface="Segoe UI" panose="020B0502040204020203" pitchFamily="34" charset="0"/>
                <a:cs typeface="Segoe UI" panose="020B0502040204020203" pitchFamily="34" charset="0"/>
              </a:rPr>
              <a:t>Прочитать</a:t>
            </a:r>
            <a:r>
              <a:rPr lang="en-US" dirty="0" smtClean="0">
                <a:latin typeface="Segoe UI" panose="020B0502040204020203" pitchFamily="34" charset="0"/>
                <a:cs typeface="Segoe UI" panose="020B0502040204020203" pitchFamily="34" charset="0"/>
              </a:rPr>
              <a:t> </a:t>
            </a:r>
            <a:r>
              <a:rPr lang="ru-RU" dirty="0" smtClean="0">
                <a:latin typeface="Segoe UI" panose="020B0502040204020203" pitchFamily="34" charset="0"/>
                <a:cs typeface="Segoe UI" panose="020B0502040204020203" pitchFamily="34" charset="0"/>
              </a:rPr>
              <a:t>элемент с наивысшим приоритетам – </a:t>
            </a:r>
            <a:r>
              <a:rPr lang="en-US" dirty="0" smtClean="0">
                <a:latin typeface="Segoe UI" panose="020B0502040204020203" pitchFamily="34" charset="0"/>
                <a:cs typeface="Segoe UI" panose="020B0502040204020203" pitchFamily="34" charset="0"/>
              </a:rPr>
              <a:t>top</a:t>
            </a:r>
            <a:r>
              <a:rPr lang="ru-RU" dirty="0" smtClean="0">
                <a:latin typeface="Segoe UI" panose="020B0502040204020203" pitchFamily="34" charset="0"/>
                <a:cs typeface="Segoe UI" panose="020B0502040204020203" pitchFamily="34" charset="0"/>
              </a:rPr>
              <a:t>. </a:t>
            </a:r>
            <a:r>
              <a:rPr lang="en-US" dirty="0" smtClean="0">
                <a:latin typeface="Segoe UI" panose="020B0502040204020203" pitchFamily="34" charset="0"/>
                <a:cs typeface="Segoe UI" panose="020B0502040204020203" pitchFamily="34" charset="0"/>
              </a:rPr>
              <a:t>O(1)</a:t>
            </a:r>
          </a:p>
          <a:p>
            <a:endParaRPr lang="ru-R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04608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smtClean="0"/>
              <a:t>На дом</a:t>
            </a:r>
            <a:endParaRPr lang="ru-RU" dirty="0"/>
          </a:p>
        </p:txBody>
      </p:sp>
      <p:sp>
        <p:nvSpPr>
          <p:cNvPr id="3" name="Объект 2"/>
          <p:cNvSpPr>
            <a:spLocks noGrp="1"/>
          </p:cNvSpPr>
          <p:nvPr>
            <p:ph idx="1"/>
          </p:nvPr>
        </p:nvSpPr>
        <p:spPr/>
        <p:txBody>
          <a:bodyPr/>
          <a:lstStyle/>
          <a:p>
            <a:r>
              <a:rPr lang="ru-RU" dirty="0" smtClean="0"/>
              <a:t>Амортизационный анализ</a:t>
            </a:r>
            <a:r>
              <a:rPr lang="en-US" dirty="0" smtClean="0"/>
              <a:t>: </a:t>
            </a:r>
            <a:endParaRPr lang="ru-RU" dirty="0" smtClean="0"/>
          </a:p>
          <a:p>
            <a:pPr marL="342900" indent="-342900">
              <a:buFont typeface="Arial" panose="020B0604020202020204" pitchFamily="34" charset="0"/>
              <a:buChar char="•"/>
            </a:pPr>
            <a:r>
              <a:rPr lang="ru-RU" dirty="0" smtClean="0"/>
              <a:t>метод потенциалов </a:t>
            </a:r>
          </a:p>
          <a:p>
            <a:pPr marL="342900" indent="-342900">
              <a:buFont typeface="Arial" panose="020B0604020202020204" pitchFamily="34" charset="0"/>
              <a:buChar char="•"/>
            </a:pPr>
            <a:r>
              <a:rPr lang="ru-RU" dirty="0" smtClean="0"/>
              <a:t>метод предоплаты</a:t>
            </a:r>
            <a:endParaRPr lang="ru-RU" dirty="0"/>
          </a:p>
        </p:txBody>
      </p:sp>
    </p:spTree>
    <p:extLst>
      <p:ext uri="{BB962C8B-B14F-4D97-AF65-F5344CB8AC3E}">
        <p14:creationId xmlns:p14="http://schemas.microsoft.com/office/powerpoint/2010/main" val="263393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Структуры данных </a:t>
            </a:r>
            <a:r>
              <a:rPr lang="en-US" dirty="0" smtClean="0"/>
              <a:t> / </a:t>
            </a:r>
            <a:r>
              <a:rPr lang="ru-RU" dirty="0" smtClean="0"/>
              <a:t>Массив</a:t>
            </a:r>
            <a:endParaRPr lang="ru-RU" dirty="0"/>
          </a:p>
        </p:txBody>
      </p:sp>
      <p:sp>
        <p:nvSpPr>
          <p:cNvPr id="3" name="Объект 2"/>
          <p:cNvSpPr>
            <a:spLocks noGrp="1"/>
          </p:cNvSpPr>
          <p:nvPr>
            <p:ph idx="1"/>
          </p:nvPr>
        </p:nvSpPr>
        <p:spPr/>
        <p:txBody>
          <a:bodyPr>
            <a:normAutofit/>
          </a:bodyPr>
          <a:lstStyle/>
          <a:p>
            <a:r>
              <a:rPr lang="ru-RU" b="1" dirty="0"/>
              <a:t>Массив</a:t>
            </a:r>
            <a:r>
              <a:rPr lang="ru-RU" dirty="0"/>
              <a:t> - структура данных в виде набора </a:t>
            </a:r>
            <a:r>
              <a:rPr lang="ru-RU" dirty="0" smtClean="0"/>
              <a:t>однотипных компонентов </a:t>
            </a:r>
            <a:r>
              <a:rPr lang="ru-RU" dirty="0"/>
              <a:t>(элементов массива), расположенных в памяти непосредственно друг за </a:t>
            </a:r>
            <a:r>
              <a:rPr lang="ru-RU" dirty="0" smtClean="0"/>
              <a:t>другом, доступ к которым осуществляется по индексу. </a:t>
            </a:r>
          </a:p>
          <a:p>
            <a:endParaRPr lang="ru-RU" dirty="0"/>
          </a:p>
          <a:p>
            <a:r>
              <a:rPr lang="ru-RU" dirty="0" smtClean="0"/>
              <a:t>Индексирование элементов начинается с 0 </a:t>
            </a:r>
          </a:p>
        </p:txBody>
      </p:sp>
      <p:pic>
        <p:nvPicPr>
          <p:cNvPr id="1028" name="Picture 4" descr="Картинки по запросу массив"/>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3885813"/>
            <a:ext cx="5769768" cy="2422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19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smtClean="0"/>
              <a:t>Массив </a:t>
            </a:r>
            <a:r>
              <a:rPr lang="en-US" dirty="0" smtClean="0"/>
              <a:t>/ </a:t>
            </a:r>
            <a:r>
              <a:rPr lang="ru-RU" dirty="0" smtClean="0"/>
              <a:t>Примеры</a:t>
            </a:r>
            <a:endParaRPr lang="ru-RU" dirty="0"/>
          </a:p>
        </p:txBody>
      </p:sp>
      <p:sp>
        <p:nvSpPr>
          <p:cNvPr id="3" name="Объект 2"/>
          <p:cNvSpPr>
            <a:spLocks noGrp="1"/>
          </p:cNvSpPr>
          <p:nvPr>
            <p:ph idx="1"/>
          </p:nvPr>
        </p:nvSpPr>
        <p:spPr/>
        <p:txBody>
          <a:bodyPr>
            <a:normAutofit/>
          </a:bodyPr>
          <a:lstStyle/>
          <a:p>
            <a:r>
              <a:rPr lang="ru-RU" b="1" dirty="0" smtClean="0"/>
              <a:t>Фиксированные массивы</a:t>
            </a:r>
            <a:r>
              <a:rPr lang="en-US" b="1" dirty="0" smtClean="0"/>
              <a:t>:</a:t>
            </a:r>
          </a:p>
          <a:p>
            <a:endParaRPr lang="ru-RU" sz="1800" dirty="0" smtClean="0">
              <a:solidFill>
                <a:srgbClr val="0000FF"/>
              </a:solidFill>
              <a:latin typeface="Consolas" panose="020B0609020204030204" pitchFamily="49" charset="0"/>
            </a:endParaRPr>
          </a:p>
          <a:p>
            <a:endParaRPr lang="ru-RU" sz="1800" dirty="0" smtClean="0">
              <a:solidFill>
                <a:srgbClr val="0000FF"/>
              </a:solidFill>
              <a:latin typeface="Consolas" panose="020B0609020204030204" pitchFamily="49" charset="0"/>
            </a:endParaRPr>
          </a:p>
          <a:p>
            <a:r>
              <a:rPr lang="ru-RU" sz="1800" dirty="0" err="1" smtClean="0">
                <a:solidFill>
                  <a:srgbClr val="0000FF"/>
                </a:solidFill>
                <a:latin typeface="Consolas" panose="020B0609020204030204" pitchFamily="49" charset="0"/>
              </a:rPr>
              <a:t>int</a:t>
            </a:r>
            <a:r>
              <a:rPr lang="ru-RU" sz="1800" dirty="0" smtClean="0">
                <a:solidFill>
                  <a:srgbClr val="000000"/>
                </a:solidFill>
                <a:latin typeface="Consolas" panose="020B0609020204030204" pitchFamily="49" charset="0"/>
              </a:rPr>
              <a:t> </a:t>
            </a:r>
            <a:r>
              <a:rPr lang="ru-RU" sz="1800" dirty="0" err="1">
                <a:solidFill>
                  <a:srgbClr val="000080"/>
                </a:solidFill>
                <a:latin typeface="Consolas" panose="020B0609020204030204" pitchFamily="49" charset="0"/>
              </a:rPr>
              <a:t>Array</a:t>
            </a:r>
            <a:r>
              <a:rPr lang="ru-RU" sz="1800" dirty="0">
                <a:solidFill>
                  <a:srgbClr val="000000"/>
                </a:solidFill>
                <a:latin typeface="Consolas" panose="020B0609020204030204" pitchFamily="49" charset="0"/>
              </a:rPr>
              <a:t>[10];  </a:t>
            </a:r>
            <a:r>
              <a:rPr lang="ru-RU" sz="1800" dirty="0">
                <a:solidFill>
                  <a:srgbClr val="008000"/>
                </a:solidFill>
                <a:latin typeface="Consolas" panose="020B0609020204030204" pitchFamily="49" charset="0"/>
              </a:rPr>
              <a:t>// Одномерный массив: целых чисел, размера 10;</a:t>
            </a:r>
            <a:endParaRPr lang="ru-RU" sz="1800" dirty="0">
              <a:solidFill>
                <a:srgbClr val="000000"/>
              </a:solidFill>
              <a:latin typeface="Consolas" panose="020B0609020204030204" pitchFamily="49" charset="0"/>
            </a:endParaRPr>
          </a:p>
          <a:p>
            <a:r>
              <a:rPr lang="ru-RU" sz="1800" dirty="0">
                <a:solidFill>
                  <a:srgbClr val="000000"/>
                </a:solidFill>
                <a:latin typeface="Consolas" panose="020B0609020204030204" pitchFamily="49" charset="0"/>
              </a:rPr>
              <a:t>                </a:t>
            </a:r>
            <a:r>
              <a:rPr lang="ru-RU" sz="1800" dirty="0">
                <a:solidFill>
                  <a:srgbClr val="008000"/>
                </a:solidFill>
                <a:latin typeface="Consolas" panose="020B0609020204030204" pitchFamily="49" charset="0"/>
              </a:rPr>
              <a:t>// Нумерация элементов — от 0 до 9.</a:t>
            </a:r>
            <a:endParaRPr lang="ru-RU" sz="1800" dirty="0">
              <a:solidFill>
                <a:srgbClr val="000000"/>
              </a:solidFill>
              <a:latin typeface="Consolas" panose="020B0609020204030204" pitchFamily="49" charset="0"/>
            </a:endParaRPr>
          </a:p>
          <a:p>
            <a:endParaRPr lang="ru-RU" sz="1800" dirty="0" smtClean="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r>
              <a:rPr lang="ru-RU" sz="1800" dirty="0" err="1">
                <a:solidFill>
                  <a:srgbClr val="0000FF"/>
                </a:solidFill>
                <a:latin typeface="Consolas" panose="020B0609020204030204" pitchFamily="49" charset="0"/>
              </a:rPr>
              <a:t>double</a:t>
            </a:r>
            <a:r>
              <a:rPr lang="ru-RU" sz="1800" dirty="0">
                <a:solidFill>
                  <a:srgbClr val="000000"/>
                </a:solidFill>
                <a:latin typeface="Consolas" panose="020B0609020204030204" pitchFamily="49" charset="0"/>
              </a:rPr>
              <a:t> </a:t>
            </a:r>
            <a:r>
              <a:rPr lang="ru-RU" sz="1800" dirty="0" err="1">
                <a:solidFill>
                  <a:srgbClr val="000080"/>
                </a:solidFill>
                <a:latin typeface="Consolas" panose="020B0609020204030204" pitchFamily="49" charset="0"/>
              </a:rPr>
              <a:t>Array</a:t>
            </a:r>
            <a:r>
              <a:rPr lang="ru-RU" sz="1800" dirty="0">
                <a:solidFill>
                  <a:srgbClr val="000000"/>
                </a:solidFill>
                <a:latin typeface="Consolas" panose="020B0609020204030204" pitchFamily="49" charset="0"/>
              </a:rPr>
              <a:t>[12][15];  </a:t>
            </a:r>
            <a:r>
              <a:rPr lang="ru-RU" sz="1800" dirty="0">
                <a:solidFill>
                  <a:srgbClr val="008000"/>
                </a:solidFill>
                <a:latin typeface="Consolas" panose="020B0609020204030204" pitchFamily="49" charset="0"/>
              </a:rPr>
              <a:t>// Двумерный массив:</a:t>
            </a:r>
            <a:endParaRPr lang="ru-RU" sz="1800" dirty="0">
              <a:solidFill>
                <a:srgbClr val="000000"/>
              </a:solidFill>
              <a:latin typeface="Consolas" panose="020B0609020204030204" pitchFamily="49" charset="0"/>
            </a:endParaRPr>
          </a:p>
          <a:p>
            <a:r>
              <a:rPr lang="ru-RU" sz="1800" dirty="0">
                <a:solidFill>
                  <a:srgbClr val="000000"/>
                </a:solidFill>
                <a:latin typeface="Consolas" panose="020B0609020204030204" pitchFamily="49" charset="0"/>
              </a:rPr>
              <a:t>                       </a:t>
            </a:r>
            <a:r>
              <a:rPr lang="ru-RU" sz="1800" dirty="0">
                <a:solidFill>
                  <a:srgbClr val="008000"/>
                </a:solidFill>
                <a:latin typeface="Consolas" panose="020B0609020204030204" pitchFamily="49" charset="0"/>
              </a:rPr>
              <a:t>// вещественных чисел двойной точности,</a:t>
            </a:r>
            <a:endParaRPr lang="ru-RU" sz="1800" dirty="0">
              <a:solidFill>
                <a:srgbClr val="000000"/>
              </a:solidFill>
              <a:latin typeface="Consolas" panose="020B0609020204030204" pitchFamily="49" charset="0"/>
            </a:endParaRPr>
          </a:p>
          <a:p>
            <a:r>
              <a:rPr lang="ru-RU" sz="1800" dirty="0">
                <a:solidFill>
                  <a:srgbClr val="000000"/>
                </a:solidFill>
                <a:latin typeface="Consolas" panose="020B0609020204030204" pitchFamily="49" charset="0"/>
              </a:rPr>
              <a:t>                       </a:t>
            </a:r>
            <a:r>
              <a:rPr lang="ru-RU" sz="1800" dirty="0">
                <a:solidFill>
                  <a:srgbClr val="008000"/>
                </a:solidFill>
                <a:latin typeface="Consolas" panose="020B0609020204030204" pitchFamily="49" charset="0"/>
              </a:rPr>
              <a:t>// размера 12 на 15;</a:t>
            </a:r>
            <a:endParaRPr lang="ru-RU" sz="1800" dirty="0">
              <a:solidFill>
                <a:srgbClr val="000000"/>
              </a:solidFill>
              <a:latin typeface="Consolas" panose="020B0609020204030204" pitchFamily="49" charset="0"/>
            </a:endParaRPr>
          </a:p>
          <a:p>
            <a:r>
              <a:rPr lang="ru-RU" sz="1800" dirty="0">
                <a:solidFill>
                  <a:srgbClr val="000000"/>
                </a:solidFill>
                <a:latin typeface="Consolas" panose="020B0609020204030204" pitchFamily="49" charset="0"/>
              </a:rPr>
              <a:t>                       </a:t>
            </a:r>
            <a:r>
              <a:rPr lang="ru-RU" sz="1800" dirty="0">
                <a:solidFill>
                  <a:srgbClr val="008000"/>
                </a:solidFill>
                <a:latin typeface="Consolas" panose="020B0609020204030204" pitchFamily="49" charset="0"/>
              </a:rPr>
              <a:t>// Нумерация: по строкам — от 0 до 11,</a:t>
            </a:r>
            <a:endParaRPr lang="ru-RU" sz="1800" dirty="0">
              <a:solidFill>
                <a:srgbClr val="000000"/>
              </a:solidFill>
              <a:latin typeface="Consolas" panose="020B0609020204030204" pitchFamily="49" charset="0"/>
            </a:endParaRPr>
          </a:p>
          <a:p>
            <a:r>
              <a:rPr lang="ru-RU" sz="1800" dirty="0">
                <a:solidFill>
                  <a:srgbClr val="000000"/>
                </a:solidFill>
                <a:latin typeface="Consolas" panose="020B0609020204030204" pitchFamily="49" charset="0"/>
              </a:rPr>
              <a:t>                       </a:t>
            </a:r>
            <a:r>
              <a:rPr lang="ru-RU" sz="1800" dirty="0">
                <a:solidFill>
                  <a:srgbClr val="008000"/>
                </a:solidFill>
                <a:latin typeface="Consolas" panose="020B0609020204030204" pitchFamily="49" charset="0"/>
              </a:rPr>
              <a:t>// по столбцам — от 0 до 14.</a:t>
            </a:r>
            <a:endParaRPr lang="ru-RU" sz="1800" dirty="0"/>
          </a:p>
        </p:txBody>
      </p:sp>
    </p:spTree>
    <p:extLst>
      <p:ext uri="{BB962C8B-B14F-4D97-AF65-F5344CB8AC3E}">
        <p14:creationId xmlns:p14="http://schemas.microsoft.com/office/powerpoint/2010/main" val="221046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a:t>Массив </a:t>
            </a:r>
            <a:r>
              <a:rPr lang="en-US" dirty="0"/>
              <a:t>/ </a:t>
            </a:r>
            <a:r>
              <a:rPr lang="ru-RU" dirty="0"/>
              <a:t>Примеры</a:t>
            </a:r>
          </a:p>
        </p:txBody>
      </p:sp>
      <p:sp>
        <p:nvSpPr>
          <p:cNvPr id="3" name="Объект 2"/>
          <p:cNvSpPr>
            <a:spLocks noGrp="1"/>
          </p:cNvSpPr>
          <p:nvPr>
            <p:ph idx="1"/>
          </p:nvPr>
        </p:nvSpPr>
        <p:spPr/>
        <p:txBody>
          <a:bodyPr/>
          <a:lstStyle/>
          <a:p>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Массив из заранее неизвестного количества элемент.</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r>
              <a:rPr lang="ru-RU" dirty="0" smtClean="0">
                <a:solidFill>
                  <a:srgbClr val="008000"/>
                </a:solidFill>
                <a:latin typeface="Consolas" panose="020B0609020204030204" pitchFamily="49" charset="0"/>
              </a:rPr>
              <a:t>// </a:t>
            </a:r>
            <a:r>
              <a:rPr lang="ru-RU" dirty="0">
                <a:solidFill>
                  <a:srgbClr val="008000"/>
                </a:solidFill>
                <a:latin typeface="Consolas" panose="020B0609020204030204" pitchFamily="49" charset="0"/>
              </a:rPr>
              <a:t>Массив переменной длинны </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r>
              <a:rPr lang="ru-RU" dirty="0" smtClean="0">
                <a:solidFill>
                  <a:srgbClr val="008000"/>
                </a:solidFill>
                <a:latin typeface="Consolas" panose="020B0609020204030204" pitchFamily="49" charset="0"/>
              </a:rPr>
              <a:t>// </a:t>
            </a:r>
            <a:r>
              <a:rPr lang="ru-RU" dirty="0">
                <a:solidFill>
                  <a:srgbClr val="008000"/>
                </a:solidFill>
                <a:latin typeface="Consolas" panose="020B0609020204030204" pitchFamily="49" charset="0"/>
              </a:rPr>
              <a:t>Создаются в куче процесса</a:t>
            </a:r>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int</a:t>
            </a:r>
            <a:r>
              <a:rPr lang="en-US" dirty="0" smtClean="0">
                <a:solidFill>
                  <a:srgbClr val="000000"/>
                </a:solidFill>
                <a:latin typeface="Consolas" panose="020B0609020204030204" pitchFamily="49" charset="0"/>
              </a:rPr>
              <a:t> </a:t>
            </a:r>
            <a:r>
              <a:rPr lang="en-US" dirty="0">
                <a:solidFill>
                  <a:srgbClr val="000080"/>
                </a:solidFill>
                <a:latin typeface="Consolas" panose="020B0609020204030204" pitchFamily="49" charset="0"/>
              </a:rPr>
              <a:t>n</a:t>
            </a:r>
            <a:r>
              <a:rPr lang="en-US" dirty="0">
                <a:solidFill>
                  <a:srgbClr val="000000"/>
                </a:solidFill>
                <a:latin typeface="Consolas" panose="020B0609020204030204" pitchFamily="49" charset="0"/>
              </a:rPr>
              <a:t> = 0;</a:t>
            </a:r>
          </a:p>
          <a:p>
            <a:r>
              <a:rPr lang="en-US" dirty="0">
                <a:solidFill>
                  <a:srgbClr val="000000"/>
                </a:solidFill>
                <a:latin typeface="Consolas" panose="020B0609020204030204" pitchFamily="49" charset="0"/>
              </a:rPr>
              <a:t> </a:t>
            </a:r>
            <a:r>
              <a:rPr lang="en-US" i="1" dirty="0" err="1" smtClean="0">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err="1">
                <a:solidFill>
                  <a:srgbClr val="000080"/>
                </a:solidFill>
                <a:latin typeface="Consolas" panose="020B0609020204030204" pitchFamily="49" charset="0"/>
              </a:rPr>
              <a:t>cin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&gt;&gt;</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n</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my_array</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a:t>
            </a:r>
            <a:r>
              <a:rPr lang="en-US" dirty="0">
                <a:solidFill>
                  <a:srgbClr val="000080"/>
                </a:solidFill>
                <a:latin typeface="Consolas" panose="020B0609020204030204" pitchFamily="49" charset="0"/>
              </a:rPr>
              <a:t>n</a:t>
            </a:r>
            <a:r>
              <a:rPr lang="en-US" dirty="0" smtClean="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delete</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my_array</a:t>
            </a:r>
            <a:r>
              <a:rPr lang="en-US"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251951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a:t>
            </a:r>
            <a:r>
              <a:rPr lang="en-US" dirty="0"/>
              <a:t> / </a:t>
            </a:r>
            <a:r>
              <a:rPr lang="ru-RU" dirty="0" smtClean="0"/>
              <a:t>Динамический массив</a:t>
            </a:r>
            <a:endParaRPr lang="ru-RU" dirty="0"/>
          </a:p>
        </p:txBody>
      </p:sp>
      <p:sp>
        <p:nvSpPr>
          <p:cNvPr id="5" name="Прямоугольник 4"/>
          <p:cNvSpPr/>
          <p:nvPr/>
        </p:nvSpPr>
        <p:spPr>
          <a:xfrm>
            <a:off x="228600" y="966311"/>
            <a:ext cx="8515350" cy="5078313"/>
          </a:xfrm>
          <a:prstGeom prst="rect">
            <a:avLst/>
          </a:prstGeom>
        </p:spPr>
        <p:txBody>
          <a:bodyPr wrap="square">
            <a:spAutoFit/>
          </a:bodyPr>
          <a:lstStyle/>
          <a:p>
            <a:r>
              <a:rPr lang="ru-RU" b="1" dirty="0" smtClean="0"/>
              <a:t>Динамический массив </a:t>
            </a:r>
            <a:r>
              <a:rPr lang="ru-RU" dirty="0" smtClean="0"/>
              <a:t>(ДМ) - абстрактная структура </a:t>
            </a:r>
            <a:r>
              <a:rPr lang="ru-RU" dirty="0"/>
              <a:t>данных </a:t>
            </a:r>
            <a:r>
              <a:rPr lang="ru-RU" dirty="0" smtClean="0"/>
              <a:t>представляющая собой массив первоначальный размер которого может автоматически расширяться, если это размер превышен. </a:t>
            </a:r>
          </a:p>
          <a:p>
            <a:endParaRPr lang="en-US" u="sng" dirty="0" smtClean="0"/>
          </a:p>
          <a:p>
            <a:r>
              <a:rPr lang="ru-RU" u="sng" dirty="0" smtClean="0"/>
              <a:t>Определения</a:t>
            </a:r>
            <a:r>
              <a:rPr lang="en-US" u="sng" dirty="0" smtClean="0"/>
              <a:t>:</a:t>
            </a:r>
            <a:endParaRPr lang="ru-RU" u="sng" dirty="0" smtClean="0"/>
          </a:p>
          <a:p>
            <a:pPr marL="285750" indent="-285750">
              <a:buFont typeface="Arial" panose="020B0604020202020204" pitchFamily="34" charset="0"/>
              <a:buChar char="•"/>
            </a:pPr>
            <a:r>
              <a:rPr lang="ru-RU" dirty="0" smtClean="0"/>
              <a:t>Буфер Внутренний массив называется </a:t>
            </a:r>
            <a:r>
              <a:rPr lang="ru-RU" b="1" dirty="0" smtClean="0"/>
              <a:t>буфером</a:t>
            </a:r>
            <a:r>
              <a:rPr lang="en-US" b="1" dirty="0" smtClean="0"/>
              <a:t> (buffer)</a:t>
            </a:r>
            <a:r>
              <a:rPr lang="ru-RU" dirty="0" smtClean="0"/>
              <a:t>. </a:t>
            </a:r>
          </a:p>
          <a:p>
            <a:pPr marL="285750" indent="-285750">
              <a:buFont typeface="Arial" panose="020B0604020202020204" pitchFamily="34" charset="0"/>
              <a:buChar char="•"/>
            </a:pPr>
            <a:r>
              <a:rPr lang="ru-RU" dirty="0" smtClean="0"/>
              <a:t>Число элементов заданного типа для которых выделена память называется его </a:t>
            </a:r>
            <a:r>
              <a:rPr lang="ru-RU" b="1" dirty="0" smtClean="0"/>
              <a:t>емкостью (</a:t>
            </a:r>
            <a:r>
              <a:rPr lang="en-US" b="1" dirty="0" smtClean="0"/>
              <a:t>capacity</a:t>
            </a:r>
            <a:r>
              <a:rPr lang="ru-RU" b="1" dirty="0" smtClean="0"/>
              <a:t>).</a:t>
            </a:r>
          </a:p>
          <a:p>
            <a:pPr marL="285750" indent="-285750">
              <a:buFont typeface="Arial" panose="020B0604020202020204" pitchFamily="34" charset="0"/>
              <a:buChar char="•"/>
            </a:pPr>
            <a:r>
              <a:rPr lang="ru-RU" dirty="0" smtClean="0"/>
              <a:t>Количество заполненных элементов буфера называется – </a:t>
            </a:r>
            <a:r>
              <a:rPr lang="ru-RU" b="1" dirty="0" smtClean="0"/>
              <a:t>размером буфера (</a:t>
            </a:r>
            <a:r>
              <a:rPr lang="en-US" b="1" dirty="0" smtClean="0"/>
              <a:t>size</a:t>
            </a:r>
            <a:r>
              <a:rPr lang="ru-RU" b="1" dirty="0" smtClean="0"/>
              <a:t>)</a:t>
            </a:r>
          </a:p>
          <a:p>
            <a:endParaRPr lang="ru-RU" dirty="0"/>
          </a:p>
          <a:p>
            <a:r>
              <a:rPr lang="ru-RU" dirty="0" smtClean="0"/>
              <a:t>Основными операции над ДМ</a:t>
            </a:r>
            <a:r>
              <a:rPr lang="en-US" dirty="0" smtClean="0"/>
              <a:t>:</a:t>
            </a:r>
            <a:endParaRPr lang="en-US" dirty="0"/>
          </a:p>
          <a:p>
            <a:pPr marL="285750" indent="-285750">
              <a:buFont typeface="Arial" panose="020B0604020202020204" pitchFamily="34" charset="0"/>
              <a:buChar char="•"/>
            </a:pPr>
            <a:r>
              <a:rPr lang="en-US" dirty="0" err="1" smtClean="0"/>
              <a:t>push_back</a:t>
            </a:r>
            <a:r>
              <a:rPr lang="ru-RU" dirty="0" smtClean="0"/>
              <a:t> (</a:t>
            </a:r>
            <a:r>
              <a:rPr lang="en-US" dirty="0" smtClean="0"/>
              <a:t>Add</a:t>
            </a:r>
            <a:r>
              <a:rPr lang="ru-RU" dirty="0" smtClean="0"/>
              <a:t>)</a:t>
            </a:r>
            <a:r>
              <a:rPr lang="en-US" dirty="0" smtClean="0"/>
              <a:t> – </a:t>
            </a:r>
            <a:r>
              <a:rPr lang="ru-RU" dirty="0" smtClean="0"/>
              <a:t>добавление элемента в конец  </a:t>
            </a:r>
            <a:endParaRPr lang="en-US" dirty="0" smtClean="0"/>
          </a:p>
          <a:p>
            <a:pPr marL="285750" indent="-285750">
              <a:buFont typeface="Arial" panose="020B0604020202020204" pitchFamily="34" charset="0"/>
              <a:buChar char="•"/>
            </a:pPr>
            <a:r>
              <a:rPr lang="en-US" dirty="0" err="1" smtClean="0"/>
              <a:t>get_at</a:t>
            </a:r>
            <a:r>
              <a:rPr lang="en-US" dirty="0" smtClean="0"/>
              <a:t> (</a:t>
            </a:r>
            <a:r>
              <a:rPr lang="ru-RU" dirty="0" smtClean="0"/>
              <a:t>обычно оператор </a:t>
            </a:r>
            <a:r>
              <a:rPr lang="en-US" dirty="0" smtClean="0"/>
              <a:t>[] ) – </a:t>
            </a:r>
            <a:r>
              <a:rPr lang="ru-RU" dirty="0" smtClean="0"/>
              <a:t>получение элемента по индексу</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ru-RU" dirty="0"/>
          </a:p>
        </p:txBody>
      </p:sp>
      <p:pic>
        <p:nvPicPr>
          <p:cNvPr id="7" name="Рисунок 6"/>
          <p:cNvPicPr>
            <a:picLocks noChangeAspect="1"/>
          </p:cNvPicPr>
          <p:nvPr/>
        </p:nvPicPr>
        <p:blipFill>
          <a:blip r:embed="rId2"/>
          <a:stretch>
            <a:fillRect/>
          </a:stretch>
        </p:blipFill>
        <p:spPr>
          <a:xfrm>
            <a:off x="2378102" y="4826390"/>
            <a:ext cx="4746597" cy="1607896"/>
          </a:xfrm>
          <a:prstGeom prst="rect">
            <a:avLst/>
          </a:prstGeom>
        </p:spPr>
      </p:pic>
    </p:spTree>
    <p:extLst>
      <p:ext uri="{BB962C8B-B14F-4D97-AF65-F5344CB8AC3E}">
        <p14:creationId xmlns:p14="http://schemas.microsoft.com/office/powerpoint/2010/main" val="2467903558"/>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TM10001115[[fn=Посылка]]</Template>
  <TotalTime>4538</TotalTime>
  <Words>4013</Words>
  <Application>Microsoft Office PowerPoint</Application>
  <PresentationFormat>Экран (4:3)</PresentationFormat>
  <Paragraphs>668</Paragraphs>
  <Slides>55</Slides>
  <Notes>13</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55</vt:i4>
      </vt:variant>
    </vt:vector>
  </HeadingPairs>
  <TitlesOfParts>
    <vt:vector size="61" baseType="lpstr">
      <vt:lpstr>Arial</vt:lpstr>
      <vt:lpstr>Calibri</vt:lpstr>
      <vt:lpstr>Cambria Math</vt:lpstr>
      <vt:lpstr>Consolas</vt:lpstr>
      <vt:lpstr>Segoe UI</vt:lpstr>
      <vt:lpstr>Тема Office</vt:lpstr>
      <vt:lpstr>Алгоритмы и структура данных</vt:lpstr>
      <vt:lpstr>План лекции 2</vt:lpstr>
      <vt:lpstr>Контроль</vt:lpstr>
      <vt:lpstr>Понятие структуры данных</vt:lpstr>
      <vt:lpstr>Классификация структур данных</vt:lpstr>
      <vt:lpstr>Структуры данных  / Массив</vt:lpstr>
      <vt:lpstr>Структуры данных  / Массив / Примеры</vt:lpstr>
      <vt:lpstr>Структуры данных  / Массив / Примеры</vt:lpstr>
      <vt:lpstr>Структуры данных  / Динамический массив</vt:lpstr>
      <vt:lpstr>Структуры данных  / Динамический массив</vt:lpstr>
      <vt:lpstr>Структуры данных  / Динамический массив</vt:lpstr>
      <vt:lpstr>Структуры данных  / Динамический массив</vt:lpstr>
      <vt:lpstr>Структуры данных  / Динамический массив</vt:lpstr>
      <vt:lpstr>Структуры данных  / ДМ / Оценка сложности</vt:lpstr>
      <vt:lpstr>Структуры данных  / Амортизационный анализ</vt:lpstr>
      <vt:lpstr>Структуры данных  / Амортизационный анализ</vt:lpstr>
      <vt:lpstr>Структуры данных  / Амортизационный анализ</vt:lpstr>
      <vt:lpstr>Структуры данных  / Связанные списки</vt:lpstr>
      <vt:lpstr>Структуры данных  / Односвязный список</vt:lpstr>
      <vt:lpstr>Структуры данных  / Двухсвязный список</vt:lpstr>
      <vt:lpstr>Структуры данных  / Операции со списками</vt:lpstr>
      <vt:lpstr>Структуры данных  / Список</vt:lpstr>
      <vt:lpstr>Структуры данных  / Список</vt:lpstr>
      <vt:lpstr>Структуры данных  / Операции со списками</vt:lpstr>
      <vt:lpstr>Структуры данных  / Операции со списками</vt:lpstr>
      <vt:lpstr>Структуры данных  / Операции со списками</vt:lpstr>
      <vt:lpstr>Структуры данных  / Операции со списками</vt:lpstr>
      <vt:lpstr>Структуры данных  / Связанные списки</vt:lpstr>
      <vt:lpstr>Структуры данных  / Стек</vt:lpstr>
      <vt:lpstr>Структуры данных  / Стек</vt:lpstr>
      <vt:lpstr>Структуры данных  / Стек</vt:lpstr>
      <vt:lpstr>Структуры данных  / Стек</vt:lpstr>
      <vt:lpstr>Структуры данных  / Очередь</vt:lpstr>
      <vt:lpstr>Структуры данных  / Очередь</vt:lpstr>
      <vt:lpstr>Структуры данных  / Очередь</vt:lpstr>
      <vt:lpstr>Структуры данных  / Очередь</vt:lpstr>
      <vt:lpstr>Структуры данных  / Очередь</vt:lpstr>
      <vt:lpstr>Структуры данных  / Двусвязная очередь</vt:lpstr>
      <vt:lpstr>Структуры данных  / Двусвязная очередь</vt:lpstr>
      <vt:lpstr>Структуры данных  / Двоичная куча</vt:lpstr>
      <vt:lpstr>Структуры данных  / Двоичная куча</vt:lpstr>
      <vt:lpstr>Структуры данных  / Двоичная куча</vt:lpstr>
      <vt:lpstr>Структуры данных  / Двоичная куча</vt:lpstr>
      <vt:lpstr>Структуры данных  / Двоичная куча</vt:lpstr>
      <vt:lpstr>Структуры данных  / Двоичная куча</vt:lpstr>
      <vt:lpstr>Структуры данных  / Двоичная куча</vt:lpstr>
      <vt:lpstr>Структуры данных  / Двоичная куча</vt:lpstr>
      <vt:lpstr>Структуры данных  / Двоичная куча</vt:lpstr>
      <vt:lpstr>Структуры данных  / Двоичная куча</vt:lpstr>
      <vt:lpstr>Структуры данных  / Двоичная куча</vt:lpstr>
      <vt:lpstr>Структуры данных  / Двоичная куча</vt:lpstr>
      <vt:lpstr>Структуры данных  / Двоичная куча</vt:lpstr>
      <vt:lpstr>Структуры данных  / Очередь с приоритетом</vt:lpstr>
      <vt:lpstr>Структуры данных  / Очередь с приоритетом</vt:lpstr>
      <vt:lpstr>Структуры данных  / На дом</vt:lpstr>
    </vt:vector>
  </TitlesOfParts>
  <Company>i.saneev@corp.mail.ru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Илья Санеев</dc:creator>
  <cp:lastModifiedBy>Ilja Saneev</cp:lastModifiedBy>
  <cp:revision>192</cp:revision>
  <dcterms:created xsi:type="dcterms:W3CDTF">2017-11-12T11:20:47Z</dcterms:created>
  <dcterms:modified xsi:type="dcterms:W3CDTF">2018-05-04T07:59:48Z</dcterms:modified>
</cp:coreProperties>
</file>