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21" r:id="rId1"/>
  </p:sldMasterIdLst>
  <p:notesMasterIdLst>
    <p:notesMasterId r:id="rId54"/>
  </p:notesMasterIdLst>
  <p:sldIdLst>
    <p:sldId id="256" r:id="rId2"/>
    <p:sldId id="267" r:id="rId3"/>
    <p:sldId id="268" r:id="rId4"/>
    <p:sldId id="269" r:id="rId5"/>
    <p:sldId id="270" r:id="rId6"/>
    <p:sldId id="271" r:id="rId7"/>
    <p:sldId id="273" r:id="rId8"/>
    <p:sldId id="272" r:id="rId9"/>
    <p:sldId id="274" r:id="rId10"/>
    <p:sldId id="275" r:id="rId11"/>
    <p:sldId id="276" r:id="rId12"/>
    <p:sldId id="278" r:id="rId13"/>
    <p:sldId id="279" r:id="rId14"/>
    <p:sldId id="280" r:id="rId15"/>
    <p:sldId id="281" r:id="rId16"/>
    <p:sldId id="283" r:id="rId17"/>
    <p:sldId id="282" r:id="rId18"/>
    <p:sldId id="284" r:id="rId19"/>
    <p:sldId id="285" r:id="rId20"/>
    <p:sldId id="286" r:id="rId21"/>
    <p:sldId id="287" r:id="rId22"/>
    <p:sldId id="290" r:id="rId23"/>
    <p:sldId id="291" r:id="rId24"/>
    <p:sldId id="288" r:id="rId25"/>
    <p:sldId id="292" r:id="rId26"/>
    <p:sldId id="293" r:id="rId27"/>
    <p:sldId id="294" r:id="rId28"/>
    <p:sldId id="295" r:id="rId29"/>
    <p:sldId id="296" r:id="rId30"/>
    <p:sldId id="319" r:id="rId31"/>
    <p:sldId id="298" r:id="rId32"/>
    <p:sldId id="297" r:id="rId33"/>
    <p:sldId id="308" r:id="rId34"/>
    <p:sldId id="309" r:id="rId35"/>
    <p:sldId id="310" r:id="rId36"/>
    <p:sldId id="299" r:id="rId37"/>
    <p:sldId id="300" r:id="rId38"/>
    <p:sldId id="301" r:id="rId39"/>
    <p:sldId id="302" r:id="rId40"/>
    <p:sldId id="303" r:id="rId41"/>
    <p:sldId id="304" r:id="rId42"/>
    <p:sldId id="305" r:id="rId43"/>
    <p:sldId id="306" r:id="rId44"/>
    <p:sldId id="307" r:id="rId45"/>
    <p:sldId id="313" r:id="rId46"/>
    <p:sldId id="314" r:id="rId47"/>
    <p:sldId id="312" r:id="rId48"/>
    <p:sldId id="311" r:id="rId49"/>
    <p:sldId id="318" r:id="rId50"/>
    <p:sldId id="315" r:id="rId51"/>
    <p:sldId id="316" r:id="rId52"/>
    <p:sldId id="317" r:id="rId53"/>
  </p:sldIdLst>
  <p:sldSz cx="9144000" cy="6858000" type="screen4x3"/>
  <p:notesSz cx="6858000" cy="9144000"/>
  <p:defaultTextStyle>
    <a:defPPr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Лекция" id="{8D854480-FB3F-44ED-B391-98D8594F287F}">
          <p14:sldIdLst>
            <p14:sldId id="256"/>
            <p14:sldId id="267"/>
            <p14:sldId id="268"/>
            <p14:sldId id="269"/>
            <p14:sldId id="270"/>
            <p14:sldId id="271"/>
            <p14:sldId id="273"/>
            <p14:sldId id="272"/>
            <p14:sldId id="274"/>
            <p14:sldId id="275"/>
            <p14:sldId id="276"/>
            <p14:sldId id="278"/>
            <p14:sldId id="279"/>
            <p14:sldId id="280"/>
            <p14:sldId id="281"/>
            <p14:sldId id="283"/>
            <p14:sldId id="282"/>
            <p14:sldId id="284"/>
            <p14:sldId id="285"/>
            <p14:sldId id="286"/>
            <p14:sldId id="287"/>
            <p14:sldId id="290"/>
            <p14:sldId id="291"/>
            <p14:sldId id="288"/>
            <p14:sldId id="292"/>
            <p14:sldId id="293"/>
            <p14:sldId id="294"/>
            <p14:sldId id="295"/>
            <p14:sldId id="296"/>
            <p14:sldId id="319"/>
            <p14:sldId id="298"/>
            <p14:sldId id="297"/>
            <p14:sldId id="308"/>
            <p14:sldId id="309"/>
            <p14:sldId id="310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13"/>
            <p14:sldId id="314"/>
            <p14:sldId id="312"/>
            <p14:sldId id="311"/>
            <p14:sldId id="318"/>
            <p14:sldId id="315"/>
            <p14:sldId id="316"/>
            <p14:sldId id="31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12C8C85-51F0-491E-9774-3900AFEF0FD7}" styleName="Светлый стиль 2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14" autoAdjust="0"/>
    <p:restoredTop sz="93953" autoAdjust="0"/>
  </p:normalViewPr>
  <p:slideViewPr>
    <p:cSldViewPr snapToGrid="0" snapToObjects="1">
      <p:cViewPr varScale="1">
        <p:scale>
          <a:sx n="104" d="100"/>
          <a:sy n="104" d="100"/>
        </p:scale>
        <p:origin x="1890" y="1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88" d="100"/>
          <a:sy n="88" d="100"/>
        </p:scale>
        <p:origin x="233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0E8373-93B3-4E40-891C-9DAF17DB1615}" type="datetimeFigureOut">
              <a:rPr lang="ru-RU" smtClean="0"/>
              <a:t>16.05.2018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72191C-46F8-4DD3-99BB-81409D01A0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1229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72191C-46F8-4DD3-99BB-81409D01A026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3898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72191C-46F8-4DD3-99BB-81409D01A026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3892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72191C-46F8-4DD3-99BB-81409D01A026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48203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72191C-46F8-4DD3-99BB-81409D01A026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79814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72191C-46F8-4DD3-99BB-81409D01A026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9677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72191C-46F8-4DD3-99BB-81409D01A026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95516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72191C-46F8-4DD3-99BB-81409D01A026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19060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72191C-46F8-4DD3-99BB-81409D01A026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54822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72191C-46F8-4DD3-99BB-81409D01A026}" type="slidenum">
              <a:rPr lang="ru-RU" smtClean="0"/>
              <a:t>52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3895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6E4E1-6EAB-F74C-A6D3-42421ADE82B5}" type="datetimeFigureOut">
              <a:rPr lang="ru-RU" smtClean="0"/>
              <a:t>16.05.2018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342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6E4E1-6EAB-F74C-A6D3-42421ADE82B5}" type="datetimeFigureOut">
              <a:rPr lang="ru-RU" smtClean="0"/>
              <a:t>16.05.2018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DD04C-14EE-704F-AE7D-A3311757F8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3815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6E4E1-6EAB-F74C-A6D3-42421ADE82B5}" type="datetimeFigureOut">
              <a:rPr lang="ru-RU" smtClean="0"/>
              <a:t>16.05.2018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DD04C-14EE-704F-AE7D-A3311757F8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6011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576648"/>
          </a:xfr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>
            <a:noAutofit/>
          </a:bodyPr>
          <a:lstStyle>
            <a:lvl1pPr algn="l">
              <a:defRPr sz="32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err="1" smtClean="0"/>
              <a:t>Образец</a:t>
            </a:r>
            <a:r>
              <a:rPr lang="en-US" dirty="0" smtClean="0"/>
              <a:t> </a:t>
            </a:r>
            <a:r>
              <a:rPr lang="en-US" dirty="0" err="1" smtClean="0"/>
              <a:t>заголовка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70920"/>
            <a:ext cx="8229600" cy="5055244"/>
          </a:xfrm>
        </p:spPr>
        <p:txBody>
          <a:bodyPr/>
          <a:lstStyle>
            <a:lvl1pPr marL="0" indent="0">
              <a:buNone/>
              <a:defRPr sz="24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914400" indent="0">
              <a:buNone/>
              <a:defRPr sz="18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buNone/>
              <a:defRPr sz="16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828800" indent="0">
              <a:buNone/>
              <a:defRPr sz="16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 err="1" smtClean="0"/>
              <a:t>Образец</a:t>
            </a:r>
            <a:r>
              <a:rPr lang="en-US" dirty="0" smtClean="0"/>
              <a:t> </a:t>
            </a:r>
            <a:r>
              <a:rPr lang="en-US" dirty="0" err="1" smtClean="0"/>
              <a:t>текста</a:t>
            </a:r>
            <a:endParaRPr lang="en-US" dirty="0" smtClean="0"/>
          </a:p>
          <a:p>
            <a:pPr lvl="1"/>
            <a:r>
              <a:rPr lang="en-US" dirty="0" err="1" smtClean="0"/>
              <a:t>Второй</a:t>
            </a:r>
            <a:r>
              <a:rPr lang="en-US" dirty="0" smtClean="0"/>
              <a:t> </a:t>
            </a:r>
            <a:r>
              <a:rPr lang="en-US" dirty="0" err="1" smtClean="0"/>
              <a:t>уровень</a:t>
            </a:r>
            <a:endParaRPr lang="en-US" dirty="0" smtClean="0"/>
          </a:p>
          <a:p>
            <a:pPr lvl="2"/>
            <a:r>
              <a:rPr lang="en-US" dirty="0" err="1" smtClean="0"/>
              <a:t>Третий</a:t>
            </a:r>
            <a:r>
              <a:rPr lang="en-US" dirty="0" smtClean="0"/>
              <a:t> </a:t>
            </a:r>
            <a:r>
              <a:rPr lang="en-US" dirty="0" err="1" smtClean="0"/>
              <a:t>уровень</a:t>
            </a:r>
            <a:endParaRPr lang="en-US" dirty="0" smtClean="0"/>
          </a:p>
          <a:p>
            <a:pPr lvl="3"/>
            <a:r>
              <a:rPr lang="en-US" dirty="0" err="1" smtClean="0"/>
              <a:t>Четвертый</a:t>
            </a:r>
            <a:r>
              <a:rPr lang="en-US" dirty="0" smtClean="0"/>
              <a:t> </a:t>
            </a:r>
            <a:r>
              <a:rPr lang="en-US" dirty="0" err="1" smtClean="0"/>
              <a:t>уровень</a:t>
            </a:r>
            <a:endParaRPr lang="en-US" dirty="0" smtClean="0"/>
          </a:p>
          <a:p>
            <a:pPr lvl="4"/>
            <a:r>
              <a:rPr lang="en-US" dirty="0" err="1" smtClean="0"/>
              <a:t>Пятый</a:t>
            </a:r>
            <a:r>
              <a:rPr lang="en-US" dirty="0" smtClean="0"/>
              <a:t> </a:t>
            </a:r>
            <a:r>
              <a:rPr lang="en-US" dirty="0" err="1" smtClean="0"/>
              <a:t>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6E4E1-6EAB-F74C-A6D3-42421ADE82B5}" type="datetimeFigureOut">
              <a:rPr lang="ru-RU" smtClean="0"/>
              <a:t>16.05.2018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DD04C-14EE-704F-AE7D-A3311757F8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42526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6E4E1-6EAB-F74C-A6D3-42421ADE82B5}" type="datetimeFigureOut">
              <a:rPr lang="ru-RU" smtClean="0"/>
              <a:t>16.05.2018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DD04C-14EE-704F-AE7D-A3311757F8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4594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6E4E1-6EAB-F74C-A6D3-42421ADE82B5}" type="datetimeFigureOut">
              <a:rPr lang="ru-RU" smtClean="0"/>
              <a:t>16.05.2018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DD04C-14EE-704F-AE7D-A3311757F8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4796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6E4E1-6EAB-F74C-A6D3-42421ADE82B5}" type="datetimeFigureOut">
              <a:rPr lang="ru-RU" smtClean="0"/>
              <a:t>16.05.2018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DD04C-14EE-704F-AE7D-A3311757F8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6595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6E4E1-6EAB-F74C-A6D3-42421ADE82B5}" type="datetimeFigureOut">
              <a:rPr lang="ru-RU" smtClean="0"/>
              <a:t>16.05.2018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DD04C-14EE-704F-AE7D-A3311757F8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1616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6E4E1-6EAB-F74C-A6D3-42421ADE82B5}" type="datetimeFigureOut">
              <a:rPr lang="ru-RU" smtClean="0"/>
              <a:t>16.05.2018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DD04C-14EE-704F-AE7D-A3311757F8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0647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6E4E1-6EAB-F74C-A6D3-42421ADE82B5}" type="datetimeFigureOut">
              <a:rPr lang="ru-RU" smtClean="0"/>
              <a:t>16.05.2018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DD04C-14EE-704F-AE7D-A3311757F8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5897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6E4E1-6EAB-F74C-A6D3-42421ADE82B5}" type="datetimeFigureOut">
              <a:rPr lang="ru-RU" smtClean="0"/>
              <a:t>16.05.2018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DD04C-14EE-704F-AE7D-A3311757F8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2821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6E4E1-6EAB-F74C-A6D3-42421ADE82B5}" type="datetimeFigureOut">
              <a:rPr lang="ru-RU" smtClean="0"/>
              <a:t>16.05.2018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DD04C-14EE-704F-AE7D-A3311757F8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1387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2" r:id="rId1"/>
    <p:sldLayoutId id="2147484023" r:id="rId2"/>
    <p:sldLayoutId id="2147484024" r:id="rId3"/>
    <p:sldLayoutId id="2147484025" r:id="rId4"/>
    <p:sldLayoutId id="2147484026" r:id="rId5"/>
    <p:sldLayoutId id="2147484027" r:id="rId6"/>
    <p:sldLayoutId id="2147484028" r:id="rId7"/>
    <p:sldLayoutId id="2147484029" r:id="rId8"/>
    <p:sldLayoutId id="2147484030" r:id="rId9"/>
    <p:sldLayoutId id="2147484031" r:id="rId10"/>
    <p:sldLayoutId id="2147484032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ctrTitle"/>
          </p:nvPr>
        </p:nvSpPr>
        <p:spPr>
          <a:xfrm>
            <a:off x="685800" y="1186996"/>
            <a:ext cx="7772400" cy="1470025"/>
          </a:xfrm>
        </p:spPr>
        <p:txBody>
          <a:bodyPr>
            <a:normAutofit/>
          </a:bodyPr>
          <a:lstStyle/>
          <a:p>
            <a:r>
              <a:rPr lang="ru-RU" dirty="0" smtClean="0"/>
              <a:t>Алгоритмы и структура данных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009900"/>
            <a:ext cx="6400800" cy="1752600"/>
          </a:xfrm>
        </p:spPr>
        <p:txBody>
          <a:bodyPr/>
          <a:lstStyle/>
          <a:p>
            <a:r>
              <a:rPr lang="ru-RU" dirty="0" smtClean="0"/>
              <a:t>Лекция 3</a:t>
            </a:r>
          </a:p>
          <a:p>
            <a:r>
              <a:rPr lang="ru-RU" dirty="0" smtClean="0"/>
              <a:t>Сортировки. Часть 1.</a:t>
            </a:r>
          </a:p>
        </p:txBody>
      </p:sp>
    </p:spTree>
    <p:extLst>
      <p:ext uri="{BB962C8B-B14F-4D97-AF65-F5344CB8AC3E}">
        <p14:creationId xmlns:p14="http://schemas.microsoft.com/office/powerpoint/2010/main" val="244368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Сортировка пузырьком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070919"/>
            <a:ext cx="8229600" cy="5568005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Один из простейших алгоритмов сортировки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Массив делится на две части, </a:t>
            </a:r>
            <a:r>
              <a:rPr lang="ru-RU" dirty="0"/>
              <a:t>неупорядоченную левую </a:t>
            </a:r>
            <a:r>
              <a:rPr lang="ru-RU" dirty="0" smtClean="0"/>
              <a:t> и упорядоченную правую. (неубывающий массив – в порядке возрастания)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На каждой итерации последовательно сравниваются соседние элементы, и, если порядок в паре неверный, то элементы меняют </a:t>
            </a:r>
            <a:r>
              <a:rPr lang="ru-RU" dirty="0" smtClean="0"/>
              <a:t>местами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Наибольший элемент всплывает к левой границе правой части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Остановка если не было ни одного обмена</a:t>
            </a: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411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Сортировка Пузырьком </a:t>
            </a:r>
            <a:r>
              <a:rPr lang="en-US" dirty="0" smtClean="0"/>
              <a:t>/ </a:t>
            </a:r>
            <a:r>
              <a:rPr lang="ru-RU" dirty="0" smtClean="0"/>
              <a:t>Пример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3491788"/>
              </p:ext>
            </p:extLst>
          </p:nvPr>
        </p:nvGraphicFramePr>
        <p:xfrm>
          <a:off x="457198" y="1452610"/>
          <a:ext cx="8143876" cy="2438400"/>
        </p:xfrm>
        <a:graphic>
          <a:graphicData uri="http://schemas.openxmlformats.org/drawingml/2006/table">
            <a:tbl>
              <a:tblPr/>
              <a:tblGrid>
                <a:gridCol w="1362679">
                  <a:extLst>
                    <a:ext uri="{9D8B030D-6E8A-4147-A177-3AD203B41FA5}">
                      <a16:colId xmlns:a16="http://schemas.microsoft.com/office/drawing/2014/main" val="2064563394"/>
                    </a:ext>
                  </a:extLst>
                </a:gridCol>
                <a:gridCol w="1748948">
                  <a:extLst>
                    <a:ext uri="{9D8B030D-6E8A-4147-A177-3AD203B41FA5}">
                      <a16:colId xmlns:a16="http://schemas.microsoft.com/office/drawing/2014/main" val="615912472"/>
                    </a:ext>
                  </a:extLst>
                </a:gridCol>
                <a:gridCol w="5032249">
                  <a:extLst>
                    <a:ext uri="{9D8B030D-6E8A-4147-A177-3AD203B41FA5}">
                      <a16:colId xmlns:a16="http://schemas.microsoft.com/office/drawing/2014/main" val="2431603752"/>
                    </a:ext>
                  </a:extLst>
                </a:gridCol>
              </a:tblGrid>
              <a:tr h="268329"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До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После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Описание шага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3018906"/>
                  </a:ext>
                </a:extLst>
              </a:tr>
              <a:tr h="430444">
                <a:tc>
                  <a:txBody>
                    <a:bodyPr/>
                    <a:lstStyle/>
                    <a:p>
                      <a:r>
                        <a:rPr lang="ru-RU" b="1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5 1</a:t>
                      </a:r>
                      <a:r>
                        <a:rPr lang="ru-RU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 4 2 8</a:t>
                      </a:r>
                    </a:p>
                  </a:txBody>
                  <a:tcPr marL="95250" marR="952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1 5</a:t>
                      </a:r>
                      <a:r>
                        <a:rPr lang="ru-RU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 4 2 8</a:t>
                      </a:r>
                    </a:p>
                  </a:txBody>
                  <a:tcPr marL="95250" marR="952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Здесь алгоритм сравнивает два первых элемента и меняет их местами.</a:t>
                      </a:r>
                    </a:p>
                  </a:txBody>
                  <a:tcPr marL="95250" marR="952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4868664"/>
                  </a:ext>
                </a:extLst>
              </a:tr>
              <a:tr h="229197"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1 </a:t>
                      </a:r>
                      <a:r>
                        <a:rPr lang="ru-RU" b="1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5 4</a:t>
                      </a:r>
                      <a:r>
                        <a:rPr lang="ru-RU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 2 8</a:t>
                      </a:r>
                    </a:p>
                  </a:txBody>
                  <a:tcPr marL="95250" marR="952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1 </a:t>
                      </a:r>
                      <a:r>
                        <a:rPr lang="ru-RU" b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4 5</a:t>
                      </a:r>
                      <a:r>
                        <a:rPr lang="ru-RU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 2 8</a:t>
                      </a:r>
                    </a:p>
                  </a:txBody>
                  <a:tcPr marL="95250" marR="952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Меняет местами, так как 5 &gt; 4</a:t>
                      </a:r>
                    </a:p>
                  </a:txBody>
                  <a:tcPr marL="95250" marR="952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0063827"/>
                  </a:ext>
                </a:extLst>
              </a:tr>
              <a:tr h="229197"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1 4 </a:t>
                      </a:r>
                      <a:r>
                        <a:rPr lang="ru-RU" b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5 2</a:t>
                      </a:r>
                      <a:r>
                        <a:rPr lang="ru-RU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 8</a:t>
                      </a:r>
                    </a:p>
                  </a:txBody>
                  <a:tcPr marL="95250" marR="952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1 4 </a:t>
                      </a:r>
                      <a:r>
                        <a:rPr lang="ru-RU" b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2 5</a:t>
                      </a:r>
                      <a:r>
                        <a:rPr lang="ru-RU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 8</a:t>
                      </a:r>
                    </a:p>
                  </a:txBody>
                  <a:tcPr marL="95250" marR="952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Меняет местами, так как 5 &gt; 2</a:t>
                      </a:r>
                    </a:p>
                  </a:txBody>
                  <a:tcPr marL="95250" marR="952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7826140"/>
                  </a:ext>
                </a:extLst>
              </a:tr>
              <a:tr h="631690"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1 4 2 </a:t>
                      </a:r>
                      <a:r>
                        <a:rPr lang="ru-RU" b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5 8</a:t>
                      </a:r>
                      <a:endParaRPr lang="ru-RU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0" marR="952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1 4 2 </a:t>
                      </a:r>
                      <a:r>
                        <a:rPr lang="ru-RU" b="1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5 8</a:t>
                      </a:r>
                      <a:endParaRPr lang="ru-RU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0" marR="952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Теперь, ввиду того, что элементы стоят на своих местах (8 &gt; 5), алгоритм не меняет их местами.</a:t>
                      </a:r>
                    </a:p>
                  </a:txBody>
                  <a:tcPr marL="95250" marR="952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1347687"/>
                  </a:ext>
                </a:extLst>
              </a:tr>
            </a:tbl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457198" y="1040165"/>
            <a:ext cx="2051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latin typeface="Segoe UI" panose="020B0502040204020203" pitchFamily="34" charset="0"/>
                <a:cs typeface="Segoe UI" panose="020B0502040204020203" pitchFamily="34" charset="0"/>
              </a:rPr>
              <a:t>Первый проход: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457198" y="3752875"/>
            <a:ext cx="1959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Второй </a:t>
            </a:r>
            <a:r>
              <a:rPr lang="ru-RU" b="1" dirty="0">
                <a:latin typeface="Segoe UI" panose="020B0502040204020203" pitchFamily="34" charset="0"/>
                <a:cs typeface="Segoe UI" panose="020B0502040204020203" pitchFamily="34" charset="0"/>
              </a:rPr>
              <a:t>проход: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457199" y="627720"/>
            <a:ext cx="3457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Исходный массив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: [5, 1, 4, 2, 8]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720753"/>
              </p:ext>
            </p:extLst>
          </p:nvPr>
        </p:nvGraphicFramePr>
        <p:xfrm>
          <a:off x="457198" y="4127734"/>
          <a:ext cx="8229600" cy="1668780"/>
        </p:xfrm>
        <a:graphic>
          <a:graphicData uri="http://schemas.openxmlformats.org/drawingml/2006/table">
            <a:tbl>
              <a:tblPr/>
              <a:tblGrid>
                <a:gridCol w="1457327">
                  <a:extLst>
                    <a:ext uri="{9D8B030D-6E8A-4147-A177-3AD203B41FA5}">
                      <a16:colId xmlns:a16="http://schemas.microsoft.com/office/drawing/2014/main" val="2506585842"/>
                    </a:ext>
                  </a:extLst>
                </a:gridCol>
                <a:gridCol w="1724025">
                  <a:extLst>
                    <a:ext uri="{9D8B030D-6E8A-4147-A177-3AD203B41FA5}">
                      <a16:colId xmlns:a16="http://schemas.microsoft.com/office/drawing/2014/main" val="3776176653"/>
                    </a:ext>
                  </a:extLst>
                </a:gridCol>
                <a:gridCol w="5048248">
                  <a:extLst>
                    <a:ext uri="{9D8B030D-6E8A-4147-A177-3AD203B41FA5}">
                      <a16:colId xmlns:a16="http://schemas.microsoft.com/office/drawing/2014/main" val="42428695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До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После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Описание шага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545296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b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1 4</a:t>
                      </a:r>
                      <a:r>
                        <a:rPr lang="ru-RU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 2 5 8</a:t>
                      </a:r>
                    </a:p>
                  </a:txBody>
                  <a:tcPr marL="95250" marR="952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1 4</a:t>
                      </a:r>
                      <a:r>
                        <a:rPr lang="ru-RU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 2 5 8</a:t>
                      </a:r>
                    </a:p>
                  </a:txBody>
                  <a:tcPr marL="95250" marR="952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0" marR="952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389844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1 </a:t>
                      </a:r>
                      <a:r>
                        <a:rPr lang="ru-RU" b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4 2</a:t>
                      </a:r>
                      <a:r>
                        <a:rPr lang="ru-RU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 5 8</a:t>
                      </a:r>
                    </a:p>
                  </a:txBody>
                  <a:tcPr marL="95250" marR="952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1 </a:t>
                      </a:r>
                      <a:r>
                        <a:rPr lang="ru-RU" b="1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2 4</a:t>
                      </a:r>
                      <a:r>
                        <a:rPr lang="ru-RU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 5 8</a:t>
                      </a:r>
                    </a:p>
                  </a:txBody>
                  <a:tcPr marL="95250" marR="952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Меняет местами, так как 4 &gt; 2</a:t>
                      </a:r>
                    </a:p>
                  </a:txBody>
                  <a:tcPr marL="95250" marR="952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02977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1 2 </a:t>
                      </a:r>
                      <a:r>
                        <a:rPr lang="ru-RU" b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4 5</a:t>
                      </a:r>
                      <a:r>
                        <a:rPr lang="ru-RU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 8</a:t>
                      </a:r>
                    </a:p>
                  </a:txBody>
                  <a:tcPr marL="95250" marR="952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1 2 </a:t>
                      </a:r>
                      <a:r>
                        <a:rPr lang="ru-RU" b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4 5</a:t>
                      </a:r>
                      <a:r>
                        <a:rPr lang="ru-RU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 8</a:t>
                      </a:r>
                    </a:p>
                  </a:txBody>
                  <a:tcPr marL="95250" marR="952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0" marR="952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65149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1 2 4 </a:t>
                      </a:r>
                      <a:r>
                        <a:rPr lang="ru-RU" b="1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5 8</a:t>
                      </a:r>
                      <a:endParaRPr lang="ru-RU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0" marR="952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1 2 4 </a:t>
                      </a:r>
                      <a:r>
                        <a:rPr lang="ru-RU" b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5 8</a:t>
                      </a:r>
                      <a:endParaRPr lang="ru-RU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0" marR="952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>
                      <a:noFill/>
                    </a:lnL>
                    <a:lnT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966229079"/>
                  </a:ext>
                </a:extLst>
              </a:tr>
            </a:tbl>
          </a:graphicData>
        </a:graphic>
      </p:graphicFrame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523875" y="5085826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457199" y="5910560"/>
            <a:ext cx="80105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Теперь массив полностью отсортирован, но неоптимизированный алгоритм проведет еще два прохода</a:t>
            </a:r>
          </a:p>
        </p:txBody>
      </p:sp>
    </p:spTree>
    <p:extLst>
      <p:ext uri="{BB962C8B-B14F-4D97-AF65-F5344CB8AC3E}">
        <p14:creationId xmlns:p14="http://schemas.microsoft.com/office/powerpoint/2010/main" val="3693315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Сортировка Пузырьком </a:t>
            </a:r>
            <a:r>
              <a:rPr lang="en-US" dirty="0"/>
              <a:t>/ </a:t>
            </a:r>
            <a:r>
              <a:rPr lang="ru-RU" dirty="0" smtClean="0"/>
              <a:t>Плохой вариант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</a:rPr>
              <a:t>BubbleSort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my_array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length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length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- 1;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&gt;= 0; --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b-NO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b-NO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dirty="0">
                <a:solidFill>
                  <a:srgbClr val="000080"/>
                </a:solidFill>
                <a:latin typeface="Consolas" panose="020B0609020204030204" pitchFamily="49" charset="0"/>
              </a:rPr>
              <a:t>j</a:t>
            </a:r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b-NO" dirty="0">
                <a:solidFill>
                  <a:srgbClr val="000080"/>
                </a:solidFill>
                <a:latin typeface="Consolas" panose="020B0609020204030204" pitchFamily="49" charset="0"/>
              </a:rPr>
              <a:t>j</a:t>
            </a:r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nb-NO" dirty="0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b-NO" dirty="0">
                <a:solidFill>
                  <a:srgbClr val="000080"/>
                </a:solidFill>
                <a:latin typeface="Consolas" panose="020B0609020204030204" pitchFamily="49" charset="0"/>
              </a:rPr>
              <a:t>j</a:t>
            </a:r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my_array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] &gt;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my_array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+ 1 ])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i="1" dirty="0">
                <a:solidFill>
                  <a:srgbClr val="880000"/>
                </a:solidFill>
                <a:latin typeface="Consolas" panose="020B0609020204030204" pitchFamily="49" charset="0"/>
              </a:rPr>
              <a:t>swap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my_array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],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my_array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+ 1]);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tmp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my_array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[ j ];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my_array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[ j ] =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my_array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[ j + 1 ];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my_array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[ j + 1 ] =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tmp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}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2068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Сортировка Пузырьком </a:t>
            </a:r>
            <a:r>
              <a:rPr lang="en-US" dirty="0"/>
              <a:t>/ </a:t>
            </a:r>
            <a:r>
              <a:rPr lang="ru-RU" dirty="0" smtClean="0"/>
              <a:t>Хороший </a:t>
            </a:r>
            <a:r>
              <a:rPr lang="ru-RU" dirty="0"/>
              <a:t>вариант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</a:rPr>
              <a:t>BubbleSortOptimized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my_array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length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sorted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sorted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sorted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length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- 1; ++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my_array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&gt;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my_array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+ 1])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i="1" dirty="0">
                <a:solidFill>
                  <a:srgbClr val="880000"/>
                </a:solidFill>
                <a:latin typeface="Consolas" panose="020B0609020204030204" pitchFamily="49" charset="0"/>
              </a:rPr>
              <a:t>swap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my_array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],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my_array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+ 1]);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sorted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}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++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0449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Сортировка Пузырьком </a:t>
            </a:r>
            <a:r>
              <a:rPr lang="en-US" dirty="0"/>
              <a:t>/ </a:t>
            </a:r>
            <a:r>
              <a:rPr lang="ru-RU" dirty="0" smtClean="0"/>
              <a:t>Особенности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Прост в реализации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Устойчив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В худшем случае – </a:t>
            </a:r>
            <a:r>
              <a:rPr lang="en-US" dirty="0" smtClean="0"/>
              <a:t>O(n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В лучшем случае – </a:t>
            </a:r>
            <a:r>
              <a:rPr lang="en-US" dirty="0" smtClean="0"/>
              <a:t>O(n)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Сортируем на месте (</a:t>
            </a:r>
            <a:r>
              <a:rPr lang="en-US" dirty="0" smtClean="0"/>
              <a:t>in-place</a:t>
            </a:r>
            <a:r>
              <a:rPr lang="ru-RU" dirty="0" smtClean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384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Сортировка </a:t>
            </a:r>
            <a:r>
              <a:rPr lang="ru-RU" dirty="0" smtClean="0"/>
              <a:t>Вставками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Простой алгоритм часто применяемый на практике</a:t>
            </a:r>
            <a:endParaRPr lang="ru-RU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Массив делится на две части, </a:t>
            </a:r>
            <a:r>
              <a:rPr lang="ru-RU" dirty="0" smtClean="0"/>
              <a:t>упорядоченную </a:t>
            </a:r>
            <a:r>
              <a:rPr lang="ru-RU" dirty="0"/>
              <a:t>левую  и </a:t>
            </a:r>
            <a:r>
              <a:rPr lang="ru-RU" dirty="0" smtClean="0"/>
              <a:t>неупорядоченную правую</a:t>
            </a:r>
            <a:endParaRPr lang="ru-RU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На каждой </a:t>
            </a:r>
            <a:r>
              <a:rPr lang="ru-RU" dirty="0" smtClean="0"/>
              <a:t>итерации</a:t>
            </a:r>
            <a:r>
              <a:rPr lang="ru-RU" dirty="0"/>
              <a:t> </a:t>
            </a:r>
            <a:r>
              <a:rPr lang="ru-RU" dirty="0" smtClean="0"/>
              <a:t>выбирается первый элемент </a:t>
            </a:r>
            <a:r>
              <a:rPr lang="en-US" dirty="0" smtClean="0"/>
              <a:t>A[</a:t>
            </a:r>
            <a:r>
              <a:rPr lang="en-US" dirty="0" err="1" smtClean="0"/>
              <a:t>i</a:t>
            </a:r>
            <a:r>
              <a:rPr lang="en-US" dirty="0" smtClean="0"/>
              <a:t>]</a:t>
            </a:r>
            <a:r>
              <a:rPr lang="ru-RU" dirty="0" smtClean="0"/>
              <a:t> из правой (неотсортированной) части и вставляется в нужную </a:t>
            </a:r>
            <a:r>
              <a:rPr lang="ru-RU" dirty="0"/>
              <a:t>позицию в уже отсортированной части </a:t>
            </a:r>
            <a:r>
              <a:rPr lang="ru-RU" dirty="0" smtClean="0"/>
              <a:t>массива</a:t>
            </a:r>
            <a:r>
              <a:rPr lang="en-US" dirty="0" smtClean="0"/>
              <a:t>, </a:t>
            </a:r>
            <a:r>
              <a:rPr lang="ru-RU" dirty="0" smtClean="0"/>
              <a:t>сдвигая вправо остальные элементы внутри области</a:t>
            </a:r>
            <a:r>
              <a:rPr lang="en-US" dirty="0" smtClean="0"/>
              <a:t> 0…i-1</a:t>
            </a:r>
            <a:endParaRPr lang="ru-RU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i</a:t>
            </a:r>
            <a:r>
              <a:rPr lang="ru-RU" dirty="0" smtClean="0"/>
              <a:t>-</a:t>
            </a:r>
            <a:r>
              <a:rPr lang="ru-RU" dirty="0" err="1" smtClean="0"/>
              <a:t>ый</a:t>
            </a:r>
            <a:r>
              <a:rPr lang="en-US" dirty="0" smtClean="0"/>
              <a:t> </a:t>
            </a:r>
            <a:r>
              <a:rPr lang="ru-RU" dirty="0" smtClean="0"/>
              <a:t>проход обеспечивает упорядоченность левых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ru-RU" dirty="0" smtClean="0"/>
              <a:t>элементов с 0 по </a:t>
            </a:r>
            <a:r>
              <a:rPr lang="en-US" dirty="0" err="1" smtClean="0"/>
              <a:t>i</a:t>
            </a:r>
            <a:r>
              <a:rPr lang="en-US" dirty="0" smtClean="0"/>
              <a:t> -1</a:t>
            </a:r>
            <a:r>
              <a:rPr lang="ru-RU" dirty="0" smtClean="0"/>
              <a:t>индексы.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13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Сортировка </a:t>
            </a:r>
            <a:r>
              <a:rPr lang="ru-RU" dirty="0" smtClean="0"/>
              <a:t>Вставками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070920"/>
                <a:ext cx="8448675" cy="5055244"/>
              </a:xfrm>
            </p:spPr>
            <p:txBody>
              <a:bodyPr/>
              <a:lstStyle/>
              <a:p>
                <a:r>
                  <a:rPr lang="ru-RU" dirty="0" smtClean="0"/>
                  <a:t>Инвариант сортировки вставками</a:t>
                </a:r>
                <a:r>
                  <a:rPr lang="en-US" dirty="0" smtClean="0"/>
                  <a:t>:</a:t>
                </a:r>
                <a:endParaRPr lang="ru-RU" dirty="0" smtClean="0"/>
              </a:p>
              <a:p>
                <a:endParaRPr lang="en-US" dirty="0" smtClean="0"/>
              </a:p>
              <a:p>
                <a:pPr algn="ctr"/>
                <a14:m>
                  <m:oMath xmlns:m="http://schemas.openxmlformats.org/officeDocument/2006/math">
                    <m:groupChr>
                      <m:groupChrPr>
                        <m:chr m:val="⏟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≤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 baseline="-25000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≤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𝑎𝑖</m:t>
                        </m:r>
                        <m:r>
                          <a:rPr lang="en-US" i="1" baseline="-25000" dirty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groupChr>
                  </m:oMath>
                </a14:m>
                <a:r>
                  <a:rPr lang="en-US" dirty="0" smtClean="0"/>
                  <a:t>.., </a:t>
                </a:r>
                <a:r>
                  <a:rPr lang="en-US" dirty="0" err="1" smtClean="0"/>
                  <a:t>a</a:t>
                </a:r>
                <a:r>
                  <a:rPr lang="en-US" baseline="-25000" dirty="0" err="1" smtClean="0"/>
                  <a:t>i</a:t>
                </a:r>
                <a:r>
                  <a:rPr lang="en-US" baseline="-25000" dirty="0" smtClean="0"/>
                  <a:t>,</a:t>
                </a:r>
                <a:r>
                  <a:rPr lang="en-US" dirty="0" smtClean="0"/>
                  <a:t> … a</a:t>
                </a:r>
                <a:r>
                  <a:rPr lang="en-US" baseline="-25000" dirty="0" smtClean="0"/>
                  <a:t>n</a:t>
                </a:r>
                <a:endParaRPr lang="ru-RU" baseline="-25000" dirty="0" smtClean="0"/>
              </a:p>
              <a:p>
                <a:pPr algn="ctr"/>
                <a:endParaRPr lang="en-US" baseline="-25000" dirty="0"/>
              </a:p>
              <a:p>
                <a:r>
                  <a:rPr lang="ru-RU" dirty="0" smtClean="0"/>
                  <a:t>На шаге 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 </a:t>
                </a:r>
                <a:r>
                  <a:rPr lang="ru-RU" dirty="0" smtClean="0"/>
                  <a:t>имеется упорядоченный </a:t>
                </a:r>
                <a:r>
                  <a:rPr lang="ru-RU" dirty="0" err="1" smtClean="0"/>
                  <a:t>подмассив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𝑎𝑖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ru-RU" dirty="0" smtClean="0"/>
                  <a:t> и элемент </a:t>
                </a:r>
                <a:r>
                  <a:rPr lang="en-US" dirty="0" err="1" smtClean="0"/>
                  <a:t>a</a:t>
                </a:r>
                <a:r>
                  <a:rPr lang="en-US" baseline="-25000" dirty="0" err="1" smtClean="0"/>
                  <a:t>i</a:t>
                </a:r>
                <a:r>
                  <a:rPr lang="en-US" dirty="0" smtClean="0"/>
                  <a:t> </a:t>
                </a:r>
                <a:r>
                  <a:rPr lang="ru-RU" dirty="0" smtClean="0"/>
                  <a:t>, который надо будет вставить в </a:t>
                </a:r>
                <a:r>
                  <a:rPr lang="ru-RU" dirty="0" err="1" smtClean="0"/>
                  <a:t>подмассив</a:t>
                </a:r>
                <a:r>
                  <a:rPr lang="ru-RU" dirty="0" smtClean="0"/>
                  <a:t> без потери упорядоченности</a:t>
                </a:r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070920"/>
                <a:ext cx="8448675" cy="5055244"/>
              </a:xfrm>
              <a:blipFill>
                <a:blip r:embed="rId2"/>
                <a:stretch>
                  <a:fillRect l="-1082" t="-84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577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Сортировка </a:t>
            </a:r>
            <a:r>
              <a:rPr lang="ru-RU" dirty="0" smtClean="0"/>
              <a:t>Вставками </a:t>
            </a:r>
            <a:r>
              <a:rPr lang="en-US" dirty="0"/>
              <a:t>/ </a:t>
            </a:r>
            <a:r>
              <a:rPr lang="ru-RU" dirty="0"/>
              <a:t>Пример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304799" y="711565"/>
            <a:ext cx="3257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Исходный массив </a:t>
            </a:r>
            <a:r>
              <a:rPr lang="en-US" dirty="0" smtClean="0"/>
              <a:t>: [5, </a:t>
            </a:r>
            <a:r>
              <a:rPr lang="ru-RU" dirty="0" smtClean="0"/>
              <a:t>2</a:t>
            </a:r>
            <a:r>
              <a:rPr lang="en-US" dirty="0" smtClean="0"/>
              <a:t>, 4, </a:t>
            </a:r>
            <a:r>
              <a:rPr lang="ru-RU" dirty="0" smtClean="0"/>
              <a:t>3</a:t>
            </a:r>
            <a:r>
              <a:rPr lang="en-US" dirty="0" smtClean="0"/>
              <a:t>, </a:t>
            </a:r>
            <a:r>
              <a:rPr lang="ru-RU" dirty="0" smtClean="0"/>
              <a:t>1</a:t>
            </a:r>
            <a:r>
              <a:rPr lang="en-US" dirty="0" smtClean="0"/>
              <a:t>]</a:t>
            </a:r>
            <a:endParaRPr lang="ru-RU" dirty="0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513297"/>
              </p:ext>
            </p:extLst>
          </p:nvPr>
        </p:nvGraphicFramePr>
        <p:xfrm>
          <a:off x="304799" y="1210292"/>
          <a:ext cx="8572500" cy="5371244"/>
        </p:xfrm>
        <a:graphic>
          <a:graphicData uri="http://schemas.openxmlformats.org/drawingml/2006/table">
            <a:tbl>
              <a:tblPr/>
              <a:tblGrid>
                <a:gridCol w="2857500">
                  <a:extLst>
                    <a:ext uri="{9D8B030D-6E8A-4147-A177-3AD203B41FA5}">
                      <a16:colId xmlns:a16="http://schemas.microsoft.com/office/drawing/2014/main" val="1745638396"/>
                    </a:ext>
                  </a:extLst>
                </a:gridCol>
                <a:gridCol w="1914526">
                  <a:extLst>
                    <a:ext uri="{9D8B030D-6E8A-4147-A177-3AD203B41FA5}">
                      <a16:colId xmlns:a16="http://schemas.microsoft.com/office/drawing/2014/main" val="4280954463"/>
                    </a:ext>
                  </a:extLst>
                </a:gridCol>
                <a:gridCol w="3800474">
                  <a:extLst>
                    <a:ext uri="{9D8B030D-6E8A-4147-A177-3AD203B41FA5}">
                      <a16:colId xmlns:a16="http://schemas.microsoft.com/office/drawing/2014/main" val="2006844372"/>
                    </a:ext>
                  </a:extLst>
                </a:gridCol>
              </a:tblGrid>
              <a:tr h="224881"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До</a:t>
                      </a:r>
                    </a:p>
                  </a:txBody>
                  <a:tcPr marL="45640" marR="45640" marT="22820" marB="228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После</a:t>
                      </a:r>
                    </a:p>
                  </a:txBody>
                  <a:tcPr marL="45640" marR="45640" marT="22820" marB="228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Описание шага</a:t>
                      </a:r>
                    </a:p>
                  </a:txBody>
                  <a:tcPr marL="45640" marR="45640" marT="22820" marB="228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7384261"/>
                  </a:ext>
                </a:extLst>
              </a:tr>
              <a:tr h="224881">
                <a:tc gridSpan="3">
                  <a:txBody>
                    <a:bodyPr/>
                    <a:lstStyle/>
                    <a:p>
                      <a:r>
                        <a:rPr lang="ru-RU" sz="1200" i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Первый проход (проталкиваем второй элемент — </a:t>
                      </a:r>
                      <a:r>
                        <a:rPr lang="ru-RU" sz="12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r>
                        <a:rPr lang="ru-RU" sz="1200" i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  <a:endParaRPr lang="ru-RU" sz="1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640" marR="45640" marT="22820" marB="228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713021"/>
                  </a:ext>
                </a:extLst>
              </a:tr>
              <a:tr h="572271">
                <a:tc>
                  <a:txBody>
                    <a:bodyPr/>
                    <a:lstStyle/>
                    <a:p>
                      <a:r>
                        <a:rPr lang="ru-RU" sz="1200" b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5 2</a:t>
                      </a:r>
                      <a:r>
                        <a:rPr lang="ru-RU" sz="12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 4 3 1</a:t>
                      </a:r>
                    </a:p>
                  </a:txBody>
                  <a:tcPr marL="47542" marR="47542" marT="9508" marB="95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2 5</a:t>
                      </a:r>
                      <a:r>
                        <a:rPr lang="ru-RU" sz="12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 4 3 1</a:t>
                      </a:r>
                    </a:p>
                  </a:txBody>
                  <a:tcPr marL="47542" marR="47542" marT="9508" marB="95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Алгоритм сравнивает второй элемент с первым и меняет их местами.</a:t>
                      </a:r>
                    </a:p>
                  </a:txBody>
                  <a:tcPr marL="47542" marR="47542" marT="9508" marB="95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1093206"/>
                  </a:ext>
                </a:extLst>
              </a:tr>
              <a:tr h="224881">
                <a:tc gridSpan="3">
                  <a:txBody>
                    <a:bodyPr/>
                    <a:lstStyle/>
                    <a:p>
                      <a:r>
                        <a:rPr lang="ru-RU" sz="1200" i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Второй проход (проталкиваем третий элемент — </a:t>
                      </a:r>
                      <a:r>
                        <a:rPr lang="ru-RU" sz="1200" b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  <a:r>
                        <a:rPr lang="ru-RU" sz="1200" i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  <a:endParaRPr lang="ru-RU" sz="12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640" marR="45640" marT="22820" marB="228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190997"/>
                  </a:ext>
                </a:extLst>
              </a:tr>
              <a:tr h="387017"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2 </a:t>
                      </a:r>
                      <a:r>
                        <a:rPr lang="ru-RU" sz="1200" b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5 4</a:t>
                      </a:r>
                      <a:r>
                        <a:rPr lang="ru-RU" sz="12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 3 1</a:t>
                      </a:r>
                    </a:p>
                  </a:txBody>
                  <a:tcPr marL="47542" marR="47542" marT="9508" marB="95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2 </a:t>
                      </a:r>
                      <a:r>
                        <a:rPr lang="ru-RU" sz="1200" b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4 5</a:t>
                      </a:r>
                      <a:r>
                        <a:rPr lang="ru-RU" sz="12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 3 1</a:t>
                      </a:r>
                    </a:p>
                  </a:txBody>
                  <a:tcPr marL="47542" marR="47542" marT="9508" marB="95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Сравнивает третий со вторым и меняет местами</a:t>
                      </a:r>
                    </a:p>
                  </a:txBody>
                  <a:tcPr marL="47542" marR="47542" marT="9508" marB="95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0138666"/>
                  </a:ext>
                </a:extLst>
              </a:tr>
              <a:tr h="513424">
                <a:tc>
                  <a:txBody>
                    <a:bodyPr/>
                    <a:lstStyle/>
                    <a:p>
                      <a:r>
                        <a:rPr lang="ru-RU" sz="1200" b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2 4</a:t>
                      </a:r>
                      <a:r>
                        <a:rPr lang="ru-RU" sz="12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 5 3 1</a:t>
                      </a:r>
                    </a:p>
                  </a:txBody>
                  <a:tcPr marL="47542" marR="47542" marT="9508" marB="95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2 4</a:t>
                      </a:r>
                      <a:r>
                        <a:rPr lang="ru-RU" sz="12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 5 3 1</a:t>
                      </a:r>
                    </a:p>
                  </a:txBody>
                  <a:tcPr marL="47542" marR="47542" marT="9508" marB="95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Второй и первый отсортированы, swap не требуется</a:t>
                      </a:r>
                    </a:p>
                  </a:txBody>
                  <a:tcPr marL="47542" marR="47542" marT="9508" marB="95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335380"/>
                  </a:ext>
                </a:extLst>
              </a:tr>
              <a:tr h="224881">
                <a:tc gridSpan="3">
                  <a:txBody>
                    <a:bodyPr/>
                    <a:lstStyle/>
                    <a:p>
                      <a:r>
                        <a:rPr lang="ru-RU" sz="1200" i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Третий проход (проталкиваем четвертый — </a:t>
                      </a:r>
                      <a:r>
                        <a:rPr lang="ru-RU" sz="1200" b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r>
                        <a:rPr lang="ru-RU" sz="1200" i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  <a:endParaRPr lang="ru-RU" sz="12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640" marR="45640" marT="22820" marB="228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0330114"/>
                  </a:ext>
                </a:extLst>
              </a:tr>
              <a:tr h="387017"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2 4 </a:t>
                      </a:r>
                      <a:r>
                        <a:rPr lang="ru-RU" sz="1200" b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5 3</a:t>
                      </a:r>
                      <a:r>
                        <a:rPr lang="ru-RU" sz="12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 1</a:t>
                      </a:r>
                    </a:p>
                  </a:txBody>
                  <a:tcPr marL="47542" marR="47542" marT="9508" marB="95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2 4 </a:t>
                      </a:r>
                      <a:r>
                        <a:rPr lang="ru-RU" sz="1200" b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3 5</a:t>
                      </a:r>
                      <a:r>
                        <a:rPr lang="ru-RU" sz="12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 1</a:t>
                      </a:r>
                    </a:p>
                  </a:txBody>
                  <a:tcPr marL="47542" marR="47542" marT="9508" marB="95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Меняет четвертый и третий местами</a:t>
                      </a:r>
                    </a:p>
                  </a:txBody>
                  <a:tcPr marL="47542" marR="47542" marT="9508" marB="95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320587"/>
                  </a:ext>
                </a:extLst>
              </a:tr>
              <a:tr h="347220"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2 </a:t>
                      </a:r>
                      <a:r>
                        <a:rPr lang="ru-RU" sz="1200" b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4 3</a:t>
                      </a:r>
                      <a:r>
                        <a:rPr lang="ru-RU" sz="12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 5 1</a:t>
                      </a:r>
                    </a:p>
                  </a:txBody>
                  <a:tcPr marL="47542" marR="47542" marT="9508" marB="95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2 </a:t>
                      </a:r>
                      <a:r>
                        <a:rPr lang="ru-RU" sz="1200" b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3 4</a:t>
                      </a:r>
                      <a:r>
                        <a:rPr lang="ru-RU" sz="12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 5 1</a:t>
                      </a:r>
                    </a:p>
                  </a:txBody>
                  <a:tcPr marL="47542" marR="47542" marT="9508" marB="95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Меняет третий и второй местами</a:t>
                      </a:r>
                    </a:p>
                  </a:txBody>
                  <a:tcPr marL="47542" marR="47542" marT="9508" marB="95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0390749"/>
                  </a:ext>
                </a:extLst>
              </a:tr>
              <a:tr h="513424">
                <a:tc>
                  <a:txBody>
                    <a:bodyPr/>
                    <a:lstStyle/>
                    <a:p>
                      <a:r>
                        <a:rPr lang="ru-RU" sz="1200" b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2 3</a:t>
                      </a:r>
                      <a:r>
                        <a:rPr lang="ru-RU" sz="12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 4 5 1</a:t>
                      </a:r>
                    </a:p>
                  </a:txBody>
                  <a:tcPr marL="47542" marR="47542" marT="9508" marB="95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2 3</a:t>
                      </a:r>
                      <a:r>
                        <a:rPr lang="ru-RU" sz="12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 4 5 1</a:t>
                      </a:r>
                    </a:p>
                  </a:txBody>
                  <a:tcPr marL="47542" marR="47542" marT="9508" marB="95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Второй и первый отсортированы, swap не требуется</a:t>
                      </a:r>
                    </a:p>
                  </a:txBody>
                  <a:tcPr marL="47542" marR="47542" marT="9508" marB="95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3329164"/>
                  </a:ext>
                </a:extLst>
              </a:tr>
              <a:tr h="224881">
                <a:tc gridSpan="3">
                  <a:txBody>
                    <a:bodyPr/>
                    <a:lstStyle/>
                    <a:p>
                      <a:r>
                        <a:rPr lang="ru-RU" sz="1200" i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Четвертый проход (проталкиваем пятый элемент — </a:t>
                      </a:r>
                      <a:r>
                        <a:rPr lang="ru-RU" sz="12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ru-RU" sz="1200" i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  <a:endParaRPr lang="ru-RU" sz="1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640" marR="45640" marT="22820" marB="228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8705193"/>
                  </a:ext>
                </a:extLst>
              </a:tr>
              <a:tr h="387017"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2 3 4 </a:t>
                      </a:r>
                      <a:r>
                        <a:rPr lang="ru-RU" sz="1200" b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5 1</a:t>
                      </a:r>
                      <a:endParaRPr lang="ru-RU" sz="120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7542" marR="47542" marT="9508" marB="95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2 3 4 </a:t>
                      </a:r>
                      <a:r>
                        <a:rPr lang="ru-RU" sz="1200" b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1 5</a:t>
                      </a:r>
                      <a:endParaRPr lang="ru-RU" sz="120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7542" marR="47542" marT="9508" marB="95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Меняет пятый и четвертый местами</a:t>
                      </a:r>
                    </a:p>
                  </a:txBody>
                  <a:tcPr marL="47542" marR="47542" marT="9508" marB="95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0276715"/>
                  </a:ext>
                </a:extLst>
              </a:tr>
              <a:tr h="387017"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2 3 </a:t>
                      </a:r>
                      <a:r>
                        <a:rPr lang="ru-RU" sz="1200" b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4 1</a:t>
                      </a:r>
                      <a:r>
                        <a:rPr lang="ru-RU" sz="12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 5</a:t>
                      </a:r>
                    </a:p>
                  </a:txBody>
                  <a:tcPr marL="47542" marR="47542" marT="9508" marB="95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2 3 </a:t>
                      </a:r>
                      <a:r>
                        <a:rPr lang="ru-RU" sz="1200" b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1 4</a:t>
                      </a:r>
                      <a:r>
                        <a:rPr lang="ru-RU" sz="12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 5</a:t>
                      </a:r>
                    </a:p>
                  </a:txBody>
                  <a:tcPr marL="47542" marR="47542" marT="9508" marB="95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Меняет четвертый и третий местами</a:t>
                      </a:r>
                    </a:p>
                  </a:txBody>
                  <a:tcPr marL="47542" marR="47542" marT="9508" marB="95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0219513"/>
                  </a:ext>
                </a:extLst>
              </a:tr>
              <a:tr h="347220"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2 </a:t>
                      </a:r>
                      <a:r>
                        <a:rPr lang="ru-RU" sz="1200" b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3 1</a:t>
                      </a:r>
                      <a:r>
                        <a:rPr lang="ru-RU" sz="12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 4 5</a:t>
                      </a:r>
                    </a:p>
                  </a:txBody>
                  <a:tcPr marL="47542" marR="47542" marT="9508" marB="95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2 </a:t>
                      </a:r>
                      <a:r>
                        <a:rPr lang="ru-RU" sz="1200" b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1 3</a:t>
                      </a:r>
                      <a:r>
                        <a:rPr lang="ru-RU" sz="12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 4 5</a:t>
                      </a:r>
                    </a:p>
                  </a:txBody>
                  <a:tcPr marL="47542" marR="47542" marT="9508" marB="95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Меняет третий и второй местами</a:t>
                      </a:r>
                    </a:p>
                  </a:txBody>
                  <a:tcPr marL="47542" marR="47542" marT="9508" marB="95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322865"/>
                  </a:ext>
                </a:extLst>
              </a:tr>
              <a:tr h="387017">
                <a:tc>
                  <a:txBody>
                    <a:bodyPr/>
                    <a:lstStyle/>
                    <a:p>
                      <a:r>
                        <a:rPr lang="ru-RU" sz="1200" b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2 1</a:t>
                      </a:r>
                      <a:r>
                        <a:rPr lang="ru-RU" sz="12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 3 4 5</a:t>
                      </a:r>
                    </a:p>
                  </a:txBody>
                  <a:tcPr marL="47542" marR="47542" marT="9508" marB="95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1 2</a:t>
                      </a:r>
                      <a:r>
                        <a:rPr lang="ru-RU" sz="12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 3 4 5</a:t>
                      </a:r>
                    </a:p>
                  </a:txBody>
                  <a:tcPr marL="47542" marR="47542" marT="9508" marB="95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Меняет второй и первый местами. Массив отсортирован.</a:t>
                      </a:r>
                    </a:p>
                  </a:txBody>
                  <a:tcPr marL="47542" marR="47542" marT="9508" marB="95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13374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254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Сортировка Вставками </a:t>
            </a:r>
            <a:r>
              <a:rPr lang="en-US" dirty="0"/>
              <a:t>/ </a:t>
            </a:r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</a:rPr>
              <a:t>InsertionSort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my_array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length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1;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length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++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tmp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my_array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- 1;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my_array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&gt;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tmp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&amp;&amp;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&gt;= 0)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my_array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+ 1] =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my_array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--;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my_array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+ 1] =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tmp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701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Сортировка </a:t>
            </a:r>
            <a:r>
              <a:rPr lang="ru-RU" dirty="0" smtClean="0"/>
              <a:t>Вставками </a:t>
            </a:r>
            <a:r>
              <a:rPr lang="en-US" dirty="0"/>
              <a:t>/ </a:t>
            </a:r>
            <a:r>
              <a:rPr lang="ru-RU" dirty="0"/>
              <a:t>Анализ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070920"/>
                <a:ext cx="8541327" cy="5055244"/>
              </a:xfrm>
            </p:spPr>
            <p:txBody>
              <a:bodyPr>
                <a:normAutofit fontScale="47500" lnSpcReduction="20000"/>
              </a:bodyPr>
              <a:lstStyle/>
              <a:p>
                <a:r>
                  <a:rPr lang="ru-RU" b="1" dirty="0" smtClean="0"/>
                  <a:t>Лучший случай</a:t>
                </a:r>
                <a:r>
                  <a:rPr lang="ru-RU" dirty="0"/>
                  <a:t> – (1</a:t>
                </a:r>
                <a:r>
                  <a:rPr lang="en-US" dirty="0"/>
                  <a:t>, </a:t>
                </a:r>
                <a:r>
                  <a:rPr lang="ru-RU" dirty="0"/>
                  <a:t>2</a:t>
                </a:r>
                <a:r>
                  <a:rPr lang="en-US" dirty="0"/>
                  <a:t>, </a:t>
                </a:r>
                <a:r>
                  <a:rPr lang="ru-RU" dirty="0"/>
                  <a:t>3</a:t>
                </a:r>
                <a:r>
                  <a:rPr lang="en-US" dirty="0"/>
                  <a:t>, </a:t>
                </a:r>
                <a:r>
                  <a:rPr lang="ru-RU" dirty="0"/>
                  <a:t>4</a:t>
                </a:r>
                <a:r>
                  <a:rPr lang="en-US" dirty="0"/>
                  <a:t>, </a:t>
                </a:r>
                <a:r>
                  <a:rPr lang="ru-RU" dirty="0"/>
                  <a:t>5</a:t>
                </a:r>
                <a:r>
                  <a:rPr lang="en-US" dirty="0"/>
                  <a:t>, </a:t>
                </a:r>
                <a:r>
                  <a:rPr lang="ru-RU" dirty="0"/>
                  <a:t>6</a:t>
                </a:r>
                <a:r>
                  <a:rPr lang="ru-RU" dirty="0" smtClean="0"/>
                  <a:t>)</a:t>
                </a:r>
                <a:r>
                  <a:rPr lang="en-US" dirty="0"/>
                  <a:t> </a:t>
                </a:r>
                <a:r>
                  <a:rPr lang="en-US" dirty="0" smtClean="0"/>
                  <a:t>=&gt; </a:t>
                </a:r>
                <a:r>
                  <a:rPr lang="en-US" b="1" dirty="0" smtClean="0"/>
                  <a:t>O(n)</a:t>
                </a:r>
              </a:p>
              <a:p>
                <a:endParaRPr lang="en-US" b="1" dirty="0"/>
              </a:p>
              <a:p>
                <a:pPr marL="800100" lvl="1" indent="-342900">
                  <a:lnSpc>
                    <a:spcPct val="170000"/>
                  </a:lnSpc>
                  <a:buFont typeface="Arial" panose="020B0604020202020204" pitchFamily="34" charset="0"/>
                  <a:buChar char="•"/>
                </a:pPr>
                <a:r>
                  <a:rPr lang="ru-RU" sz="2400" dirty="0" smtClean="0"/>
                  <a:t>Массив </a:t>
                </a:r>
                <a:r>
                  <a:rPr lang="ru-RU" sz="2400" dirty="0"/>
                  <a:t>упорядочен по возрастанию</a:t>
                </a:r>
                <a:endParaRPr lang="en-US" sz="2400" dirty="0"/>
              </a:p>
              <a:p>
                <a:pPr marL="800100" lvl="1" indent="-342900">
                  <a:lnSpc>
                    <a:spcPct val="170000"/>
                  </a:lnSpc>
                  <a:buFont typeface="Arial" panose="020B0604020202020204" pitchFamily="34" charset="0"/>
                  <a:buChar char="•"/>
                </a:pPr>
                <a:r>
                  <a:rPr lang="ru-RU" sz="2400" dirty="0" smtClean="0"/>
                  <a:t>Внутренний </a:t>
                </a:r>
                <a:r>
                  <a:rPr lang="ru-RU" sz="2400" dirty="0"/>
                  <a:t>цикл работает</a:t>
                </a:r>
                <a:r>
                  <a:rPr lang="en-US" sz="2400" dirty="0"/>
                  <a:t>:</a:t>
                </a:r>
                <a:r>
                  <a:rPr lang="ru-RU" sz="2400" dirty="0"/>
                  <a:t> 0 итераций</a:t>
                </a:r>
                <a:endParaRPr lang="en-US" sz="2400" dirty="0"/>
              </a:p>
              <a:p>
                <a:pPr marL="800100" lvl="1" indent="-342900">
                  <a:lnSpc>
                    <a:spcPct val="170000"/>
                  </a:lnSpc>
                  <a:buFont typeface="Arial" panose="020B0604020202020204" pitchFamily="34" charset="0"/>
                  <a:buChar char="•"/>
                </a:pPr>
                <a:r>
                  <a:rPr lang="ru-RU" sz="2400" dirty="0" smtClean="0"/>
                  <a:t>Количество </a:t>
                </a:r>
                <a:r>
                  <a:rPr lang="ru-RU" sz="2400" dirty="0"/>
                  <a:t>копирований</a:t>
                </a:r>
                <a:r>
                  <a:rPr lang="en-US" sz="2400" dirty="0"/>
                  <a:t>:</a:t>
                </a:r>
                <a:r>
                  <a:rPr lang="ru-RU" sz="2400" dirty="0"/>
                  <a:t> </a:t>
                </a:r>
                <a:r>
                  <a:rPr lang="en-US" sz="2400" dirty="0" smtClean="0"/>
                  <a:t>0</a:t>
                </a:r>
                <a:endParaRPr lang="en-US" sz="2400" dirty="0"/>
              </a:p>
              <a:p>
                <a:pPr marL="800100" lvl="1" indent="-342900">
                  <a:lnSpc>
                    <a:spcPct val="170000"/>
                  </a:lnSpc>
                  <a:buFont typeface="Arial" panose="020B0604020202020204" pitchFamily="34" charset="0"/>
                  <a:buChar char="•"/>
                </a:pPr>
                <a:r>
                  <a:rPr lang="ru-RU" sz="2400" dirty="0" smtClean="0"/>
                  <a:t>Количество </a:t>
                </a:r>
                <a:r>
                  <a:rPr lang="en-US" sz="2400" dirty="0"/>
                  <a:t>c</a:t>
                </a:r>
                <a:r>
                  <a:rPr lang="ru-RU" sz="2400" dirty="0"/>
                  <a:t>равнений</a:t>
                </a:r>
                <a:r>
                  <a:rPr lang="en-US" sz="2400" dirty="0"/>
                  <a:t>:</a:t>
                </a:r>
                <a:r>
                  <a:rPr lang="ru-RU" sz="2400" dirty="0"/>
                  <a:t> </a:t>
                </a:r>
                <a:r>
                  <a:rPr lang="en-US" sz="2400" dirty="0"/>
                  <a:t>(n - 1)</a:t>
                </a:r>
              </a:p>
              <a:p>
                <a:endParaRPr lang="en-US" b="1" dirty="0" smtClean="0"/>
              </a:p>
              <a:p>
                <a:r>
                  <a:rPr lang="ru-RU" b="1" dirty="0" smtClean="0"/>
                  <a:t>Худший </a:t>
                </a:r>
                <a:r>
                  <a:rPr lang="ru-RU" b="1" dirty="0"/>
                  <a:t>случай</a:t>
                </a:r>
                <a:r>
                  <a:rPr lang="ru-RU" dirty="0"/>
                  <a:t> – (6</a:t>
                </a:r>
                <a:r>
                  <a:rPr lang="en-US" dirty="0"/>
                  <a:t>, 5, 4, 3, 2, 1</a:t>
                </a:r>
                <a:r>
                  <a:rPr lang="ru-RU" dirty="0" smtClean="0"/>
                  <a:t>)</a:t>
                </a:r>
                <a:r>
                  <a:rPr lang="en-US" dirty="0" smtClean="0"/>
                  <a:t> =&gt; </a:t>
                </a:r>
                <a:r>
                  <a:rPr lang="en-US" b="1" dirty="0" smtClean="0"/>
                  <a:t>O(n</a:t>
                </a:r>
                <a:r>
                  <a:rPr lang="en-US" b="1" baseline="30000" dirty="0" smtClean="0"/>
                  <a:t>2</a:t>
                </a:r>
                <a:r>
                  <a:rPr lang="en-US" b="1" dirty="0" smtClean="0"/>
                  <a:t>)</a:t>
                </a:r>
                <a:endParaRPr lang="ru-RU" b="1" dirty="0" smtClean="0"/>
              </a:p>
              <a:p>
                <a:pPr lvl="1"/>
                <a:endParaRPr lang="ru-RU" dirty="0" smtClean="0"/>
              </a:p>
              <a:p>
                <a:pPr marL="800100" lvl="1" indent="-342900">
                  <a:lnSpc>
                    <a:spcPct val="170000"/>
                  </a:lnSpc>
                  <a:buFont typeface="Arial" panose="020B0604020202020204" pitchFamily="34" charset="0"/>
                  <a:buChar char="•"/>
                </a:pPr>
                <a:r>
                  <a:rPr lang="ru-RU" sz="2400" dirty="0"/>
                  <a:t>Массив упорядочен в порядке убывания</a:t>
                </a:r>
                <a:endParaRPr lang="en-US" sz="2400" dirty="0"/>
              </a:p>
              <a:p>
                <a:pPr marL="800100" lvl="1" indent="-342900">
                  <a:lnSpc>
                    <a:spcPct val="170000"/>
                  </a:lnSpc>
                  <a:buFont typeface="Arial" panose="020B0604020202020204" pitchFamily="34" charset="0"/>
                  <a:buChar char="•"/>
                </a:pPr>
                <a:r>
                  <a:rPr lang="ru-RU" sz="2400" dirty="0"/>
                  <a:t>В таком случае </a:t>
                </a:r>
                <a:r>
                  <a:rPr lang="ru-RU" sz="2400" dirty="0" smtClean="0"/>
                  <a:t>цикл</a:t>
                </a:r>
                <a:r>
                  <a:rPr lang="en-US" sz="2400" dirty="0" smtClean="0"/>
                  <a:t> </a:t>
                </a:r>
                <a:r>
                  <a:rPr lang="ru-RU" sz="2400" dirty="0" smtClean="0"/>
                  <a:t>вставки </a:t>
                </a:r>
                <a:r>
                  <a:rPr lang="ru-RU" sz="2400" dirty="0"/>
                  <a:t>будет </a:t>
                </a:r>
                <a:r>
                  <a:rPr lang="ru-RU" sz="2400" dirty="0" smtClean="0"/>
                  <a:t>доходит </a:t>
                </a:r>
                <a:r>
                  <a:rPr lang="ru-RU" sz="2400" dirty="0"/>
                  <a:t>всегда</a:t>
                </a:r>
                <a:r>
                  <a:rPr lang="ru-RU" sz="2400" dirty="0" smtClean="0"/>
                  <a:t> </a:t>
                </a:r>
                <a:r>
                  <a:rPr lang="ru-RU" sz="2400" dirty="0"/>
                  <a:t>до 1-ого </a:t>
                </a:r>
                <a:r>
                  <a:rPr lang="ru-RU" sz="2400" dirty="0" smtClean="0"/>
                  <a:t>элемента</a:t>
                </a:r>
              </a:p>
              <a:p>
                <a:pPr marL="800100" lvl="1" indent="-342900">
                  <a:lnSpc>
                    <a:spcPct val="170000"/>
                  </a:lnSpc>
                  <a:buFont typeface="Arial" panose="020B0604020202020204" pitchFamily="34" charset="0"/>
                  <a:buChar char="•"/>
                </a:pPr>
                <a:r>
                  <a:rPr lang="ru-RU" sz="2400" dirty="0" smtClean="0"/>
                  <a:t>Внутренний цикл</a:t>
                </a:r>
                <a:r>
                  <a:rPr lang="en-US" sz="2400" dirty="0" smtClean="0"/>
                  <a:t> (</a:t>
                </a:r>
                <a:r>
                  <a:rPr lang="ru-RU" sz="2400" dirty="0" smtClean="0"/>
                  <a:t>вставка в нужную позицию</a:t>
                </a:r>
                <a:r>
                  <a:rPr lang="en-US" sz="2400" dirty="0" smtClean="0"/>
                  <a:t>)</a:t>
                </a:r>
                <a:r>
                  <a:rPr lang="ru-RU" sz="2400" dirty="0" smtClean="0"/>
                  <a:t> работает </a:t>
                </a:r>
                <a:r>
                  <a:rPr lang="en-US" sz="2400" dirty="0" err="1" smtClean="0"/>
                  <a:t>i</a:t>
                </a:r>
                <a:r>
                  <a:rPr lang="en-US" sz="2400" dirty="0" smtClean="0"/>
                  <a:t> – 1 </a:t>
                </a:r>
                <a:r>
                  <a:rPr lang="ru-RU" sz="2400" dirty="0" smtClean="0"/>
                  <a:t>итерацию, для </a:t>
                </a:r>
                <a:r>
                  <a:rPr lang="en-US" sz="2400" dirty="0" err="1" smtClean="0"/>
                  <a:t>i</a:t>
                </a:r>
                <a:r>
                  <a:rPr lang="en-US" sz="2400" dirty="0" smtClean="0"/>
                  <a:t> = 2, 3…n. </a:t>
                </a:r>
                <a:r>
                  <a:rPr lang="ru-RU" sz="2400" dirty="0" smtClean="0"/>
                  <a:t>Общее время</a:t>
                </a:r>
                <a:r>
                  <a:rPr lang="en-US" sz="2400" dirty="0" smtClean="0"/>
                  <a:t>:</a:t>
                </a:r>
              </a:p>
              <a:p>
                <a:pPr lvl="1">
                  <a:lnSpc>
                    <a:spcPct val="17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  <m:sup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−1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−1) 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 smtClean="0"/>
              </a:p>
              <a:p>
                <a:pPr lvl="1">
                  <a:lnSpc>
                    <a:spcPct val="170000"/>
                  </a:lnSpc>
                </a:pPr>
                <a:endParaRPr lang="en-US" sz="2400" dirty="0" smtClean="0"/>
              </a:p>
              <a:p>
                <a:pPr marL="800100" lvl="1" indent="-342900">
                  <a:lnSpc>
                    <a:spcPct val="170000"/>
                  </a:lnSpc>
                  <a:buFont typeface="Arial" panose="020B0604020202020204" pitchFamily="34" charset="0"/>
                  <a:buChar char="•"/>
                </a:pPr>
                <a:r>
                  <a:rPr lang="ru-RU" sz="2400" dirty="0" smtClean="0"/>
                  <a:t>Количество копирований</a:t>
                </a:r>
                <a:r>
                  <a:rPr lang="en-US" sz="2400" dirty="0" smtClean="0"/>
                  <a:t>: (n-1) +</a:t>
                </a:r>
                <a:r>
                  <a:rPr lang="ru-RU" sz="2400" dirty="0" smtClean="0"/>
                  <a:t>(1 + 2 +… </a:t>
                </a:r>
                <a:r>
                  <a:rPr lang="en-US" sz="2400" dirty="0" smtClean="0"/>
                  <a:t>n -1</a:t>
                </a:r>
                <a:r>
                  <a:rPr lang="ru-RU" sz="2400" dirty="0" smtClean="0"/>
                  <a:t>) = (</a:t>
                </a:r>
                <a:r>
                  <a:rPr lang="en-US" sz="2400" dirty="0" smtClean="0"/>
                  <a:t>n - 1</a:t>
                </a:r>
                <a:r>
                  <a:rPr lang="ru-RU" sz="2400" dirty="0" smtClean="0"/>
                  <a:t>)</a:t>
                </a:r>
                <a:r>
                  <a:rPr lang="en-US" sz="2400" dirty="0" smtClean="0"/>
                  <a:t> + n (n - 1)/2, </a:t>
                </a:r>
                <a:r>
                  <a:rPr lang="ru-RU" sz="2400" dirty="0" smtClean="0"/>
                  <a:t>т.е. </a:t>
                </a:r>
                <a:r>
                  <a:rPr lang="ru-RU" sz="2400" dirty="0"/>
                  <a:t>время </a:t>
                </a:r>
                <a:r>
                  <a:rPr lang="en-US" sz="2400" dirty="0" smtClean="0"/>
                  <a:t>O(n</a:t>
                </a:r>
                <a:r>
                  <a:rPr lang="en-US" sz="2400" baseline="30000" dirty="0" smtClean="0"/>
                  <a:t>2 </a:t>
                </a:r>
                <a:r>
                  <a:rPr lang="en-US" sz="2400" dirty="0" smtClean="0"/>
                  <a:t>)</a:t>
                </a:r>
                <a:r>
                  <a:rPr lang="ru-RU" sz="2400" dirty="0" smtClean="0"/>
                  <a:t> </a:t>
                </a:r>
                <a:endParaRPr lang="en-US" sz="2400" dirty="0"/>
              </a:p>
              <a:p>
                <a:pPr marL="800100" lvl="1" indent="-342900">
                  <a:lnSpc>
                    <a:spcPct val="170000"/>
                  </a:lnSpc>
                  <a:buFont typeface="Arial" panose="020B0604020202020204" pitchFamily="34" charset="0"/>
                  <a:buChar char="•"/>
                </a:pPr>
                <a:r>
                  <a:rPr lang="ru-RU" sz="2400" dirty="0" smtClean="0"/>
                  <a:t>Количество сравнений</a:t>
                </a:r>
                <a:r>
                  <a:rPr lang="en-US" sz="2400" dirty="0" smtClean="0"/>
                  <a:t>: </a:t>
                </a:r>
                <a:r>
                  <a:rPr lang="ru-RU" sz="2400" dirty="0"/>
                  <a:t>(1 + 2 +… </a:t>
                </a:r>
                <a:r>
                  <a:rPr lang="en-US" sz="2400" dirty="0"/>
                  <a:t>n -1</a:t>
                </a:r>
                <a:r>
                  <a:rPr lang="ru-RU" sz="2400" dirty="0"/>
                  <a:t>)</a:t>
                </a:r>
                <a:r>
                  <a:rPr lang="en-US" sz="2400" dirty="0"/>
                  <a:t> </a:t>
                </a:r>
                <a:r>
                  <a:rPr lang="en-US" sz="2400" dirty="0" smtClean="0"/>
                  <a:t>= (n – 1) n /2 = </a:t>
                </a:r>
                <a:r>
                  <a:rPr lang="en-US" dirty="0" smtClean="0"/>
                  <a:t>O(n</a:t>
                </a:r>
                <a:r>
                  <a:rPr lang="en-US" baseline="30000" dirty="0" smtClean="0"/>
                  <a:t>2</a:t>
                </a:r>
                <a:r>
                  <a:rPr lang="en-US" dirty="0"/>
                  <a:t>)</a:t>
                </a:r>
                <a:endParaRPr lang="ru-RU" dirty="0"/>
              </a:p>
              <a:p>
                <a:endParaRPr lang="en-US" b="1" dirty="0" smtClean="0"/>
              </a:p>
              <a:p>
                <a:r>
                  <a:rPr lang="ru-RU" b="1" dirty="0" smtClean="0"/>
                  <a:t>Средний </a:t>
                </a:r>
                <a:r>
                  <a:rPr lang="ru-RU" b="1" dirty="0"/>
                  <a:t>случай </a:t>
                </a:r>
                <a:r>
                  <a:rPr lang="ru-RU" dirty="0"/>
                  <a:t>- </a:t>
                </a:r>
                <a:r>
                  <a:rPr lang="en-US" b="1" dirty="0" smtClean="0"/>
                  <a:t>O(n</a:t>
                </a:r>
                <a:r>
                  <a:rPr lang="en-US" b="1" baseline="30000" dirty="0" smtClean="0"/>
                  <a:t>2</a:t>
                </a:r>
                <a:r>
                  <a:rPr lang="en-US" b="1" dirty="0"/>
                  <a:t>)</a:t>
                </a:r>
                <a:endParaRPr lang="ru-RU" b="1" dirty="0"/>
              </a:p>
              <a:p>
                <a:endParaRPr lang="en-US" dirty="0" smtClean="0"/>
              </a:p>
              <a:p>
                <a:endParaRPr lang="ru-RU" dirty="0" smtClean="0"/>
              </a:p>
              <a:p>
                <a:endParaRPr lang="ru-RU" dirty="0"/>
              </a:p>
              <a:p>
                <a:endParaRPr lang="ru-RU" b="1" dirty="0" smtClean="0"/>
              </a:p>
              <a:p>
                <a:endParaRPr lang="ru-RU" b="1" dirty="0"/>
              </a:p>
              <a:p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070920"/>
                <a:ext cx="8541327" cy="5055244"/>
              </a:xfrm>
              <a:blipFill>
                <a:blip r:embed="rId3"/>
                <a:stretch>
                  <a:fillRect t="-72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228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лекции 3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dirty="0" smtClean="0"/>
              <a:t>Задача сортировки. Свойства сортировок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dirty="0" smtClean="0"/>
              <a:t>Простые сортировки (сравнением)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dirty="0"/>
              <a:t>Пузырек (</a:t>
            </a:r>
            <a:r>
              <a:rPr lang="en-US" dirty="0"/>
              <a:t>Bubble Sort</a:t>
            </a:r>
            <a:r>
              <a:rPr lang="ru-RU" dirty="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dirty="0"/>
              <a:t>Вставками</a:t>
            </a:r>
            <a:r>
              <a:rPr lang="en-US" dirty="0"/>
              <a:t> (Insertion Sort)</a:t>
            </a:r>
            <a:endParaRPr lang="ru-RU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dirty="0" smtClean="0"/>
              <a:t>Шелла</a:t>
            </a:r>
            <a:r>
              <a:rPr lang="en-US" dirty="0" smtClean="0"/>
              <a:t> </a:t>
            </a:r>
            <a:r>
              <a:rPr lang="en-US" dirty="0"/>
              <a:t>(Shell Sort</a:t>
            </a:r>
            <a:r>
              <a:rPr lang="en-US" dirty="0" smtClean="0"/>
              <a:t>)</a:t>
            </a:r>
            <a:endParaRPr lang="ru-RU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dirty="0"/>
              <a:t>Выбором</a:t>
            </a:r>
            <a:r>
              <a:rPr lang="en-US" dirty="0"/>
              <a:t> (Selection Sort</a:t>
            </a:r>
            <a:r>
              <a:rPr lang="en-US" dirty="0" smtClean="0"/>
              <a:t>)</a:t>
            </a:r>
            <a:endParaRPr lang="ru-RU" dirty="0" smtClean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dirty="0"/>
              <a:t>Нахождение медианы </a:t>
            </a:r>
            <a:r>
              <a:rPr lang="ru-RU" dirty="0" smtClean="0"/>
              <a:t>множества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dirty="0" smtClean="0"/>
              <a:t>Сортировка слиянием</a:t>
            </a:r>
          </a:p>
          <a:p>
            <a:pPr lvl="1"/>
            <a:endParaRPr lang="ru-RU" dirty="0" smtClean="0"/>
          </a:p>
          <a:p>
            <a:pPr lvl="0"/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672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Сортировка Вставками </a:t>
            </a:r>
            <a:r>
              <a:rPr lang="en-US" dirty="0"/>
              <a:t>/ </a:t>
            </a:r>
            <a:r>
              <a:rPr lang="ru-RU" dirty="0" smtClean="0"/>
              <a:t>Особенности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Проста в реализации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Устойчив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В худшем случае – </a:t>
            </a:r>
            <a:r>
              <a:rPr lang="en-US" dirty="0"/>
              <a:t>O(n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В лучшем случае – </a:t>
            </a:r>
            <a:r>
              <a:rPr lang="en-US" dirty="0"/>
              <a:t>O(n)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Сортируем на месте (</a:t>
            </a:r>
            <a:r>
              <a:rPr lang="en-US" dirty="0"/>
              <a:t>in-place</a:t>
            </a:r>
            <a:r>
              <a:rPr lang="ru-RU" dirty="0" smtClean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Позволяет добавить элемент в упорядоченный массив за </a:t>
            </a:r>
            <a:r>
              <a:rPr lang="en-US" dirty="0" smtClean="0"/>
              <a:t>O(n)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8179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Сортировка </a:t>
            </a:r>
            <a:r>
              <a:rPr lang="ru-RU" dirty="0" smtClean="0"/>
              <a:t>Шелла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3860" y="784860"/>
            <a:ext cx="8229600" cy="4838384"/>
          </a:xfrm>
        </p:spPr>
        <p:txBody>
          <a:bodyPr>
            <a:normAutofit fontScale="55000" lnSpcReduction="20000"/>
          </a:bodyPr>
          <a:lstStyle/>
          <a:p>
            <a:pPr algn="just">
              <a:lnSpc>
                <a:spcPct val="170000"/>
              </a:lnSpc>
            </a:pPr>
            <a:r>
              <a:rPr lang="ru-RU" b="1" dirty="0"/>
              <a:t>Сортировка Шелла</a:t>
            </a:r>
            <a:r>
              <a:rPr lang="ru-RU" dirty="0"/>
              <a:t> </a:t>
            </a:r>
            <a:r>
              <a:rPr lang="ru-RU" dirty="0" smtClean="0"/>
              <a:t>— </a:t>
            </a:r>
            <a:r>
              <a:rPr lang="ru-RU" dirty="0"/>
              <a:t>алгоритм сортировки, являющийся усовершенствованным вариантом сортировки вставками. </a:t>
            </a:r>
            <a:endParaRPr lang="en-US" dirty="0" smtClean="0"/>
          </a:p>
          <a:p>
            <a:pPr algn="just">
              <a:lnSpc>
                <a:spcPct val="170000"/>
              </a:lnSpc>
            </a:pPr>
            <a:endParaRPr lang="en-US" dirty="0"/>
          </a:p>
          <a:p>
            <a:pPr algn="just">
              <a:lnSpc>
                <a:spcPct val="170000"/>
              </a:lnSpc>
            </a:pPr>
            <a:r>
              <a:rPr lang="ru-RU" dirty="0" smtClean="0"/>
              <a:t>Каждый </a:t>
            </a:r>
            <a:r>
              <a:rPr lang="ru-RU" dirty="0"/>
              <a:t>проход в алгоритме характеризуется смещением h</a:t>
            </a:r>
            <a:r>
              <a:rPr lang="en-US" baseline="-25000" dirty="0" err="1"/>
              <a:t>i</a:t>
            </a:r>
            <a:r>
              <a:rPr lang="ru-RU" dirty="0" smtClean="0"/>
              <a:t>, </a:t>
            </a:r>
            <a:r>
              <a:rPr lang="ru-RU" dirty="0"/>
              <a:t>таким, что сортируются элементы отстающие друг от друга на h</a:t>
            </a:r>
            <a:r>
              <a:rPr lang="en-US" baseline="-25000" dirty="0" err="1"/>
              <a:t>i</a:t>
            </a:r>
            <a:r>
              <a:rPr lang="ru-RU" dirty="0" smtClean="0"/>
              <a:t> </a:t>
            </a:r>
            <a:r>
              <a:rPr lang="ru-RU" dirty="0"/>
              <a:t>позиций. Шелл предлагал использовать </a:t>
            </a:r>
            <a:r>
              <a:rPr lang="ru-RU" dirty="0" smtClean="0"/>
              <a:t>h</a:t>
            </a:r>
            <a:r>
              <a:rPr lang="en-US" baseline="-25000" dirty="0" smtClean="0"/>
              <a:t>t</a:t>
            </a:r>
            <a:r>
              <a:rPr lang="ru-RU" dirty="0" smtClean="0"/>
              <a:t> </a:t>
            </a:r>
            <a:r>
              <a:rPr lang="ru-RU" dirty="0"/>
              <a:t>= N/2, </a:t>
            </a:r>
            <a:r>
              <a:rPr lang="ru-RU" dirty="0" smtClean="0"/>
              <a:t>h</a:t>
            </a:r>
            <a:r>
              <a:rPr lang="ru-RU" baseline="-25000" dirty="0" smtClean="0"/>
              <a:t>t-1</a:t>
            </a:r>
            <a:r>
              <a:rPr lang="ru-RU" dirty="0" smtClean="0"/>
              <a:t> </a:t>
            </a:r>
            <a:r>
              <a:rPr lang="ru-RU" dirty="0"/>
              <a:t>= h</a:t>
            </a:r>
            <a:r>
              <a:rPr lang="en-US" baseline="-25000" dirty="0"/>
              <a:t>t </a:t>
            </a:r>
            <a:r>
              <a:rPr lang="ru-RU" dirty="0" smtClean="0"/>
              <a:t>/2</a:t>
            </a:r>
            <a:r>
              <a:rPr lang="en-US" dirty="0" smtClean="0"/>
              <a:t>, </a:t>
            </a:r>
            <a:r>
              <a:rPr lang="ru-RU" dirty="0" smtClean="0"/>
              <a:t>h</a:t>
            </a:r>
            <a:r>
              <a:rPr lang="en-US" baseline="-25000" dirty="0" smtClean="0"/>
              <a:t>0</a:t>
            </a:r>
            <a:r>
              <a:rPr lang="ru-RU" dirty="0" smtClean="0"/>
              <a:t> </a:t>
            </a:r>
            <a:r>
              <a:rPr lang="ru-RU" dirty="0"/>
              <a:t>= 1. Возможны и другие смещения, но </a:t>
            </a:r>
            <a:r>
              <a:rPr lang="ru-RU" dirty="0" smtClean="0"/>
              <a:t>h</a:t>
            </a:r>
            <a:r>
              <a:rPr lang="en-US" baseline="-25000" dirty="0" smtClean="0"/>
              <a:t>0</a:t>
            </a:r>
            <a:r>
              <a:rPr lang="ru-RU" dirty="0" smtClean="0"/>
              <a:t>= </a:t>
            </a:r>
            <a:r>
              <a:rPr lang="ru-RU" dirty="0"/>
              <a:t>1 всегда.</a:t>
            </a:r>
          </a:p>
          <a:p>
            <a:pPr algn="just">
              <a:lnSpc>
                <a:spcPct val="170000"/>
              </a:lnSpc>
            </a:pPr>
            <a:endParaRPr lang="en-US" dirty="0" smtClean="0"/>
          </a:p>
          <a:p>
            <a:pPr algn="just">
              <a:lnSpc>
                <a:spcPct val="170000"/>
              </a:lnSpc>
            </a:pPr>
            <a:r>
              <a:rPr lang="ru-RU" dirty="0" smtClean="0"/>
              <a:t>Описание</a:t>
            </a:r>
            <a:r>
              <a:rPr lang="en-US" dirty="0" smtClean="0"/>
              <a:t>: </a:t>
            </a:r>
            <a:endParaRPr lang="ru-RU" dirty="0"/>
          </a:p>
          <a:p>
            <a:pPr>
              <a:lnSpc>
                <a:spcPct val="170000"/>
              </a:lnSpc>
            </a:pPr>
            <a:r>
              <a:rPr lang="ru-RU" dirty="0"/>
              <a:t>Шаг 0. i = t</a:t>
            </a:r>
            <a:r>
              <a:rPr lang="ru-RU" dirty="0" smtClean="0"/>
              <a:t>.</a:t>
            </a:r>
            <a:r>
              <a:rPr lang="en-US" dirty="0" smtClean="0"/>
              <a:t> – </a:t>
            </a:r>
            <a:r>
              <a:rPr lang="ru-RU" dirty="0" smtClean="0"/>
              <a:t>Индекс шага в ряде</a:t>
            </a:r>
            <a:r>
              <a:rPr lang="ru-RU" dirty="0"/>
              <a:t>, h</a:t>
            </a:r>
            <a:r>
              <a:rPr lang="en-US" baseline="-25000" dirty="0"/>
              <a:t>t</a:t>
            </a:r>
            <a:r>
              <a:rPr lang="ru-RU" dirty="0"/>
              <a:t> = </a:t>
            </a:r>
            <a:r>
              <a:rPr lang="ru-RU" dirty="0" smtClean="0"/>
              <a:t>N/2</a:t>
            </a:r>
            <a:r>
              <a:rPr lang="en-US" dirty="0" smtClean="0"/>
              <a:t> – </a:t>
            </a:r>
            <a:r>
              <a:rPr lang="ru-RU" dirty="0" smtClean="0"/>
              <a:t>начальное значение в последовательности Шелла. Для </a:t>
            </a:r>
            <a:r>
              <a:rPr lang="ru-RU" dirty="0" err="1" smtClean="0"/>
              <a:t>Седжвика</a:t>
            </a:r>
            <a:r>
              <a:rPr lang="ru-RU" dirty="0" smtClean="0"/>
              <a:t> иное значение</a:t>
            </a:r>
            <a:endParaRPr lang="ru-RU" dirty="0"/>
          </a:p>
          <a:p>
            <a:pPr>
              <a:lnSpc>
                <a:spcPct val="170000"/>
              </a:lnSpc>
            </a:pPr>
            <a:r>
              <a:rPr lang="ru-RU" dirty="0"/>
              <a:t>Шаг 1. Разобьем массив на списки элементов, отстающих друг от друга на </a:t>
            </a:r>
            <a:r>
              <a:rPr lang="ru-RU" dirty="0" smtClean="0"/>
              <a:t>h</a:t>
            </a:r>
            <a:r>
              <a:rPr lang="en-US" baseline="-25000" dirty="0" err="1" smtClean="0"/>
              <a:t>i</a:t>
            </a:r>
            <a:r>
              <a:rPr lang="ru-RU" dirty="0" smtClean="0"/>
              <a:t>. </a:t>
            </a:r>
            <a:r>
              <a:rPr lang="ru-RU" dirty="0"/>
              <a:t>Таких списков будет </a:t>
            </a:r>
            <a:r>
              <a:rPr lang="ru-RU" dirty="0" err="1" smtClean="0"/>
              <a:t>h</a:t>
            </a:r>
            <a:r>
              <a:rPr lang="ru-RU" baseline="-25000" dirty="0" err="1" smtClean="0"/>
              <a:t>i</a:t>
            </a:r>
            <a:r>
              <a:rPr lang="ru-RU" dirty="0"/>
              <a:t>.</a:t>
            </a:r>
          </a:p>
          <a:p>
            <a:pPr>
              <a:lnSpc>
                <a:spcPct val="170000"/>
              </a:lnSpc>
            </a:pPr>
            <a:r>
              <a:rPr lang="ru-RU" dirty="0"/>
              <a:t>Шаг 2. Отсортируем элементы каждого списка сортировкой вставками.</a:t>
            </a:r>
          </a:p>
          <a:p>
            <a:pPr>
              <a:lnSpc>
                <a:spcPct val="170000"/>
              </a:lnSpc>
            </a:pPr>
            <a:r>
              <a:rPr lang="ru-RU" dirty="0"/>
              <a:t>Шаг 3. Объединим списки обратно в массив. Уменьшим i. Если i неотрицательно — вернемся к шагу 1</a:t>
            </a:r>
          </a:p>
          <a:p>
            <a:pPr>
              <a:lnSpc>
                <a:spcPct val="170000"/>
              </a:lnSpc>
            </a:pPr>
            <a:r>
              <a:rPr lang="ru-RU" dirty="0"/>
              <a:t>Конец.</a:t>
            </a:r>
          </a:p>
        </p:txBody>
      </p:sp>
    </p:spTree>
    <p:extLst>
      <p:ext uri="{BB962C8B-B14F-4D97-AF65-F5344CB8AC3E}">
        <p14:creationId xmlns:p14="http://schemas.microsoft.com/office/powerpoint/2010/main" val="3829788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Сортировка Шелла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ru-RU" sz="2000" dirty="0" smtClean="0"/>
              <a:t>Инверсия – пара ключей с нарушенным порядком. Один шаг пузырька уменьшает количество инверсий на 1 </a:t>
            </a:r>
            <a:endParaRPr lang="en-US" sz="2000" dirty="0" smtClean="0"/>
          </a:p>
          <a:p>
            <a:pPr>
              <a:lnSpc>
                <a:spcPct val="150000"/>
              </a:lnSpc>
            </a:pPr>
            <a:endParaRPr lang="ru-RU" sz="2000" dirty="0" smtClean="0"/>
          </a:p>
          <a:p>
            <a:pPr algn="ctr">
              <a:lnSpc>
                <a:spcPct val="150000"/>
              </a:lnSpc>
            </a:pPr>
            <a:r>
              <a:rPr lang="en-US" sz="2000" dirty="0" smtClean="0"/>
              <a:t> I ({8,7,6,5,4,3,2,1}) =  8 * 7 / 2 = 28</a:t>
            </a:r>
          </a:p>
          <a:p>
            <a:pPr algn="ctr"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r>
              <a:rPr lang="ru-RU" sz="2000" dirty="0" smtClean="0"/>
              <a:t>Можно ли обменивать элементы с расстоянием </a:t>
            </a:r>
            <a:r>
              <a:rPr lang="en-US" sz="2000" dirty="0" smtClean="0"/>
              <a:t>h? </a:t>
            </a:r>
            <a:r>
              <a:rPr lang="ru-RU" sz="2000" dirty="0" smtClean="0"/>
              <a:t>Пусть </a:t>
            </a:r>
            <a:r>
              <a:rPr lang="en-US" sz="2000" dirty="0" smtClean="0"/>
              <a:t>h = 4 </a:t>
            </a:r>
            <a:r>
              <a:rPr lang="ru-RU" sz="2000" dirty="0" smtClean="0"/>
              <a:t>тогда </a:t>
            </a:r>
          </a:p>
          <a:p>
            <a:pPr algn="ctr">
              <a:lnSpc>
                <a:spcPct val="150000"/>
              </a:lnSpc>
            </a:pPr>
            <a:endParaRPr lang="en-US" sz="2000" dirty="0" smtClean="0"/>
          </a:p>
          <a:p>
            <a:pPr algn="ctr">
              <a:lnSpc>
                <a:spcPct val="150000"/>
              </a:lnSpc>
            </a:pPr>
            <a:r>
              <a:rPr lang="en-US" sz="2000" dirty="0" smtClean="0"/>
              <a:t>I ({4,7,6,5,8,3,2,1</a:t>
            </a:r>
            <a:r>
              <a:rPr lang="en-US" sz="2000" dirty="0"/>
              <a:t>}) </a:t>
            </a:r>
            <a:r>
              <a:rPr lang="en-US" sz="2000" dirty="0" smtClean="0"/>
              <a:t>=  21 </a:t>
            </a:r>
          </a:p>
          <a:p>
            <a:pPr algn="ctr">
              <a:lnSpc>
                <a:spcPct val="150000"/>
              </a:lnSpc>
            </a:pPr>
            <a:endParaRPr lang="ru-RU" sz="2000" dirty="0" smtClean="0"/>
          </a:p>
          <a:p>
            <a:pPr algn="ctr">
              <a:lnSpc>
                <a:spcPct val="150000"/>
              </a:lnSpc>
            </a:pPr>
            <a:r>
              <a:rPr lang="ru-RU" sz="2000" dirty="0" smtClean="0"/>
              <a:t>За один шаг число инверсий уменьшилось на 7.</a:t>
            </a:r>
          </a:p>
          <a:p>
            <a:pPr algn="ctr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3940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Сортировка Шелла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0499" y="783932"/>
            <a:ext cx="3295651" cy="523729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ru-RU" sz="1800" dirty="0"/>
              <a:t>Первый проход </a:t>
            </a:r>
            <a:r>
              <a:rPr lang="en-US" sz="1800" dirty="0"/>
              <a:t>h = </a:t>
            </a:r>
            <a:r>
              <a:rPr lang="en-US" sz="1800" dirty="0" smtClean="0"/>
              <a:t>4</a:t>
            </a:r>
            <a:r>
              <a:rPr lang="en-US" sz="1800" dirty="0"/>
              <a:t>:</a:t>
            </a:r>
          </a:p>
          <a:p>
            <a:endParaRPr lang="en-US" sz="1800" dirty="0"/>
          </a:p>
          <a:p>
            <a:endParaRPr lang="ru-RU" sz="18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866898" y="294813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{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 3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 2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 1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 8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 7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 6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 5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}</a:t>
            </a:r>
            <a:endParaRPr lang="ru-RU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{2,</a:t>
            </a: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3,</a:t>
            </a: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4,</a:t>
            </a: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1,</a:t>
            </a: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7,</a:t>
            </a: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,</a:t>
            </a: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5}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{2,</a:t>
            </a: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1,</a:t>
            </a: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4,</a:t>
            </a: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3,</a:t>
            </a: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 7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6,</a:t>
            </a: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5}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{2,</a:t>
            </a: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1,</a:t>
            </a: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4,</a:t>
            </a: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3,</a:t>
            </a: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6,</a:t>
            </a: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8,</a:t>
            </a: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5}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{2,</a:t>
            </a: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1,</a:t>
            </a: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4,</a:t>
            </a: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3,</a:t>
            </a: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6,</a:t>
            </a: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5,</a:t>
            </a: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8,</a:t>
            </a: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7}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866900" y="1165227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{8,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7,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6,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5,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4,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3,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2,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1}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{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7,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6,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5,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 8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3,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2,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1}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{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 3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6,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5,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 8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 7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2,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1}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{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 3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 2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5,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 8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 7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 6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1}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{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 3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 2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 1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 8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 7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 6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 5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}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190498" y="2640511"/>
            <a:ext cx="3095625" cy="523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dirty="0" smtClean="0"/>
              <a:t>Второй проход </a:t>
            </a:r>
            <a:r>
              <a:rPr lang="en-US" sz="1800" dirty="0" smtClean="0"/>
              <a:t>h = 2: </a:t>
            </a:r>
          </a:p>
          <a:p>
            <a:endParaRPr lang="en-US" sz="1800" dirty="0" smtClean="0"/>
          </a:p>
          <a:p>
            <a:endParaRPr lang="ru-RU" sz="180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1866901" y="4676272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{2,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1,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4,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3,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6,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5,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8,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}</a:t>
            </a:r>
          </a:p>
          <a:p>
            <a:pPr algn="ctr"/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{1,</a:t>
            </a: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2,</a:t>
            </a: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4,</a:t>
            </a: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3,</a:t>
            </a: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6,</a:t>
            </a: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 5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,</a:t>
            </a: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 8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,</a:t>
            </a: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 7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}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{1,</a:t>
            </a: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2,</a:t>
            </a: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3,</a:t>
            </a: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4,</a:t>
            </a: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6,</a:t>
            </a: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 5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,</a:t>
            </a: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 8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,</a:t>
            </a: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 7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}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{1,</a:t>
            </a: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2,</a:t>
            </a: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3,</a:t>
            </a: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4,</a:t>
            </a: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5,</a:t>
            </a: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 6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,</a:t>
            </a: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8,</a:t>
            </a: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 7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}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{1,</a:t>
            </a: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2,</a:t>
            </a: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3,</a:t>
            </a: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4,</a:t>
            </a: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 5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,</a:t>
            </a: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 6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,</a:t>
            </a: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 7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,</a:t>
            </a: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 8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}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Объект 2"/>
          <p:cNvSpPr txBox="1">
            <a:spLocks/>
          </p:cNvSpPr>
          <p:nvPr/>
        </p:nvSpPr>
        <p:spPr>
          <a:xfrm>
            <a:off x="190499" y="4497090"/>
            <a:ext cx="3095625" cy="523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dirty="0" smtClean="0"/>
              <a:t>Второй проход </a:t>
            </a:r>
            <a:r>
              <a:rPr lang="en-US" sz="1800" dirty="0" smtClean="0"/>
              <a:t>h = 1: </a:t>
            </a:r>
          </a:p>
          <a:p>
            <a:endParaRPr lang="en-US" sz="1800" dirty="0" smtClean="0"/>
          </a:p>
          <a:p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75353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Сортировка </a:t>
            </a:r>
            <a:r>
              <a:rPr lang="ru-RU" dirty="0" smtClean="0"/>
              <a:t>Шелла </a:t>
            </a:r>
            <a:r>
              <a:rPr lang="en-US" dirty="0" smtClean="0"/>
              <a:t>/ </a:t>
            </a:r>
            <a:r>
              <a:rPr lang="ru-RU" dirty="0" smtClean="0"/>
              <a:t>Пример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95" y="1617715"/>
            <a:ext cx="8618210" cy="3708521"/>
          </a:xfrm>
          <a:prstGeom prst="rect">
            <a:avLst/>
          </a:prstGeom>
        </p:spPr>
      </p:pic>
      <p:sp>
        <p:nvSpPr>
          <p:cNvPr id="137" name="Прямоугольник 136"/>
          <p:cNvSpPr/>
          <p:nvPr/>
        </p:nvSpPr>
        <p:spPr>
          <a:xfrm>
            <a:off x="304800" y="896231"/>
            <a:ext cx="4929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Исходный массив </a:t>
            </a:r>
            <a:r>
              <a:rPr lang="en-US" dirty="0" smtClean="0"/>
              <a:t>: [5</a:t>
            </a:r>
            <a:r>
              <a:rPr lang="ru-RU" dirty="0" smtClean="0"/>
              <a:t>6</a:t>
            </a:r>
            <a:r>
              <a:rPr lang="en-US" dirty="0" smtClean="0"/>
              <a:t>, </a:t>
            </a:r>
            <a:r>
              <a:rPr lang="ru-RU" dirty="0" smtClean="0"/>
              <a:t>43</a:t>
            </a:r>
            <a:r>
              <a:rPr lang="en-US" dirty="0" smtClean="0"/>
              <a:t>, </a:t>
            </a:r>
            <a:r>
              <a:rPr lang="ru-RU" dirty="0" smtClean="0"/>
              <a:t> 12</a:t>
            </a:r>
            <a:r>
              <a:rPr lang="en-US" dirty="0" smtClean="0"/>
              <a:t>, </a:t>
            </a:r>
            <a:r>
              <a:rPr lang="ru-RU" dirty="0" smtClean="0"/>
              <a:t>78</a:t>
            </a:r>
            <a:r>
              <a:rPr lang="en-US" dirty="0" smtClean="0"/>
              <a:t>, </a:t>
            </a:r>
            <a:r>
              <a:rPr lang="ru-RU" dirty="0" smtClean="0"/>
              <a:t>42</a:t>
            </a:r>
            <a:r>
              <a:rPr lang="en-US" dirty="0" smtClean="0"/>
              <a:t>, 93, 16, 55]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251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Сортировка Шелла </a:t>
            </a:r>
            <a:r>
              <a:rPr lang="en-US" dirty="0"/>
              <a:t>/ </a:t>
            </a:r>
            <a:r>
              <a:rPr lang="ru-RU" dirty="0" smtClean="0"/>
              <a:t>Реализация </a:t>
            </a:r>
            <a:r>
              <a:rPr lang="ru-RU" dirty="0" err="1" smtClean="0"/>
              <a:t>Седжвика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</a:rPr>
              <a:t>ShellSort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my_array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length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>
              <a:lnSpc>
                <a:spcPct val="120000"/>
              </a:lnSpc>
            </a:pP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dirty="0">
                <a:solidFill>
                  <a:srgbClr val="000080"/>
                </a:solidFill>
                <a:latin typeface="Consolas" panose="020B0609020204030204" pitchFamily="49" charset="0"/>
              </a:rPr>
              <a:t>h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= 1; </a:t>
            </a:r>
            <a:r>
              <a:rPr lang="pt-BR" dirty="0">
                <a:solidFill>
                  <a:srgbClr val="000080"/>
                </a:solidFill>
                <a:latin typeface="Consolas" panose="020B0609020204030204" pitchFamily="49" charset="0"/>
              </a:rPr>
              <a:t>h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&lt;= </a:t>
            </a:r>
            <a:r>
              <a:rPr lang="pt-BR" dirty="0">
                <a:solidFill>
                  <a:srgbClr val="000080"/>
                </a:solidFill>
                <a:latin typeface="Consolas" panose="020B0609020204030204" pitchFamily="49" charset="0"/>
              </a:rPr>
              <a:t>length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/ 9; </a:t>
            </a:r>
            <a:r>
              <a:rPr lang="pt-BR" dirty="0">
                <a:solidFill>
                  <a:srgbClr val="000080"/>
                </a:solidFill>
                <a:latin typeface="Consolas" panose="020B0609020204030204" pitchFamily="49" charset="0"/>
              </a:rPr>
              <a:t>h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= 3 * </a:t>
            </a:r>
            <a:r>
              <a:rPr lang="pt-BR" dirty="0">
                <a:solidFill>
                  <a:srgbClr val="000080"/>
                </a:solidFill>
                <a:latin typeface="Consolas" panose="020B0609020204030204" pitchFamily="49" charset="0"/>
              </a:rPr>
              <a:t>h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+ 1)</a:t>
            </a:r>
          </a:p>
          <a:p>
            <a:pPr>
              <a:lnSpc>
                <a:spcPct val="120000"/>
              </a:lnSpc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;</a:t>
            </a:r>
          </a:p>
          <a:p>
            <a:pPr>
              <a:lnSpc>
                <a:spcPct val="120000"/>
              </a:lnSpc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(; </a:t>
            </a:r>
            <a:r>
              <a:rPr lang="pt-BR" dirty="0">
                <a:solidFill>
                  <a:srgbClr val="000080"/>
                </a:solidFill>
                <a:latin typeface="Consolas" panose="020B0609020204030204" pitchFamily="49" charset="0"/>
              </a:rPr>
              <a:t>h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&gt; 0; </a:t>
            </a:r>
            <a:r>
              <a:rPr lang="pt-BR" dirty="0">
                <a:solidFill>
                  <a:srgbClr val="000080"/>
                </a:solidFill>
                <a:latin typeface="Consolas" panose="020B0609020204030204" pitchFamily="49" charset="0"/>
              </a:rPr>
              <a:t>h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/= 3) {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length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++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tmp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my_array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&gt;=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&amp;&amp;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tmp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my_array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]) {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my_array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my_array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-=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}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my_array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tmp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120000"/>
              </a:lnSpc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811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Сортировка Шелла </a:t>
            </a:r>
            <a:r>
              <a:rPr lang="en-US" dirty="0"/>
              <a:t>/ </a:t>
            </a:r>
            <a:r>
              <a:rPr lang="ru-RU" dirty="0" smtClean="0"/>
              <a:t>Анализ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Для массив размером </a:t>
            </a:r>
            <a:r>
              <a:rPr lang="en-US" dirty="0" smtClean="0"/>
              <a:t>n = 100 </a:t>
            </a:r>
            <a:r>
              <a:rPr lang="ru-RU" dirty="0" smtClean="0"/>
              <a:t>последовательность </a:t>
            </a:r>
            <a:r>
              <a:rPr lang="en-US" dirty="0" smtClean="0"/>
              <a:t>h = {</a:t>
            </a:r>
            <a:r>
              <a:rPr lang="ru-RU" dirty="0" smtClean="0"/>
              <a:t>1</a:t>
            </a:r>
            <a:r>
              <a:rPr lang="en-US" dirty="0" smtClean="0"/>
              <a:t>, 4 ,13, 40}</a:t>
            </a:r>
            <a:r>
              <a:rPr lang="en-US" dirty="0" err="1" smtClean="0"/>
              <a:t>inv</a:t>
            </a:r>
            <a:endParaRPr lang="en-US" dirty="0" smtClean="0"/>
          </a:p>
          <a:p>
            <a:endParaRPr lang="en-US" dirty="0"/>
          </a:p>
          <a:p>
            <a:r>
              <a:rPr lang="ru-RU" dirty="0" smtClean="0"/>
              <a:t>Сложность зависит от последовательности </a:t>
            </a:r>
            <a:r>
              <a:rPr lang="en-US" dirty="0" smtClean="0"/>
              <a:t>h.</a:t>
            </a:r>
          </a:p>
          <a:p>
            <a:endParaRPr lang="en-US" dirty="0" smtClean="0"/>
          </a:p>
          <a:p>
            <a:r>
              <a:rPr lang="ru-RU" dirty="0" smtClean="0"/>
              <a:t>Для оригинальной последовательности равной </a:t>
            </a:r>
            <a:r>
              <a:rPr lang="ru-RU" dirty="0"/>
              <a:t>h</a:t>
            </a:r>
            <a:r>
              <a:rPr lang="en-US" baseline="-25000" dirty="0"/>
              <a:t>t</a:t>
            </a:r>
            <a:r>
              <a:rPr lang="ru-RU" dirty="0"/>
              <a:t> = </a:t>
            </a:r>
            <a:r>
              <a:rPr lang="en-US" dirty="0"/>
              <a:t>n</a:t>
            </a:r>
            <a:r>
              <a:rPr lang="ru-RU" dirty="0" smtClean="0"/>
              <a:t>/2</a:t>
            </a:r>
            <a:r>
              <a:rPr lang="ru-RU" dirty="0"/>
              <a:t>, h</a:t>
            </a:r>
            <a:r>
              <a:rPr lang="ru-RU" baseline="-25000" dirty="0"/>
              <a:t>t-1</a:t>
            </a:r>
            <a:r>
              <a:rPr lang="ru-RU" dirty="0"/>
              <a:t> = h</a:t>
            </a:r>
            <a:r>
              <a:rPr lang="en-US" baseline="-25000" dirty="0"/>
              <a:t>t </a:t>
            </a:r>
            <a:r>
              <a:rPr lang="ru-RU" dirty="0"/>
              <a:t>/2</a:t>
            </a:r>
            <a:r>
              <a:rPr lang="en-US" dirty="0"/>
              <a:t>, </a:t>
            </a:r>
            <a:r>
              <a:rPr lang="ru-RU" dirty="0"/>
              <a:t>h</a:t>
            </a:r>
            <a:r>
              <a:rPr lang="en-US" baseline="-25000" dirty="0"/>
              <a:t>0</a:t>
            </a:r>
            <a:r>
              <a:rPr lang="ru-RU" dirty="0"/>
              <a:t> = </a:t>
            </a:r>
            <a:r>
              <a:rPr lang="ru-RU" dirty="0" smtClean="0"/>
              <a:t>1 худшее время </a:t>
            </a:r>
            <a:r>
              <a:rPr lang="en-US" dirty="0" smtClean="0"/>
              <a:t>O(n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ru-RU" dirty="0" smtClean="0"/>
              <a:t>Для </a:t>
            </a:r>
            <a:r>
              <a:rPr lang="en-US" dirty="0" smtClean="0"/>
              <a:t>h = {</a:t>
            </a:r>
            <a:r>
              <a:rPr lang="ru-RU" dirty="0"/>
              <a:t>1</a:t>
            </a:r>
            <a:r>
              <a:rPr lang="en-US" dirty="0"/>
              <a:t>,4 ,13, 40</a:t>
            </a:r>
            <a:r>
              <a:rPr lang="en-US" dirty="0" smtClean="0"/>
              <a:t>} </a:t>
            </a:r>
            <a:r>
              <a:rPr lang="ru-RU" dirty="0" smtClean="0"/>
              <a:t>худшее время </a:t>
            </a:r>
            <a:r>
              <a:rPr lang="en-US" dirty="0" smtClean="0"/>
              <a:t>O(n</a:t>
            </a:r>
            <a:r>
              <a:rPr lang="en-US" baseline="30000" dirty="0" smtClean="0"/>
              <a:t>3/2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ru-RU" dirty="0" smtClean="0"/>
              <a:t>Для </a:t>
            </a:r>
            <a:r>
              <a:rPr lang="en-US" dirty="0" smtClean="0"/>
              <a:t>h = {1, 8, 23, 77, … , 4 </a:t>
            </a:r>
            <a:r>
              <a:rPr lang="en-US" baseline="30000" dirty="0" err="1" smtClean="0"/>
              <a:t>i</a:t>
            </a:r>
            <a:r>
              <a:rPr lang="en-US" baseline="30000" dirty="0" smtClean="0"/>
              <a:t> + 1 </a:t>
            </a:r>
            <a:r>
              <a:rPr lang="en-US" dirty="0" smtClean="0"/>
              <a:t>+ 3 * 2</a:t>
            </a:r>
            <a:r>
              <a:rPr lang="en-US" baseline="30000" dirty="0" smtClean="0"/>
              <a:t> </a:t>
            </a:r>
            <a:r>
              <a:rPr lang="en-US" baseline="30000" dirty="0" err="1" smtClean="0"/>
              <a:t>i</a:t>
            </a:r>
            <a:r>
              <a:rPr lang="en-US" baseline="30000" dirty="0" smtClean="0"/>
              <a:t> </a:t>
            </a:r>
            <a:r>
              <a:rPr lang="en-US" dirty="0" smtClean="0"/>
              <a:t>+ 1, …} </a:t>
            </a:r>
            <a:r>
              <a:rPr lang="ru-RU" dirty="0" smtClean="0"/>
              <a:t>худшее время </a:t>
            </a:r>
            <a:r>
              <a:rPr lang="en-US" dirty="0" smtClean="0"/>
              <a:t>O(n</a:t>
            </a:r>
            <a:r>
              <a:rPr lang="en-US" baseline="30000" dirty="0" smtClean="0"/>
              <a:t>4/3</a:t>
            </a:r>
            <a:r>
              <a:rPr lang="en-US" dirty="0" smtClean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7250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Сортировка Шелла </a:t>
            </a:r>
            <a:r>
              <a:rPr lang="en-US" dirty="0"/>
              <a:t>/ </a:t>
            </a:r>
            <a:r>
              <a:rPr lang="ru-RU" dirty="0" smtClean="0"/>
              <a:t>Особенности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Сортировка упорядоченного массива требует </a:t>
            </a:r>
            <a:r>
              <a:rPr lang="en-US" dirty="0" smtClean="0"/>
              <a:t>O(n)</a:t>
            </a:r>
            <a:endParaRPr lang="ru-RU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Алгоритм не устойчив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Число дополнительных переменных не зависит от размера</a:t>
            </a:r>
            <a:r>
              <a:rPr lang="en-US" dirty="0" smtClean="0"/>
              <a:t> </a:t>
            </a:r>
            <a:r>
              <a:rPr lang="ru-RU" dirty="0" smtClean="0"/>
              <a:t>(</a:t>
            </a:r>
            <a:r>
              <a:rPr lang="en-US" dirty="0" smtClean="0"/>
              <a:t>in-place</a:t>
            </a:r>
            <a:r>
              <a:rPr lang="ru-RU" dirty="0" smtClean="0"/>
              <a:t>)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Конкурент популярным алгоритмам при не очень больших данных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Низкий коэффициент амортизации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043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Сортировка </a:t>
            </a:r>
            <a:r>
              <a:rPr lang="ru-RU" dirty="0" smtClean="0"/>
              <a:t>Выбором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Массив делится на левую упорядоченную и правую неупорядоченную часть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Гарантируется, что элементы в правой части больше чем в левой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Выберем наименьший элемент в правой части и переставим его с самым правым элемента левой части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После каждого выбора и перестановки будет перемещать границу между </a:t>
            </a:r>
            <a:r>
              <a:rPr lang="ru-RU" dirty="0" err="1" smtClean="0"/>
              <a:t>подмассивами</a:t>
            </a:r>
            <a:r>
              <a:rPr lang="ru-RU" dirty="0" smtClean="0"/>
              <a:t> в право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Выбор нового элемента требует прохода по неупорядоченному массиву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585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Сортировка </a:t>
            </a:r>
            <a:r>
              <a:rPr lang="ru-RU" dirty="0" smtClean="0"/>
              <a:t>Выбором / Пример</a:t>
            </a:r>
            <a:endParaRPr lang="ru-RU" dirty="0"/>
          </a:p>
        </p:txBody>
      </p:sp>
      <p:pic>
        <p:nvPicPr>
          <p:cNvPr id="4" name="Содержимое 3"/>
          <p:cNvPicPr>
            <a:picLocks noGrp="1" noChangeAspect="1"/>
          </p:cNvPicPr>
          <p:nvPr>
            <p:ph idx="1"/>
          </p:nvPr>
        </p:nvPicPr>
        <p:blipFill>
          <a:blip r:embed="rId2"/>
          <a:srcRect l="-57738" r="-57738"/>
          <a:stretch>
            <a:fillRect/>
          </a:stretch>
        </p:blipFill>
        <p:spPr>
          <a:xfrm>
            <a:off x="1012522" y="1487775"/>
            <a:ext cx="6939847" cy="4262437"/>
          </a:xfrm>
        </p:spPr>
      </p:pic>
    </p:spTree>
    <p:extLst>
      <p:ext uri="{BB962C8B-B14F-4D97-AF65-F5344CB8AC3E}">
        <p14:creationId xmlns:p14="http://schemas.microsoft.com/office/powerpoint/2010/main" val="256892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</a:t>
            </a:r>
            <a:r>
              <a:rPr lang="ru-RU" dirty="0" smtClean="0"/>
              <a:t>сортировки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070921"/>
            <a:ext cx="8229600" cy="5596580"/>
          </a:xfrm>
        </p:spPr>
        <p:txBody>
          <a:bodyPr>
            <a:normAutofit fontScale="92500" lnSpcReduction="10000"/>
          </a:bodyPr>
          <a:lstStyle/>
          <a:p>
            <a:r>
              <a:rPr lang="ru-RU" b="1" dirty="0" smtClean="0"/>
              <a:t>Сортировка</a:t>
            </a:r>
            <a:r>
              <a:rPr lang="ru-RU" dirty="0" smtClean="0"/>
              <a:t> </a:t>
            </a:r>
            <a:r>
              <a:rPr lang="ru-RU" dirty="0"/>
              <a:t>— это алгоритм для упорядочивания элементов в списке. 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 smtClean="0"/>
              <a:t>В </a:t>
            </a:r>
            <a:r>
              <a:rPr lang="ru-RU" dirty="0"/>
              <a:t>случае, когда элемент списка имеет несколько полей, поле, служащее критерием порядка, называется </a:t>
            </a:r>
            <a:r>
              <a:rPr lang="ru-RU" b="1" dirty="0"/>
              <a:t>ключом сортировки</a:t>
            </a:r>
            <a:r>
              <a:rPr lang="ru-RU" dirty="0"/>
              <a:t>. 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Имеется последовательность из </a:t>
            </a:r>
            <a:r>
              <a:rPr lang="en-US" dirty="0" smtClean="0"/>
              <a:t>n </a:t>
            </a:r>
            <a:r>
              <a:rPr lang="ru-RU" dirty="0" smtClean="0"/>
              <a:t>ключей</a:t>
            </a:r>
            <a:r>
              <a:rPr lang="en-US" dirty="0" smtClean="0"/>
              <a:t>: k</a:t>
            </a:r>
            <a:r>
              <a:rPr lang="en-US" baseline="-25000" dirty="0" smtClean="0"/>
              <a:t>1</a:t>
            </a:r>
            <a:r>
              <a:rPr lang="en-US" dirty="0" smtClean="0"/>
              <a:t>,</a:t>
            </a:r>
            <a:r>
              <a:rPr lang="ru-RU" dirty="0" smtClean="0"/>
              <a:t> </a:t>
            </a:r>
            <a:r>
              <a:rPr lang="en-US" dirty="0" smtClean="0"/>
              <a:t>k</a:t>
            </a:r>
            <a:r>
              <a:rPr lang="en-US" baseline="-25000" dirty="0" smtClean="0"/>
              <a:t>2</a:t>
            </a:r>
            <a:r>
              <a:rPr lang="en-US" dirty="0" smtClean="0"/>
              <a:t>, … k </a:t>
            </a:r>
            <a:r>
              <a:rPr lang="en-US" baseline="-25000" dirty="0" smtClean="0"/>
              <a:t>n</a:t>
            </a:r>
          </a:p>
          <a:p>
            <a:endParaRPr lang="ru-RU" dirty="0" smtClean="0"/>
          </a:p>
          <a:p>
            <a:r>
              <a:rPr lang="ru-RU" dirty="0" smtClean="0"/>
              <a:t>Требуется упорядочить ключи по не убыванию или не возрастанию. </a:t>
            </a:r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Это означает найти такую перестановку</a:t>
            </a:r>
            <a:r>
              <a:rPr lang="en-US" dirty="0" smtClean="0"/>
              <a:t> </a:t>
            </a:r>
            <a:r>
              <a:rPr lang="en-US" dirty="0"/>
              <a:t>p</a:t>
            </a:r>
            <a:r>
              <a:rPr lang="en-US" baseline="-25000" dirty="0"/>
              <a:t>1</a:t>
            </a:r>
            <a:r>
              <a:rPr lang="en-US" dirty="0"/>
              <a:t>,</a:t>
            </a:r>
            <a:r>
              <a:rPr lang="ru-RU" dirty="0"/>
              <a:t> </a:t>
            </a:r>
            <a:r>
              <a:rPr lang="en-US" dirty="0"/>
              <a:t>p</a:t>
            </a:r>
            <a:r>
              <a:rPr lang="en-US" baseline="-25000" dirty="0"/>
              <a:t>2</a:t>
            </a:r>
            <a:r>
              <a:rPr lang="en-US" dirty="0"/>
              <a:t>, … p </a:t>
            </a:r>
            <a:r>
              <a:rPr lang="en-US" baseline="-25000" dirty="0"/>
              <a:t>n</a:t>
            </a:r>
            <a:r>
              <a:rPr lang="ru-RU" dirty="0" smtClean="0"/>
              <a:t> что</a:t>
            </a:r>
            <a:r>
              <a:rPr lang="en-US" dirty="0" smtClean="0"/>
              <a:t> :</a:t>
            </a:r>
            <a:endParaRPr lang="ru-RU" dirty="0" smtClean="0"/>
          </a:p>
          <a:p>
            <a:endParaRPr lang="en-US" dirty="0" smtClean="0"/>
          </a:p>
          <a:p>
            <a:pPr algn="ctr"/>
            <a:r>
              <a:rPr lang="en-US" dirty="0" smtClean="0"/>
              <a:t>k</a:t>
            </a:r>
            <a:r>
              <a:rPr lang="en-US" baseline="-25000" dirty="0" smtClean="0"/>
              <a:t>p1</a:t>
            </a:r>
            <a:r>
              <a:rPr lang="en-US" dirty="0" smtClean="0"/>
              <a:t> </a:t>
            </a:r>
            <a:r>
              <a:rPr lang="en-US" dirty="0"/>
              <a:t>≤</a:t>
            </a:r>
            <a:r>
              <a:rPr lang="en-US" dirty="0" smtClean="0"/>
              <a:t> k</a:t>
            </a:r>
            <a:r>
              <a:rPr lang="en-US" baseline="-25000" dirty="0" smtClean="0"/>
              <a:t>p2</a:t>
            </a:r>
            <a:r>
              <a:rPr lang="en-US" dirty="0" smtClean="0"/>
              <a:t> </a:t>
            </a:r>
            <a:r>
              <a:rPr lang="en-US" dirty="0"/>
              <a:t>≤</a:t>
            </a:r>
            <a:r>
              <a:rPr lang="en-US" dirty="0" smtClean="0"/>
              <a:t> k</a:t>
            </a:r>
            <a:r>
              <a:rPr lang="en-US" baseline="-25000" dirty="0" smtClean="0"/>
              <a:t>p3</a:t>
            </a:r>
            <a:r>
              <a:rPr lang="en-US" dirty="0"/>
              <a:t>.. ≤ </a:t>
            </a:r>
            <a:r>
              <a:rPr lang="en-US" dirty="0" err="1" smtClean="0"/>
              <a:t>k</a:t>
            </a:r>
            <a:r>
              <a:rPr lang="en-US" baseline="-25000" dirty="0" err="1" smtClean="0"/>
              <a:t>pn</a:t>
            </a:r>
            <a:r>
              <a:rPr lang="en-US" baseline="-25000" dirty="0" smtClean="0"/>
              <a:t> 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2337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Сортировка выбором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565" y="1224238"/>
            <a:ext cx="7209524" cy="44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7433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Сортировка Выбором / </a:t>
            </a:r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01378"/>
            <a:ext cx="8229600" cy="5055244"/>
          </a:xfrm>
        </p:spPr>
        <p:txBody>
          <a:bodyPr/>
          <a:lstStyle/>
          <a:p>
            <a:r>
              <a:rPr lang="ru-RU" dirty="0" smtClean="0"/>
              <a:t>Пример не устойчивой реализации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57200" y="1429603"/>
            <a:ext cx="7652327" cy="5033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</a:rPr>
              <a:t>SelectionSort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my_array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length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length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- 1;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min_i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+ 1;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length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j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my_array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&lt;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my_array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min_i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]) {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min_i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}</a:t>
            </a: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min_i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i="1" dirty="0">
                <a:solidFill>
                  <a:srgbClr val="880000"/>
                </a:solidFill>
                <a:latin typeface="Consolas" panose="020B0609020204030204" pitchFamily="49" charset="0"/>
              </a:rPr>
              <a:t>swap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my_array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],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my_array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min_i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2381428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Сортировка Выбором / </a:t>
            </a:r>
            <a:r>
              <a:rPr lang="ru-RU" dirty="0" smtClean="0"/>
              <a:t>Особенности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ru-RU" dirty="0" smtClean="0"/>
              <a:t>Во всех случаях </a:t>
            </a:r>
            <a:r>
              <a:rPr lang="en-US" dirty="0"/>
              <a:t>O(n</a:t>
            </a:r>
            <a:r>
              <a:rPr lang="en-US" baseline="30000" dirty="0"/>
              <a:t>2</a:t>
            </a:r>
            <a:r>
              <a:rPr lang="en-US" dirty="0" smtClean="0"/>
              <a:t>)</a:t>
            </a:r>
          </a:p>
          <a:p>
            <a:pPr marL="342900" indent="-342900">
              <a:buFont typeface="Arial"/>
              <a:buChar char="•"/>
            </a:pPr>
            <a:r>
              <a:rPr lang="ru-RU" dirty="0" smtClean="0"/>
              <a:t>Алгоритм не устойчив, но есть и устойчивая реализация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In-place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ru-RU" dirty="0" smtClean="0"/>
              <a:t>не требует дополнительной памяти</a:t>
            </a:r>
          </a:p>
          <a:p>
            <a:pPr marL="342900" indent="-342900">
              <a:buFont typeface="Arial"/>
              <a:buChar char="•"/>
            </a:pPr>
            <a:r>
              <a:rPr lang="ru-RU" dirty="0" smtClean="0"/>
              <a:t>Количество сравнений </a:t>
            </a:r>
            <a:r>
              <a:rPr lang="en-US" dirty="0" smtClean="0"/>
              <a:t>: n-1 + n-2 + </a:t>
            </a:r>
            <a:r>
              <a:rPr lang="mr-IN" dirty="0" smtClean="0"/>
              <a:t>…</a:t>
            </a:r>
            <a:r>
              <a:rPr lang="en-US" dirty="0" smtClean="0"/>
              <a:t> + 1 = </a:t>
            </a:r>
            <a:r>
              <a:rPr lang="en-US" dirty="0"/>
              <a:t>n</a:t>
            </a:r>
            <a:r>
              <a:rPr lang="ru-RU" dirty="0" smtClean="0"/>
              <a:t>(</a:t>
            </a:r>
            <a:r>
              <a:rPr lang="en-US" dirty="0" smtClean="0"/>
              <a:t> n-1</a:t>
            </a:r>
            <a:r>
              <a:rPr lang="ru-RU" dirty="0" smtClean="0"/>
              <a:t>)</a:t>
            </a:r>
            <a:r>
              <a:rPr lang="en-US" dirty="0" smtClean="0"/>
              <a:t> / 2</a:t>
            </a:r>
          </a:p>
          <a:p>
            <a:pPr marL="342900" indent="-342900">
              <a:buFont typeface="Arial"/>
              <a:buChar char="•"/>
            </a:pPr>
            <a:r>
              <a:rPr lang="ru-RU" dirty="0" smtClean="0"/>
              <a:t>Количество перемещений </a:t>
            </a:r>
            <a:r>
              <a:rPr lang="en-US" dirty="0" smtClean="0"/>
              <a:t>(</a:t>
            </a:r>
            <a:r>
              <a:rPr lang="ru-RU" dirty="0" smtClean="0"/>
              <a:t>обмена</a:t>
            </a:r>
            <a:r>
              <a:rPr lang="en-US" dirty="0" smtClean="0"/>
              <a:t>)</a:t>
            </a:r>
            <a:r>
              <a:rPr lang="ru-RU" dirty="0" smtClean="0"/>
              <a:t> </a:t>
            </a:r>
            <a:r>
              <a:rPr lang="en-US" dirty="0" smtClean="0"/>
              <a:t>: n </a:t>
            </a:r>
            <a:r>
              <a:rPr lang="mr-IN" dirty="0" smtClean="0"/>
              <a:t>–</a:t>
            </a:r>
            <a:r>
              <a:rPr lang="en-US" dirty="0" smtClean="0"/>
              <a:t> 1</a:t>
            </a:r>
            <a:r>
              <a:rPr lang="ru-RU" dirty="0" smtClean="0"/>
              <a:t> =</a:t>
            </a:r>
            <a:r>
              <a:rPr lang="en-US" dirty="0" smtClean="0"/>
              <a:t>&gt; </a:t>
            </a:r>
            <a:r>
              <a:rPr lang="ru-RU" dirty="0" smtClean="0"/>
              <a:t>хорошо для сортировки больших структур данных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497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Разделяй и властвуй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Алгоритмы имеющие рекурсивную структуру – вызывают сами себя один или несколько решая вспомогательные задачи. Такие алгоритмы реализуются с помощью метода декомпозиции или метода </a:t>
            </a:r>
            <a:r>
              <a:rPr lang="ru-RU" b="1" i="1" dirty="0"/>
              <a:t>«разделяй и властвуй»</a:t>
            </a:r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В </a:t>
            </a:r>
            <a:r>
              <a:rPr lang="ru-RU" dirty="0"/>
              <a:t>основе метода на каждом уровне рекурсии лежит 3 шага:</a:t>
            </a:r>
          </a:p>
          <a:p>
            <a:endParaRPr lang="ru-RU" b="1" i="1" dirty="0" smtClean="0"/>
          </a:p>
          <a:p>
            <a:pPr marL="457200" indent="-457200">
              <a:buFont typeface="+mj-lt"/>
              <a:buAutoNum type="arabicPeriod"/>
            </a:pPr>
            <a:r>
              <a:rPr lang="ru-RU" b="1" i="1" dirty="0" smtClean="0"/>
              <a:t>Разделение</a:t>
            </a:r>
            <a:r>
              <a:rPr lang="ru-RU" dirty="0" smtClean="0"/>
              <a:t> </a:t>
            </a:r>
            <a:r>
              <a:rPr lang="ru-RU" dirty="0"/>
              <a:t>задачи на несколько, которые </a:t>
            </a:r>
            <a:r>
              <a:rPr lang="ru-RU" dirty="0" smtClean="0"/>
              <a:t>представляют собой </a:t>
            </a:r>
            <a:r>
              <a:rPr lang="ru-RU" dirty="0"/>
              <a:t>меньшие экземпляры той же </a:t>
            </a:r>
            <a:r>
              <a:rPr lang="ru-RU" dirty="0" smtClean="0"/>
              <a:t>задачи.</a:t>
            </a:r>
          </a:p>
          <a:p>
            <a:pPr marL="457200" indent="-457200">
              <a:buFont typeface="+mj-lt"/>
              <a:buAutoNum type="arabicPeriod"/>
            </a:pPr>
            <a:endParaRPr lang="ru-RU" dirty="0"/>
          </a:p>
          <a:p>
            <a:pPr marL="457200" indent="-457200">
              <a:buFont typeface="+mj-lt"/>
              <a:buAutoNum type="arabicPeriod"/>
            </a:pPr>
            <a:r>
              <a:rPr lang="ru-RU" b="1" i="1" dirty="0"/>
              <a:t>Властвование</a:t>
            </a:r>
            <a:r>
              <a:rPr lang="ru-RU" dirty="0"/>
              <a:t> над подзадачами путем их рекурсивного решения. Если размеры подзадач достаточно малы, то могут решаться </a:t>
            </a:r>
            <a:r>
              <a:rPr lang="ru-RU" dirty="0" smtClean="0"/>
              <a:t>непосредственно.</a:t>
            </a:r>
          </a:p>
          <a:p>
            <a:pPr marL="457200" indent="-457200">
              <a:buFont typeface="+mj-lt"/>
              <a:buAutoNum type="arabicPeriod"/>
            </a:pPr>
            <a:endParaRPr lang="ru-RU" dirty="0" smtClean="0"/>
          </a:p>
          <a:p>
            <a:pPr marL="457200" indent="-457200">
              <a:buFont typeface="+mj-lt"/>
              <a:buAutoNum type="arabicPeriod"/>
            </a:pPr>
            <a:r>
              <a:rPr lang="ru-RU" b="1" i="1" dirty="0" smtClean="0"/>
              <a:t>Комбинирование</a:t>
            </a:r>
            <a:r>
              <a:rPr lang="ru-RU" dirty="0" smtClean="0"/>
              <a:t> решений подзадач в решение исходной задачи 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467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Теорема о рекурсии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ru-RU" dirty="0" smtClean="0"/>
                  <a:t>Как определить, какой порядок сложности будет иметь рекурсивная функция, не проводя вычислительных экспериментов?</a:t>
                </a:r>
              </a:p>
              <a:p>
                <a:r>
                  <a:rPr lang="ru-RU" dirty="0" smtClean="0"/>
                  <a:t>Рекурсия есть разбиение задачи на подзадачи с последующей консолидацией (объединение) результата.</a:t>
                </a:r>
              </a:p>
              <a:p>
                <a:r>
                  <a:rPr lang="ru-RU" dirty="0" smtClean="0"/>
                  <a:t>Пусть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a – </a:t>
                </a:r>
                <a:r>
                  <a:rPr lang="ru-RU" dirty="0" smtClean="0"/>
                  <a:t>количество подзадач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ru-RU" dirty="0" smtClean="0"/>
                  <a:t>размер каждой подзадачи уменьшается в </a:t>
                </a:r>
                <a:r>
                  <a:rPr lang="en-US" dirty="0" smtClean="0"/>
                  <a:t>b </a:t>
                </a:r>
                <a:r>
                  <a:rPr lang="ru-RU" dirty="0" smtClean="0"/>
                  <a:t>раз и становится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</m:e>
                    </m:d>
                  </m:oMath>
                </a14:m>
                <a:endParaRPr lang="ru-RU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ru-RU" dirty="0" smtClean="0"/>
                  <a:t>Сложность консолидации пусть есть </a:t>
                </a:r>
                <a:r>
                  <a:rPr lang="en-US" dirty="0" smtClean="0"/>
                  <a:t>O (</a:t>
                </a:r>
                <a:r>
                  <a:rPr lang="en-US" dirty="0" err="1" smtClean="0"/>
                  <a:t>n</a:t>
                </a:r>
                <a:r>
                  <a:rPr lang="en-US" baseline="30000" dirty="0" err="1" smtClean="0"/>
                  <a:t>d</a:t>
                </a:r>
                <a:r>
                  <a:rPr lang="en-US" dirty="0" smtClean="0"/>
                  <a:t>)</a:t>
                </a:r>
              </a:p>
              <a:p>
                <a:r>
                  <a:rPr lang="ru-RU" dirty="0" smtClean="0"/>
                  <a:t>Время работы такого алгоритма, выраженное рекуррентно, есть</a:t>
                </a:r>
                <a:r>
                  <a:rPr lang="en-US" dirty="0" smtClean="0"/>
                  <a:t>: </a:t>
                </a:r>
              </a:p>
              <a:p>
                <a:pPr algn="ctr"/>
                <a:r>
                  <a:rPr lang="en-US" dirty="0" smtClean="0"/>
                  <a:t>T(n)</a:t>
                </a:r>
                <a:r>
                  <a:rPr lang="ru-RU" dirty="0" smtClean="0"/>
                  <a:t> =</a:t>
                </a:r>
                <a:r>
                  <a:rPr lang="en-US" dirty="0"/>
                  <a:t> </a:t>
                </a:r>
                <a:r>
                  <a:rPr lang="en-US" dirty="0" smtClean="0"/>
                  <a:t>a T(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 smtClean="0"/>
                  <a:t>) + </a:t>
                </a:r>
                <a:r>
                  <a:rPr lang="en-US" dirty="0"/>
                  <a:t>O (</a:t>
                </a:r>
                <a:r>
                  <a:rPr lang="en-US" dirty="0" err="1" smtClean="0"/>
                  <a:t>n</a:t>
                </a:r>
                <a:r>
                  <a:rPr lang="en-US" baseline="30000" dirty="0" err="1" smtClean="0"/>
                  <a:t>d</a:t>
                </a:r>
                <a:r>
                  <a:rPr lang="en-US" dirty="0" smtClean="0"/>
                  <a:t>)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4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293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Теорема о рекурсии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Пусть </a:t>
                </a:r>
                <a:r>
                  <a:rPr lang="en-US" dirty="0"/>
                  <a:t>T(n)</a:t>
                </a:r>
                <a:r>
                  <a:rPr lang="ru-RU" dirty="0"/>
                  <a:t> =</a:t>
                </a:r>
                <a:r>
                  <a:rPr lang="en-US" dirty="0"/>
                  <a:t> a T(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) + O (</a:t>
                </a:r>
                <a:r>
                  <a:rPr lang="en-US" dirty="0" err="1"/>
                  <a:t>n</a:t>
                </a:r>
                <a:r>
                  <a:rPr lang="en-US" baseline="30000" dirty="0" err="1"/>
                  <a:t>d</a:t>
                </a:r>
                <a:r>
                  <a:rPr lang="en-US" dirty="0" smtClean="0"/>
                  <a:t>) </a:t>
                </a:r>
                <a:r>
                  <a:rPr lang="ru-RU" dirty="0" smtClean="0"/>
                  <a:t>для некоторых </a:t>
                </a:r>
                <a:r>
                  <a:rPr lang="en-US" dirty="0" smtClean="0"/>
                  <a:t>a &gt; 0, b &gt; 1, d≥0. </a:t>
                </a:r>
                <a:r>
                  <a:rPr lang="ru-RU" dirty="0" smtClean="0"/>
                  <a:t>Тогда </a:t>
                </a:r>
                <a:r>
                  <a:rPr lang="en-US" dirty="0" smtClean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nor/>
                                </m:rPr>
                                <a:rPr lang="en-US" dirty="0"/>
                                <m:t>O</m:t>
                              </m:r>
                              <m:r>
                                <m:rPr>
                                  <m:nor/>
                                </m:rPr>
                                <a:rPr lang="en-US" dirty="0"/>
                                <m:t> (</m:t>
                              </m:r>
                              <m:r>
                                <m:rPr>
                                  <m:nor/>
                                </m:rPr>
                                <a:rPr lang="en-US" dirty="0"/>
                                <m:t>nd</m:t>
                              </m:r>
                              <m:r>
                                <m:rPr>
                                  <m:nor/>
                                </m:rPr>
                                <a:rPr lang="en-US" dirty="0"/>
                                <m:t>),        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         </m:t>
                              </m:r>
                              <m:r>
                                <a:rPr lang="ru-RU" b="0" i="1" dirty="0" smtClean="0">
                                  <a:latin typeface="Cambria Math" panose="02040503050406030204" pitchFamily="18" charset="0"/>
                                </a:rPr>
                                <m:t>если 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𝑙𝑜𝑔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dirty="0"/>
                                <m:t>O</m:t>
                              </m:r>
                              <m:r>
                                <m:rPr>
                                  <m:nor/>
                                </m:rPr>
                                <a:rPr lang="en-US" dirty="0"/>
                                <m:t> (</m:t>
                              </m:r>
                              <m:r>
                                <m:rPr>
                                  <m:nor/>
                                </m:rPr>
                                <a:rPr lang="en-US" dirty="0"/>
                                <m:t>nd</m:t>
                              </m:r>
                              <m:r>
                                <a:rPr lang="en-US" b="0" i="1" baseline="30000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𝑙𝑜𝑔𝑛</m:t>
                              </m:r>
                              <m:r>
                                <m:rPr>
                                  <m:nor/>
                                </m:rPr>
                                <a:rPr lang="en-US" dirty="0"/>
                                <m:t>)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ru-RU" b="0" i="1" dirty="0" smtClean="0">
                                  <a:latin typeface="Cambria Math" panose="02040503050406030204" pitchFamily="18" charset="0"/>
                                </a:rPr>
                                <m:t>если 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𝑙𝑜𝑔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dirty="0"/>
                                <m:t>O</m:t>
                              </m:r>
                              <m:r>
                                <m:rPr>
                                  <m:nor/>
                                </m:rPr>
                                <a:rPr lang="en-US" dirty="0"/>
                                <m:t> (</m:t>
                              </m:r>
                              <m:sSup>
                                <m:s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𝑙𝑜𝑔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p>
                              </m:s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),   </m:t>
                              </m:r>
                              <m:r>
                                <a:rPr lang="ru-RU" b="0" i="1" dirty="0" smtClean="0">
                                  <a:latin typeface="Cambria Math" panose="02040503050406030204" pitchFamily="18" charset="0"/>
                                </a:rPr>
                                <m:t>если 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𝑙𝑜𝑔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5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Нахождение медианы множества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b="1" dirty="0" err="1"/>
              <a:t>k</a:t>
            </a:r>
            <a:r>
              <a:rPr lang="ru-RU" b="1" dirty="0"/>
              <a:t>-ой порядковой статистикой</a:t>
            </a:r>
            <a:r>
              <a:rPr lang="ru-RU" dirty="0"/>
              <a:t> набора элементов линейно упорядоченного множества называется такой его элемент, который является </a:t>
            </a:r>
            <a:r>
              <a:rPr lang="ru-RU" dirty="0" err="1"/>
              <a:t>k-ым</a:t>
            </a:r>
            <a:r>
              <a:rPr lang="ru-RU" dirty="0"/>
              <a:t> элементом набора в порядке </a:t>
            </a:r>
            <a:r>
              <a:rPr lang="ru-RU" dirty="0" smtClean="0"/>
              <a:t>сортировки</a:t>
            </a:r>
          </a:p>
          <a:p>
            <a:endParaRPr lang="ru-RU" dirty="0"/>
          </a:p>
          <a:p>
            <a:pPr marL="342900" indent="-342900">
              <a:buFont typeface="Arial"/>
              <a:buChar char="•"/>
            </a:pPr>
            <a:r>
              <a:rPr lang="ru-RU" dirty="0" smtClean="0"/>
              <a:t>Максимальный</a:t>
            </a:r>
            <a:r>
              <a:rPr lang="en-US" dirty="0" smtClean="0"/>
              <a:t>/</a:t>
            </a:r>
            <a:r>
              <a:rPr lang="ru-RU" dirty="0" smtClean="0"/>
              <a:t>минимальный элемент в сортированном по возрастанию массиве </a:t>
            </a:r>
            <a:r>
              <a:rPr lang="mr-IN" dirty="0" smtClean="0"/>
              <a:t>–</a:t>
            </a:r>
            <a:r>
              <a:rPr lang="ru-RU" dirty="0" smtClean="0"/>
              <a:t> </a:t>
            </a:r>
            <a:r>
              <a:rPr lang="en-US" dirty="0"/>
              <a:t>n-</a:t>
            </a:r>
            <a:r>
              <a:rPr lang="ru-RU" dirty="0" err="1" smtClean="0"/>
              <a:t>ая</a:t>
            </a:r>
            <a:r>
              <a:rPr lang="en-US" dirty="0"/>
              <a:t> </a:t>
            </a:r>
            <a:r>
              <a:rPr lang="ru-RU" dirty="0" smtClean="0"/>
              <a:t>/ 1-ая порядковая статистика</a:t>
            </a:r>
          </a:p>
          <a:p>
            <a:pPr marL="342900" indent="-342900">
              <a:buFont typeface="Arial"/>
              <a:buChar char="•"/>
            </a:pPr>
            <a:r>
              <a:rPr lang="ru-RU" dirty="0" smtClean="0"/>
              <a:t>Медиана </a:t>
            </a:r>
            <a:r>
              <a:rPr lang="mr-IN" dirty="0" smtClean="0"/>
              <a:t>–</a:t>
            </a:r>
            <a:r>
              <a:rPr lang="ru-RU" dirty="0" smtClean="0"/>
              <a:t> «средний» по величине элемент. Примерно половина элементов не больше примерно половине элементов не меньше. Это не среднее значение</a:t>
            </a:r>
          </a:p>
          <a:p>
            <a:r>
              <a:rPr lang="en-US" dirty="0" smtClean="0"/>
              <a:t>    Median ({1,1,1,1,1,10}) </a:t>
            </a:r>
            <a:r>
              <a:rPr lang="mr-IN" dirty="0" smtClean="0"/>
              <a:t>–</a:t>
            </a:r>
            <a:r>
              <a:rPr lang="en-US" dirty="0" smtClean="0"/>
              <a:t> 1</a:t>
            </a:r>
          </a:p>
          <a:p>
            <a:r>
              <a:rPr lang="en-US" dirty="0" smtClean="0"/>
              <a:t>    Average({1,1,1,1,1,10})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2.5	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498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Нахождение </a:t>
            </a:r>
            <a:r>
              <a:rPr lang="en-US" dirty="0" smtClean="0"/>
              <a:t>k-</a:t>
            </a:r>
            <a:r>
              <a:rPr lang="ru-RU" dirty="0" smtClean="0"/>
              <a:t>статистики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44766" y="1070920"/>
            <a:ext cx="8442034" cy="505524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sz="1800" dirty="0" smtClean="0"/>
              <a:t>Нахождение </a:t>
            </a:r>
            <a:r>
              <a:rPr lang="en-US" sz="1800" b="1" i="1" dirty="0" smtClean="0"/>
              <a:t>k-</a:t>
            </a:r>
            <a:r>
              <a:rPr lang="ru-RU" sz="1800" dirty="0" smtClean="0"/>
              <a:t>порядковой статистики методом «разделяй и властвуй»</a:t>
            </a:r>
            <a:r>
              <a:rPr lang="en-US" sz="1800" dirty="0" smtClean="0"/>
              <a:t>: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1800" dirty="0" smtClean="0"/>
              <a:t>Выбираем случайным образом элемент </a:t>
            </a:r>
            <a:r>
              <a:rPr lang="en-US" sz="1800" b="1" i="1" dirty="0" smtClean="0"/>
              <a:t>v</a:t>
            </a:r>
            <a:r>
              <a:rPr lang="en-US" sz="1800" dirty="0" smtClean="0"/>
              <a:t> </a:t>
            </a:r>
            <a:r>
              <a:rPr lang="ru-RU" sz="1800" dirty="0" smtClean="0"/>
              <a:t>массива </a:t>
            </a:r>
            <a:r>
              <a:rPr lang="en-US" sz="1800" dirty="0" smtClean="0"/>
              <a:t>S.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1800" dirty="0" smtClean="0"/>
              <a:t>Разобьём массив на три </a:t>
            </a:r>
            <a:r>
              <a:rPr lang="ru-RU" sz="1800" dirty="0" err="1" smtClean="0"/>
              <a:t>подмассива</a:t>
            </a:r>
            <a:r>
              <a:rPr lang="ru-RU" sz="1800" dirty="0" smtClean="0"/>
              <a:t>, </a:t>
            </a:r>
            <a:r>
              <a:rPr lang="ru-RU" sz="1800" dirty="0" err="1" smtClean="0"/>
              <a:t>подмассив</a:t>
            </a:r>
            <a:r>
              <a:rPr lang="ru-RU" sz="1800" dirty="0" smtClean="0"/>
              <a:t> </a:t>
            </a:r>
            <a:r>
              <a:rPr lang="en-US" sz="1800" dirty="0" err="1" smtClean="0"/>
              <a:t>S</a:t>
            </a:r>
            <a:r>
              <a:rPr lang="en-US" sz="1800" baseline="-25000" dirty="0" err="1" smtClean="0"/>
              <a:t>l</a:t>
            </a:r>
            <a:r>
              <a:rPr lang="ru-RU" sz="1800" dirty="0" smtClean="0"/>
              <a:t> </a:t>
            </a:r>
            <a:r>
              <a:rPr lang="mr-IN" sz="1800" dirty="0" smtClean="0"/>
              <a:t>–</a:t>
            </a:r>
            <a:r>
              <a:rPr lang="ru-RU" sz="1800" dirty="0" smtClean="0"/>
              <a:t> все элементы которого меньше элемента </a:t>
            </a:r>
            <a:r>
              <a:rPr lang="en-US" sz="1800" dirty="0" smtClean="0"/>
              <a:t>v, </a:t>
            </a:r>
            <a:r>
              <a:rPr lang="ru-RU" sz="1800" dirty="0" err="1" smtClean="0"/>
              <a:t>подсмассив</a:t>
            </a:r>
            <a:r>
              <a:rPr lang="ru-RU" sz="1800" dirty="0" smtClean="0"/>
              <a:t> все элементы которого равны </a:t>
            </a:r>
            <a:r>
              <a:rPr lang="en-US" sz="1800" dirty="0" smtClean="0"/>
              <a:t>v </a:t>
            </a:r>
            <a:r>
              <a:rPr lang="mr-IN" sz="1800" dirty="0" smtClean="0"/>
              <a:t>–</a:t>
            </a:r>
            <a:r>
              <a:rPr lang="en-US" sz="1800" dirty="0" smtClean="0"/>
              <a:t> </a:t>
            </a:r>
            <a:r>
              <a:rPr lang="en-US" sz="1800" dirty="0" err="1" smtClean="0"/>
              <a:t>S</a:t>
            </a:r>
            <a:r>
              <a:rPr lang="en-US" sz="1800" baseline="-25000" dirty="0" err="1" smtClean="0"/>
              <a:t>v</a:t>
            </a:r>
            <a:r>
              <a:rPr lang="en-US" sz="1800" dirty="0" smtClean="0"/>
              <a:t> </a:t>
            </a:r>
            <a:r>
              <a:rPr lang="ru-RU" sz="1800" dirty="0" smtClean="0"/>
              <a:t>и </a:t>
            </a:r>
            <a:r>
              <a:rPr lang="ru-RU" sz="1800" dirty="0" err="1" smtClean="0"/>
              <a:t>подмассив</a:t>
            </a:r>
            <a:r>
              <a:rPr lang="ru-RU" sz="1800" dirty="0" smtClean="0"/>
              <a:t> </a:t>
            </a:r>
            <a:r>
              <a:rPr lang="en-US" sz="1800" dirty="0" err="1" smtClean="0"/>
              <a:t>S</a:t>
            </a:r>
            <a:r>
              <a:rPr lang="en-US" sz="1800" baseline="-25000" dirty="0" err="1" smtClean="0"/>
              <a:t>r</a:t>
            </a:r>
            <a:r>
              <a:rPr lang="en-US" sz="1800" dirty="0" smtClean="0"/>
              <a:t> </a:t>
            </a:r>
            <a:r>
              <a:rPr lang="mr-IN" sz="1800" dirty="0" smtClean="0"/>
              <a:t>–</a:t>
            </a:r>
            <a:r>
              <a:rPr lang="ru-RU" sz="1800" dirty="0" smtClean="0"/>
              <a:t> все элементы которого</a:t>
            </a:r>
            <a:r>
              <a:rPr lang="en-US" sz="1800" dirty="0" smtClean="0"/>
              <a:t> </a:t>
            </a:r>
            <a:r>
              <a:rPr lang="ru-RU" sz="1800" dirty="0" smtClean="0"/>
              <a:t>больше </a:t>
            </a:r>
            <a:r>
              <a:rPr lang="en-US" sz="1800" dirty="0" smtClean="0"/>
              <a:t>v.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1800" dirty="0" smtClean="0"/>
              <a:t>Рекурсивная функция поиска, где </a:t>
            </a:r>
            <a:r>
              <a:rPr lang="en-US" sz="1800" dirty="0" smtClean="0"/>
              <a:t>|S| - </a:t>
            </a:r>
            <a:r>
              <a:rPr lang="ru-RU" sz="1800" dirty="0" smtClean="0"/>
              <a:t>количество элементов в </a:t>
            </a:r>
            <a:r>
              <a:rPr lang="ru-RU" sz="1800" dirty="0" err="1" smtClean="0"/>
              <a:t>подмассиве</a:t>
            </a:r>
            <a:r>
              <a:rPr lang="en-US" sz="1800" dirty="0" smtClean="0"/>
              <a:t>:</a:t>
            </a:r>
          </a:p>
          <a:p>
            <a:pPr marL="342900" indent="-342900">
              <a:buFont typeface="Arial"/>
              <a:buChar char="•"/>
            </a:pPr>
            <a:endParaRPr lang="en-US" dirty="0" smtClean="0"/>
          </a:p>
          <a:p>
            <a:pPr marL="342900" indent="-342900">
              <a:buFont typeface="Arial"/>
              <a:buChar char="•"/>
            </a:pPr>
            <a:endParaRPr lang="en-US" dirty="0" smtClean="0"/>
          </a:p>
          <a:p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37344" y="4743358"/>
                <a:ext cx="6376746" cy="8784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𝐹𝑖𝑛𝑑𝑂𝑟𝑑𝑒𝑟𝑆𝑡𝑎𝑡𝑖𝑠𝑡𝑖𝑐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ru-RU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sz="16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𝐹𝑖𝑛𝑑𝑂𝑟𝑑𝑒𝑟𝑆𝑡𝑎𝑡𝑖𝑠𝑡𝑖𝑐</m:t>
                              </m:r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sz="1600" i="1" baseline="-2500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𝐹𝑖𝑛𝑑𝑂𝑟𝑑𝑒𝑟𝑆𝑡𝑎𝑡𝑖𝑠𝑡𝑖𝑐</m:t>
                              </m:r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sz="1600" b="0" i="1" baseline="-25000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1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  <m:r>
                                        <a:rPr lang="en-US" sz="1600" i="1" baseline="-2500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</m:d>
                                  <m:r>
                                    <a:rPr lang="en-US" sz="1600" b="0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sz="1600" i="1" baseline="-2500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e>
                              </m:d>
                              <m:r>
                                <a:rPr lang="en-US" sz="160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160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sz="1600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44" y="4743358"/>
                <a:ext cx="6376746" cy="87844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6304046" y="4711840"/>
                <a:ext cx="140128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600" i="1" dirty="0">
                          <a:latin typeface="Cambria Math" panose="02040503050406030204" pitchFamily="18" charset="0"/>
                        </a:rPr>
                        <m:t>если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≤|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𝑆𝑙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ru-RU" sz="1600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4046" y="4711840"/>
                <a:ext cx="1401281" cy="338554"/>
              </a:xfrm>
              <a:prstGeom prst="rect">
                <a:avLst/>
              </a:prstGeom>
              <a:blipFill>
                <a:blip r:embed="rId3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6304046" y="4987487"/>
                <a:ext cx="249279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600" i="1" dirty="0">
                          <a:latin typeface="Cambria Math" panose="02040503050406030204" pitchFamily="18" charset="0"/>
                        </a:rPr>
                        <m:t>если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600" i="1" baseline="-2500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|&lt;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6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1600" i="1" baseline="-2500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+|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600" i="1" baseline="-2500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ru-RU" sz="1600" dirty="0"/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4046" y="4987487"/>
                <a:ext cx="2492798" cy="338554"/>
              </a:xfrm>
              <a:prstGeom prst="rect">
                <a:avLst/>
              </a:prstGeom>
              <a:blipFill>
                <a:blip r:embed="rId4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/>
              <p:cNvSpPr/>
              <p:nvPr/>
            </p:nvSpPr>
            <p:spPr>
              <a:xfrm>
                <a:off x="6304046" y="5263133"/>
                <a:ext cx="200035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600" i="1" dirty="0" smtClean="0">
                          <a:latin typeface="Cambria Math" panose="02040503050406030204" pitchFamily="18" charset="0"/>
                        </a:rPr>
                        <m:t>если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&gt;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6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1600" i="1" baseline="-2500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+|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600" i="1" baseline="-2500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ru-RU" sz="1600" dirty="0"/>
              </a:p>
            </p:txBody>
          </p:sp>
        </mc:Choice>
        <mc:Fallback xmlns=""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4046" y="5263133"/>
                <a:ext cx="2000356" cy="338554"/>
              </a:xfrm>
              <a:prstGeom prst="rect">
                <a:avLst/>
              </a:prstGeom>
              <a:blipFill>
                <a:blip r:embed="rId5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3059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Нахождение </a:t>
            </a:r>
            <a:r>
              <a:rPr lang="en-US" dirty="0"/>
              <a:t>k-</a:t>
            </a:r>
            <a:r>
              <a:rPr lang="ru-RU" dirty="0" smtClean="0"/>
              <a:t>статистики </a:t>
            </a:r>
            <a:r>
              <a:rPr lang="en-US" dirty="0" smtClean="0"/>
              <a:t>/ </a:t>
            </a:r>
            <a:r>
              <a:rPr lang="ru-RU" dirty="0" smtClean="0"/>
              <a:t>Пример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Содержимое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ru-RU" dirty="0" smtClean="0"/>
                  <a:t>Массив </a:t>
                </a:r>
                <a:r>
                  <a:rPr lang="en-US" dirty="0" smtClean="0"/>
                  <a:t>S = {10, 5, 14, 7, 3, 2, 18, 4, 5, 13, 6, 8}</a:t>
                </a:r>
              </a:p>
              <a:p>
                <a:pPr>
                  <a:lnSpc>
                    <a:spcPct val="150000"/>
                  </a:lnSpc>
                </a:pPr>
                <a:endParaRPr lang="en-US" dirty="0" smtClean="0"/>
              </a:p>
              <a:p>
                <a:pPr>
                  <a:lnSpc>
                    <a:spcPct val="150000"/>
                  </a:lnSpc>
                </a:pPr>
                <a:r>
                  <a:rPr lang="ru-RU" b="1" i="1" dirty="0" smtClean="0"/>
                  <a:t>Задача</a:t>
                </a:r>
                <a:r>
                  <a:rPr lang="ru-RU" dirty="0" smtClean="0"/>
                  <a:t>: найти </a:t>
                </a:r>
                <a:r>
                  <a:rPr lang="en-US" dirty="0" smtClean="0"/>
                  <a:t>k=6 </a:t>
                </a:r>
                <a:r>
                  <a:rPr lang="ru-RU" dirty="0" smtClean="0"/>
                  <a:t>статистику</a:t>
                </a:r>
              </a:p>
              <a:p>
                <a:pPr>
                  <a:lnSpc>
                    <a:spcPct val="150000"/>
                  </a:lnSpc>
                </a:pPr>
                <a:r>
                  <a:rPr lang="ru-RU" dirty="0" smtClean="0"/>
                  <a:t>Первый проход, выбран произвольный элемент </a:t>
                </a:r>
                <a:r>
                  <a:rPr lang="en-US" dirty="0" smtClean="0"/>
                  <a:t>v = 8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 err="1" smtClean="0"/>
                  <a:t>S</a:t>
                </a:r>
                <a:r>
                  <a:rPr lang="en-US" baseline="-25000" dirty="0" err="1" smtClean="0"/>
                  <a:t>l</a:t>
                </a:r>
                <a:r>
                  <a:rPr lang="en-US" dirty="0" smtClean="0"/>
                  <a:t> = {5, 7, 3, 2, 4, 5, 6}, |</a:t>
                </a:r>
                <a:r>
                  <a:rPr lang="en-US" dirty="0" err="1" smtClean="0"/>
                  <a:t>S</a:t>
                </a:r>
                <a:r>
                  <a:rPr lang="en-US" baseline="-25000" dirty="0" err="1" smtClean="0"/>
                  <a:t>l</a:t>
                </a:r>
                <a:r>
                  <a:rPr lang="en-US" dirty="0" smtClean="0"/>
                  <a:t>| = 7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 err="1" smtClean="0"/>
                  <a:t>S</a:t>
                </a:r>
                <a:r>
                  <a:rPr lang="en-US" baseline="-25000" dirty="0" err="1" smtClean="0"/>
                  <a:t>v</a:t>
                </a:r>
                <a:r>
                  <a:rPr lang="en-US" dirty="0" smtClean="0"/>
                  <a:t> = {8}, 				|</a:t>
                </a:r>
                <a:r>
                  <a:rPr lang="en-US" dirty="0" err="1" smtClean="0"/>
                  <a:t>S</a:t>
                </a:r>
                <a:r>
                  <a:rPr lang="en-US" baseline="-25000" dirty="0" err="1" smtClean="0"/>
                  <a:t>v</a:t>
                </a:r>
                <a:r>
                  <a:rPr lang="en-US" dirty="0" smtClean="0"/>
                  <a:t>| = 1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 err="1" smtClean="0"/>
                  <a:t>S</a:t>
                </a:r>
                <a:r>
                  <a:rPr lang="en-US" baseline="-25000" dirty="0" err="1" smtClean="0"/>
                  <a:t>r</a:t>
                </a:r>
                <a:r>
                  <a:rPr lang="en-US" dirty="0" smtClean="0"/>
                  <a:t> = {10, 14, 18, 13}, 	|</a:t>
                </a:r>
                <a:r>
                  <a:rPr lang="en-US" dirty="0" err="1" smtClean="0"/>
                  <a:t>S</a:t>
                </a:r>
                <a:r>
                  <a:rPr lang="en-US" baseline="-25000" dirty="0" err="1" smtClean="0"/>
                  <a:t>r</a:t>
                </a:r>
                <a:r>
                  <a:rPr lang="en-US" dirty="0" smtClean="0"/>
                  <a:t>| = 4 </a:t>
                </a:r>
              </a:p>
              <a:p>
                <a:pPr>
                  <a:lnSpc>
                    <a:spcPct val="150000"/>
                  </a:lnSpc>
                </a:pPr>
                <a:endParaRPr lang="en-US" dirty="0" smtClean="0"/>
              </a:p>
              <a:p>
                <a:pPr>
                  <a:lnSpc>
                    <a:spcPct val="150000"/>
                  </a:lnSpc>
                </a:pPr>
                <a:r>
                  <a:rPr lang="ru-RU" dirty="0" smtClean="0"/>
                  <a:t>Т.к. </a:t>
                </a:r>
                <a:r>
                  <a:rPr lang="en-US" dirty="0" smtClean="0"/>
                  <a:t>k &lt; |</a:t>
                </a:r>
                <a:r>
                  <a:rPr lang="en-US" dirty="0" err="1" smtClean="0"/>
                  <a:t>S</a:t>
                </a:r>
                <a:r>
                  <a:rPr lang="en-US" baseline="-25000" dirty="0" err="1" smtClean="0"/>
                  <a:t>l</a:t>
                </a:r>
                <a:r>
                  <a:rPr lang="en-US" dirty="0" smtClean="0"/>
                  <a:t>| </a:t>
                </a:r>
                <a:r>
                  <a:rPr lang="ru-RU" dirty="0" smtClean="0"/>
                  <a:t>, то выполняется первый рекурсивный вызов</a:t>
                </a:r>
                <a:r>
                  <a:rPr lang="ru-RU" dirty="0"/>
                  <a:t> </a:t>
                </a:r>
                <a:r>
                  <a:rPr lang="ru-RU" dirty="0" smtClean="0"/>
                  <a:t>(первый случай)</a:t>
                </a:r>
                <a:r>
                  <a:rPr lang="en-US" dirty="0" smtClean="0"/>
                  <a:t>: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𝐹𝑖𝑛𝑑𝑂𝑟𝑑𝑒𝑟𝑆𝑡𝑎𝑡𝑖𝑠𝑡𝑖𝑐</m:t>
                    </m:r>
                  </m:oMath>
                </a14:m>
                <a:r>
                  <a:rPr lang="en-US" dirty="0" smtClean="0"/>
                  <a:t>(</a:t>
                </a:r>
                <a:r>
                  <a:rPr lang="en-US" dirty="0" err="1" smtClean="0"/>
                  <a:t>S</a:t>
                </a:r>
                <a:r>
                  <a:rPr lang="en-US" baseline="-25000" dirty="0" err="1" smtClean="0"/>
                  <a:t>l</a:t>
                </a:r>
                <a:r>
                  <a:rPr lang="en-US" dirty="0" smtClean="0"/>
                  <a:t>, k)</a:t>
                </a:r>
                <a:endParaRPr lang="ru-RU" dirty="0"/>
              </a:p>
            </p:txBody>
          </p:sp>
        </mc:Choice>
        <mc:Fallback xmlns="">
          <p:sp>
            <p:nvSpPr>
              <p:cNvPr id="3" name="Содержимое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b="-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006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Нахождение </a:t>
            </a:r>
            <a:r>
              <a:rPr lang="en-US" dirty="0"/>
              <a:t>k-</a:t>
            </a:r>
            <a:r>
              <a:rPr lang="ru-RU" dirty="0"/>
              <a:t>статистики </a:t>
            </a:r>
            <a:r>
              <a:rPr lang="en-US" dirty="0"/>
              <a:t>/ </a:t>
            </a:r>
            <a:r>
              <a:rPr lang="ru-RU" dirty="0"/>
              <a:t>Пример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Содержимое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60084"/>
                <a:ext cx="8229600" cy="5055244"/>
              </a:xfrm>
            </p:spPr>
            <p:txBody>
              <a:bodyPr>
                <a:normAutofit fontScale="70000" lnSpcReduction="2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ru-RU" b="1" dirty="0" smtClean="0"/>
                  <a:t>Второ</a:t>
                </a:r>
                <a:r>
                  <a:rPr lang="ru-RU" b="1" dirty="0"/>
                  <a:t>й</a:t>
                </a:r>
                <a:r>
                  <a:rPr lang="ru-RU" b="1" dirty="0" smtClean="0"/>
                  <a:t> проход</a:t>
                </a:r>
                <a:r>
                  <a:rPr lang="en-US" b="1" dirty="0" smtClean="0"/>
                  <a:t>:</a:t>
                </a:r>
              </a:p>
              <a:p>
                <a:pPr>
                  <a:lnSpc>
                    <a:spcPct val="150000"/>
                  </a:lnSpc>
                </a:pPr>
                <a:endParaRPr lang="en-US" b="1" dirty="0" smtClean="0"/>
              </a:p>
              <a:p>
                <a:pPr>
                  <a:lnSpc>
                    <a:spcPct val="150000"/>
                  </a:lnSpc>
                </a:pPr>
                <a:r>
                  <a:rPr lang="ru-RU" dirty="0" smtClean="0"/>
                  <a:t>Массив </a:t>
                </a:r>
                <a:r>
                  <a:rPr lang="en-US" dirty="0"/>
                  <a:t>S = {5, 7, 3, 2, 4, 5, 6}</a:t>
                </a:r>
                <a:endParaRPr lang="ru-RU" dirty="0"/>
              </a:p>
              <a:p>
                <a:pPr>
                  <a:lnSpc>
                    <a:spcPct val="150000"/>
                  </a:lnSpc>
                </a:pPr>
                <a:endParaRPr lang="ru-RU" dirty="0" smtClean="0"/>
              </a:p>
              <a:p>
                <a:pPr>
                  <a:lnSpc>
                    <a:spcPct val="150000"/>
                  </a:lnSpc>
                </a:pPr>
                <a:r>
                  <a:rPr lang="ru-RU" dirty="0" smtClean="0"/>
                  <a:t>Выбран </a:t>
                </a:r>
                <a:r>
                  <a:rPr lang="ru-RU" dirty="0"/>
                  <a:t>произвольный элемент </a:t>
                </a:r>
                <a:r>
                  <a:rPr lang="en-US" dirty="0"/>
                  <a:t>v = </a:t>
                </a:r>
                <a:r>
                  <a:rPr lang="ru-RU" dirty="0" smtClean="0"/>
                  <a:t>5</a:t>
                </a:r>
              </a:p>
              <a:p>
                <a:pPr>
                  <a:lnSpc>
                    <a:spcPct val="150000"/>
                  </a:lnSpc>
                </a:pPr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 err="1"/>
                  <a:t>S</a:t>
                </a:r>
                <a:r>
                  <a:rPr lang="en-US" baseline="-25000" dirty="0" err="1"/>
                  <a:t>l</a:t>
                </a:r>
                <a:r>
                  <a:rPr lang="en-US" dirty="0"/>
                  <a:t> = </a:t>
                </a:r>
                <a:r>
                  <a:rPr lang="en-US" dirty="0" smtClean="0"/>
                  <a:t>{</a:t>
                </a:r>
                <a:r>
                  <a:rPr lang="ru-RU" dirty="0" smtClean="0"/>
                  <a:t>3</a:t>
                </a:r>
                <a:r>
                  <a:rPr lang="en-US" dirty="0" smtClean="0"/>
                  <a:t>, 2, 4}</a:t>
                </a:r>
                <a:r>
                  <a:rPr lang="en-US" dirty="0"/>
                  <a:t>, </a:t>
                </a:r>
                <a:r>
                  <a:rPr lang="en-US" dirty="0" smtClean="0"/>
                  <a:t>	|</a:t>
                </a:r>
                <a:r>
                  <a:rPr lang="en-US" dirty="0" err="1"/>
                  <a:t>S</a:t>
                </a:r>
                <a:r>
                  <a:rPr lang="en-US" baseline="-25000" dirty="0" err="1"/>
                  <a:t>l</a:t>
                </a:r>
                <a:r>
                  <a:rPr lang="en-US" dirty="0"/>
                  <a:t>| = </a:t>
                </a:r>
                <a:r>
                  <a:rPr lang="en-US" dirty="0" smtClean="0"/>
                  <a:t>3</a:t>
                </a:r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 err="1"/>
                  <a:t>S</a:t>
                </a:r>
                <a:r>
                  <a:rPr lang="en-US" baseline="-25000" dirty="0" err="1"/>
                  <a:t>v</a:t>
                </a:r>
                <a:r>
                  <a:rPr lang="en-US" dirty="0"/>
                  <a:t> = </a:t>
                </a:r>
                <a:r>
                  <a:rPr lang="en-US" dirty="0" smtClean="0"/>
                  <a:t>{5, 5}</a:t>
                </a:r>
                <a:r>
                  <a:rPr lang="en-US" dirty="0"/>
                  <a:t>, </a:t>
                </a:r>
                <a:r>
                  <a:rPr lang="en-US" dirty="0" smtClean="0"/>
                  <a:t>	|</a:t>
                </a:r>
                <a:r>
                  <a:rPr lang="en-US" dirty="0" err="1" smtClean="0"/>
                  <a:t>S</a:t>
                </a:r>
                <a:r>
                  <a:rPr lang="en-US" baseline="-25000" dirty="0" err="1" smtClean="0"/>
                  <a:t>v</a:t>
                </a:r>
                <a:r>
                  <a:rPr lang="en-US" dirty="0" smtClean="0"/>
                  <a:t>| </a:t>
                </a:r>
                <a:r>
                  <a:rPr lang="en-US" dirty="0"/>
                  <a:t>= </a:t>
                </a:r>
                <a:r>
                  <a:rPr lang="en-US" dirty="0" smtClean="0"/>
                  <a:t>2</a:t>
                </a:r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 err="1"/>
                  <a:t>S</a:t>
                </a:r>
                <a:r>
                  <a:rPr lang="en-US" baseline="-25000" dirty="0" err="1"/>
                  <a:t>r</a:t>
                </a:r>
                <a:r>
                  <a:rPr lang="en-US" dirty="0"/>
                  <a:t> = </a:t>
                </a:r>
                <a:r>
                  <a:rPr lang="en-US" dirty="0" smtClean="0"/>
                  <a:t>{7, 6}</a:t>
                </a:r>
                <a:r>
                  <a:rPr lang="en-US" dirty="0"/>
                  <a:t>, </a:t>
                </a:r>
                <a:r>
                  <a:rPr lang="en-US" dirty="0" smtClean="0"/>
                  <a:t>	|</a:t>
                </a:r>
                <a:r>
                  <a:rPr lang="en-US" dirty="0" err="1" smtClean="0"/>
                  <a:t>S</a:t>
                </a:r>
                <a:r>
                  <a:rPr lang="en-US" baseline="-25000" dirty="0" err="1" smtClean="0"/>
                  <a:t>r</a:t>
                </a:r>
                <a:r>
                  <a:rPr lang="en-US" dirty="0"/>
                  <a:t>|</a:t>
                </a:r>
                <a:r>
                  <a:rPr lang="en-US" dirty="0" smtClean="0"/>
                  <a:t> </a:t>
                </a:r>
                <a:r>
                  <a:rPr lang="en-US" dirty="0"/>
                  <a:t>= </a:t>
                </a:r>
                <a:r>
                  <a:rPr lang="en-US" dirty="0" smtClean="0"/>
                  <a:t>2 </a:t>
                </a:r>
                <a:endParaRPr lang="en-US" dirty="0"/>
              </a:p>
              <a:p>
                <a:pPr>
                  <a:lnSpc>
                    <a:spcPct val="150000"/>
                  </a:lnSpc>
                </a:pPr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ru-RU" dirty="0"/>
                  <a:t>Т.к. </a:t>
                </a:r>
                <a:r>
                  <a:rPr lang="en-US" dirty="0"/>
                  <a:t>k</a:t>
                </a:r>
                <a:r>
                  <a:rPr lang="en-US" dirty="0" smtClean="0"/>
                  <a:t> &gt; |</a:t>
                </a:r>
                <a:r>
                  <a:rPr lang="en-US" dirty="0" err="1" smtClean="0"/>
                  <a:t>S</a:t>
                </a:r>
                <a:r>
                  <a:rPr lang="en-US" baseline="-25000" dirty="0" err="1" smtClean="0"/>
                  <a:t>l</a:t>
                </a:r>
                <a:r>
                  <a:rPr lang="en-US" dirty="0" smtClean="0"/>
                  <a:t>| + |</a:t>
                </a:r>
                <a:r>
                  <a:rPr lang="en-US" dirty="0" err="1" smtClean="0"/>
                  <a:t>S</a:t>
                </a:r>
                <a:r>
                  <a:rPr lang="en-US" baseline="-25000" dirty="0" err="1" smtClean="0"/>
                  <a:t>r</a:t>
                </a:r>
                <a:r>
                  <a:rPr lang="en-US" dirty="0" smtClean="0"/>
                  <a:t>| </a:t>
                </a:r>
                <a:r>
                  <a:rPr lang="ru-RU" dirty="0"/>
                  <a:t>, то выполняется </a:t>
                </a:r>
                <a:r>
                  <a:rPr lang="ru-RU" dirty="0" smtClean="0"/>
                  <a:t>третий рекурсивный </a:t>
                </a:r>
                <a:r>
                  <a:rPr lang="ru-RU" dirty="0"/>
                  <a:t>вызов </a:t>
                </a:r>
                <a:r>
                  <a:rPr lang="ru-RU" dirty="0" smtClean="0"/>
                  <a:t>(третий случай</a:t>
                </a:r>
                <a:r>
                  <a:rPr lang="ru-RU" dirty="0"/>
                  <a:t>)</a:t>
                </a:r>
                <a:r>
                  <a:rPr lang="en-US" dirty="0"/>
                  <a:t>: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𝐹𝑖𝑛𝑑𝑂𝑟𝑑𝑒𝑟𝑆𝑡𝑎𝑡𝑖𝑠𝑡𝑖𝑐</m:t>
                    </m:r>
                  </m:oMath>
                </a14:m>
                <a:r>
                  <a:rPr lang="en-US" dirty="0" smtClean="0"/>
                  <a:t>(</a:t>
                </a:r>
                <a:r>
                  <a:rPr lang="en-US" dirty="0" err="1" smtClean="0"/>
                  <a:t>S</a:t>
                </a:r>
                <a:r>
                  <a:rPr lang="en-US" baseline="-25000" dirty="0" err="1" smtClean="0"/>
                  <a:t>r</a:t>
                </a:r>
                <a:r>
                  <a:rPr lang="en-US" dirty="0" smtClean="0"/>
                  <a:t>, k</a:t>
                </a:r>
                <a:r>
                  <a:rPr lang="ru-RU" dirty="0" smtClean="0"/>
                  <a:t> - </a:t>
                </a:r>
                <a:r>
                  <a:rPr lang="en-US" dirty="0" smtClean="0"/>
                  <a:t>|</a:t>
                </a:r>
                <a:r>
                  <a:rPr lang="en-US" dirty="0" err="1" smtClean="0"/>
                  <a:t>S</a:t>
                </a:r>
                <a:r>
                  <a:rPr lang="en-US" baseline="-25000" dirty="0" err="1" smtClean="0"/>
                  <a:t>l</a:t>
                </a:r>
                <a:r>
                  <a:rPr lang="en-US" dirty="0" smtClean="0"/>
                  <a:t>| - |</a:t>
                </a:r>
                <a:r>
                  <a:rPr lang="en-US" dirty="0" err="1" smtClean="0"/>
                  <a:t>S</a:t>
                </a:r>
                <a:r>
                  <a:rPr lang="en-US" baseline="-25000" dirty="0" err="1" smtClean="0"/>
                  <a:t>v</a:t>
                </a:r>
                <a:r>
                  <a:rPr lang="en-US" dirty="0" smtClean="0"/>
                  <a:t>|)</a:t>
                </a:r>
                <a:endParaRPr lang="ru-RU" dirty="0"/>
              </a:p>
              <a:p>
                <a:pPr>
                  <a:lnSpc>
                    <a:spcPct val="150000"/>
                  </a:lnSpc>
                </a:pPr>
                <a:endParaRPr lang="ru-RU" dirty="0"/>
              </a:p>
            </p:txBody>
          </p:sp>
        </mc:Choice>
        <mc:Fallback xmlns="">
          <p:sp>
            <p:nvSpPr>
              <p:cNvPr id="3" name="Содержимое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60084"/>
                <a:ext cx="8229600" cy="5055244"/>
              </a:xfrm>
              <a:blipFill>
                <a:blip r:embed="rId2"/>
                <a:stretch>
                  <a:fillRect l="-44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4854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Ключ сортировки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Элементами сортируемой последовательности могут быть любые типы данных. Главное чтобы в каждом их них должен быть ключ.</a:t>
            </a:r>
          </a:p>
          <a:p>
            <a:endParaRPr lang="ru-RU" dirty="0"/>
          </a:p>
          <a:p>
            <a:r>
              <a:rPr lang="ru-RU" dirty="0" smtClean="0"/>
              <a:t>Последовательность</a:t>
            </a:r>
            <a:r>
              <a:rPr lang="en-US" dirty="0" smtClean="0"/>
              <a:t>:</a:t>
            </a:r>
          </a:p>
          <a:p>
            <a:r>
              <a:rPr lang="en-US" dirty="0" smtClean="0"/>
              <a:t>(</a:t>
            </a:r>
            <a:r>
              <a:rPr lang="ru-RU" dirty="0" smtClean="0"/>
              <a:t>Петя, 22</a:t>
            </a:r>
            <a:r>
              <a:rPr lang="en-US" dirty="0" smtClean="0"/>
              <a:t>)</a:t>
            </a:r>
            <a:r>
              <a:rPr lang="ru-RU" dirty="0" smtClean="0"/>
              <a:t>, (Вася, 23)</a:t>
            </a:r>
            <a:r>
              <a:rPr lang="en-US" dirty="0" smtClean="0"/>
              <a:t>, </a:t>
            </a:r>
            <a:r>
              <a:rPr lang="ru-RU" dirty="0" smtClean="0"/>
              <a:t>(Олег, 32), (Коля, 41), (Андрей, 32)</a:t>
            </a:r>
          </a:p>
          <a:p>
            <a:endParaRPr lang="ru-RU" dirty="0"/>
          </a:p>
          <a:p>
            <a:r>
              <a:rPr lang="ru-RU" dirty="0" smtClean="0"/>
              <a:t>Ключ – возраст людей</a:t>
            </a:r>
          </a:p>
        </p:txBody>
      </p:sp>
    </p:spTree>
    <p:extLst>
      <p:ext uri="{BB962C8B-B14F-4D97-AF65-F5344CB8AC3E}">
        <p14:creationId xmlns:p14="http://schemas.microsoft.com/office/powerpoint/2010/main" val="414024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Нахождение </a:t>
            </a:r>
            <a:r>
              <a:rPr lang="en-US" dirty="0"/>
              <a:t>k-</a:t>
            </a:r>
            <a:r>
              <a:rPr lang="ru-RU" dirty="0"/>
              <a:t>статистики </a:t>
            </a:r>
            <a:r>
              <a:rPr lang="en-US" dirty="0"/>
              <a:t>/ </a:t>
            </a:r>
            <a:r>
              <a:rPr lang="ru-RU" dirty="0"/>
              <a:t>Пример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812301"/>
            <a:ext cx="8229600" cy="5588317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ru-RU" b="1" dirty="0" smtClean="0"/>
              <a:t>Третий проход</a:t>
            </a:r>
            <a:r>
              <a:rPr lang="en-US" b="1" dirty="0" smtClean="0"/>
              <a:t>: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ru-RU" dirty="0"/>
              <a:t>Массив </a:t>
            </a:r>
            <a:r>
              <a:rPr lang="en-US" dirty="0"/>
              <a:t>S = </a:t>
            </a:r>
            <a:r>
              <a:rPr lang="en-US" dirty="0" smtClean="0"/>
              <a:t>{</a:t>
            </a:r>
            <a:r>
              <a:rPr lang="en-US" dirty="0"/>
              <a:t>7, 6</a:t>
            </a:r>
            <a:r>
              <a:rPr lang="en-US" dirty="0" smtClean="0"/>
              <a:t>} , k </a:t>
            </a:r>
            <a:r>
              <a:rPr lang="ru-RU" dirty="0" smtClean="0"/>
              <a:t>из предыдущего вычисления  = </a:t>
            </a:r>
            <a:r>
              <a:rPr lang="en-US" dirty="0" smtClean="0"/>
              <a:t>k </a:t>
            </a:r>
            <a:r>
              <a:rPr lang="mr-IN" dirty="0" smtClean="0"/>
              <a:t>–</a:t>
            </a:r>
            <a:r>
              <a:rPr lang="en-US" dirty="0" smtClean="0"/>
              <a:t> |</a:t>
            </a:r>
            <a:r>
              <a:rPr lang="en-US" dirty="0" err="1" smtClean="0"/>
              <a:t>S</a:t>
            </a:r>
            <a:r>
              <a:rPr lang="en-US" baseline="-25000" dirty="0" err="1" smtClean="0"/>
              <a:t>l</a:t>
            </a:r>
            <a:r>
              <a:rPr lang="en-US" dirty="0" smtClean="0"/>
              <a:t>| - |</a:t>
            </a:r>
            <a:r>
              <a:rPr lang="en-US" dirty="0" err="1" smtClean="0"/>
              <a:t>S</a:t>
            </a:r>
            <a:r>
              <a:rPr lang="en-US" baseline="-25000" dirty="0" err="1" smtClean="0"/>
              <a:t>v</a:t>
            </a:r>
            <a:r>
              <a:rPr lang="en-US" dirty="0" smtClean="0"/>
              <a:t>| = 6 </a:t>
            </a:r>
            <a:r>
              <a:rPr lang="mr-IN" dirty="0" smtClean="0"/>
              <a:t>–</a:t>
            </a:r>
            <a:r>
              <a:rPr lang="en-US" dirty="0" smtClean="0"/>
              <a:t> 3 </a:t>
            </a:r>
            <a:r>
              <a:rPr lang="mr-IN" dirty="0" smtClean="0"/>
              <a:t>–</a:t>
            </a:r>
            <a:r>
              <a:rPr lang="en-US" dirty="0" smtClean="0"/>
              <a:t> 2 = 1</a:t>
            </a:r>
            <a:endParaRPr lang="ru-RU" dirty="0" smtClean="0"/>
          </a:p>
          <a:p>
            <a:pPr>
              <a:lnSpc>
                <a:spcPct val="120000"/>
              </a:lnSpc>
            </a:pPr>
            <a:endParaRPr lang="ru-RU" dirty="0" smtClean="0"/>
          </a:p>
          <a:p>
            <a:pPr>
              <a:lnSpc>
                <a:spcPct val="120000"/>
              </a:lnSpc>
            </a:pPr>
            <a:r>
              <a:rPr lang="ru-RU" dirty="0" smtClean="0"/>
              <a:t>Выбран произвольный элемент </a:t>
            </a:r>
            <a:r>
              <a:rPr lang="en-US" dirty="0" smtClean="0"/>
              <a:t>v = 6</a:t>
            </a:r>
            <a:endParaRPr lang="ru-RU" dirty="0" smtClean="0"/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  <a:tabLst>
                <a:tab pos="1081088" algn="l"/>
              </a:tabLst>
            </a:pPr>
            <a:r>
              <a:rPr lang="en-US" dirty="0" err="1"/>
              <a:t>Sl</a:t>
            </a:r>
            <a:r>
              <a:rPr lang="en-US" dirty="0"/>
              <a:t> = </a:t>
            </a:r>
            <a:r>
              <a:rPr lang="en-US" dirty="0" smtClean="0"/>
              <a:t>{},		|</a:t>
            </a:r>
            <a:r>
              <a:rPr lang="en-US" dirty="0" err="1"/>
              <a:t>S</a:t>
            </a:r>
            <a:r>
              <a:rPr lang="en-US" baseline="-25000" dirty="0" err="1"/>
              <a:t>l</a:t>
            </a:r>
            <a:r>
              <a:rPr lang="en-US" dirty="0"/>
              <a:t>| = </a:t>
            </a:r>
            <a:r>
              <a:rPr lang="en-US" dirty="0" smtClean="0"/>
              <a:t>0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 err="1"/>
              <a:t>Sv</a:t>
            </a:r>
            <a:r>
              <a:rPr lang="en-US" dirty="0"/>
              <a:t> = </a:t>
            </a:r>
            <a:r>
              <a:rPr lang="en-US" dirty="0" smtClean="0"/>
              <a:t>{6}, 	|</a:t>
            </a:r>
            <a:r>
              <a:rPr lang="en-US" dirty="0" err="1"/>
              <a:t>S</a:t>
            </a:r>
            <a:r>
              <a:rPr lang="en-US" baseline="-25000" dirty="0" err="1"/>
              <a:t>v</a:t>
            </a:r>
            <a:r>
              <a:rPr lang="en-US" dirty="0"/>
              <a:t>| = </a:t>
            </a:r>
            <a:r>
              <a:rPr lang="en-US" dirty="0" smtClean="0"/>
              <a:t>1</a:t>
            </a:r>
            <a:endParaRPr lang="en-US" dirty="0"/>
          </a:p>
          <a:p>
            <a:pPr>
              <a:lnSpc>
                <a:spcPct val="120000"/>
              </a:lnSpc>
              <a:tabLst>
                <a:tab pos="1081088" algn="l"/>
              </a:tabLst>
            </a:pPr>
            <a:r>
              <a:rPr lang="en-US" dirty="0" err="1"/>
              <a:t>Sr</a:t>
            </a:r>
            <a:r>
              <a:rPr lang="en-US" dirty="0"/>
              <a:t> = {</a:t>
            </a:r>
            <a:r>
              <a:rPr lang="en-US" dirty="0" smtClean="0"/>
              <a:t>7},		|</a:t>
            </a:r>
            <a:r>
              <a:rPr lang="en-US" dirty="0" err="1"/>
              <a:t>S</a:t>
            </a:r>
            <a:r>
              <a:rPr lang="en-US" baseline="-25000" dirty="0" err="1"/>
              <a:t>r</a:t>
            </a:r>
            <a:r>
              <a:rPr lang="en-US" dirty="0"/>
              <a:t>| = </a:t>
            </a:r>
            <a:r>
              <a:rPr lang="en-US" dirty="0" smtClean="0"/>
              <a:t>1 </a:t>
            </a:r>
            <a:endParaRPr lang="en-US" dirty="0"/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ru-RU" dirty="0"/>
              <a:t>Т.к. </a:t>
            </a:r>
            <a:r>
              <a:rPr lang="en-US" dirty="0" smtClean="0"/>
              <a:t>|</a:t>
            </a:r>
            <a:r>
              <a:rPr lang="en-US" dirty="0" err="1" smtClean="0"/>
              <a:t>S</a:t>
            </a:r>
            <a:r>
              <a:rPr lang="en-US" baseline="-25000" dirty="0" err="1" smtClean="0"/>
              <a:t>l</a:t>
            </a:r>
            <a:r>
              <a:rPr lang="en-US" dirty="0" smtClean="0"/>
              <a:t>| &lt; k  ≤ |</a:t>
            </a:r>
            <a:r>
              <a:rPr lang="en-US" dirty="0" err="1"/>
              <a:t>S</a:t>
            </a:r>
            <a:r>
              <a:rPr lang="en-US" baseline="-25000" dirty="0" err="1"/>
              <a:t>l</a:t>
            </a:r>
            <a:r>
              <a:rPr lang="en-US" dirty="0"/>
              <a:t>| + |</a:t>
            </a:r>
            <a:r>
              <a:rPr lang="en-US" dirty="0" err="1"/>
              <a:t>S</a:t>
            </a:r>
            <a:r>
              <a:rPr lang="en-US" baseline="-25000" dirty="0" err="1"/>
              <a:t>r</a:t>
            </a:r>
            <a:r>
              <a:rPr lang="en-US" dirty="0"/>
              <a:t>| </a:t>
            </a:r>
            <a:r>
              <a:rPr lang="en-US" dirty="0" smtClean="0"/>
              <a:t>-&gt; </a:t>
            </a:r>
            <a:r>
              <a:rPr lang="ru-RU" dirty="0" smtClean="0"/>
              <a:t>второй случай</a:t>
            </a:r>
            <a:r>
              <a:rPr lang="en-US" dirty="0" smtClean="0"/>
              <a:t>:</a:t>
            </a:r>
            <a:r>
              <a:rPr lang="ru-RU" dirty="0" smtClean="0"/>
              <a:t> Конец рекурсии, воз</a:t>
            </a:r>
            <a:r>
              <a:rPr lang="ru-RU" dirty="0"/>
              <a:t>в</a:t>
            </a:r>
            <a:r>
              <a:rPr lang="ru-RU" dirty="0" smtClean="0"/>
              <a:t>ращается элемент </a:t>
            </a:r>
            <a:r>
              <a:rPr lang="en-US" dirty="0" smtClean="0"/>
              <a:t>v</a:t>
            </a:r>
            <a:r>
              <a:rPr lang="ru-RU" dirty="0" smtClean="0"/>
              <a:t>, т.е. Ответ</a:t>
            </a:r>
            <a:r>
              <a:rPr lang="en-US" dirty="0" smtClean="0"/>
              <a:t>: 6</a:t>
            </a:r>
          </a:p>
          <a:p>
            <a:pPr>
              <a:lnSpc>
                <a:spcPct val="120000"/>
              </a:lnSpc>
            </a:pPr>
            <a:endParaRPr lang="ru-RU" dirty="0"/>
          </a:p>
          <a:p>
            <a:pPr>
              <a:lnSpc>
                <a:spcPct val="120000"/>
              </a:lnSpc>
            </a:pPr>
            <a:r>
              <a:rPr lang="ru-RU" dirty="0"/>
              <a:t>Массив </a:t>
            </a:r>
            <a:r>
              <a:rPr lang="en-US" dirty="0"/>
              <a:t>S = {10, 5, 14, 7, 3, 2, 18, 4, 5, 13, 6, 8}</a:t>
            </a:r>
          </a:p>
          <a:p>
            <a:pPr>
              <a:lnSpc>
                <a:spcPct val="120000"/>
              </a:lnSpc>
            </a:pPr>
            <a:r>
              <a:rPr lang="en-US" dirty="0"/>
              <a:t>                    {2, 3, 4, 5, 5, </a:t>
            </a:r>
            <a:r>
              <a:rPr lang="en-US" b="1" i="1" dirty="0">
                <a:solidFill>
                  <a:srgbClr val="FF0000"/>
                </a:solidFill>
              </a:rPr>
              <a:t>6</a:t>
            </a:r>
            <a:r>
              <a:rPr lang="en-US" dirty="0"/>
              <a:t>, 7, 8, 10, 13, 14, 18</a:t>
            </a: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2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Нахождение </a:t>
            </a:r>
            <a:r>
              <a:rPr lang="en-US" dirty="0"/>
              <a:t>k-</a:t>
            </a:r>
            <a:r>
              <a:rPr lang="ru-RU" dirty="0"/>
              <a:t>статистики </a:t>
            </a:r>
            <a:r>
              <a:rPr lang="en-US" dirty="0"/>
              <a:t>/ </a:t>
            </a:r>
            <a:r>
              <a:rPr lang="ru-RU" dirty="0" smtClean="0"/>
              <a:t>Оценка сложности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Содержимое 2"/>
              <p:cNvSpPr>
                <a:spLocks noGrp="1"/>
              </p:cNvSpPr>
              <p:nvPr>
                <p:ph idx="1"/>
              </p:nvPr>
            </p:nvSpPr>
            <p:spPr>
              <a:xfrm>
                <a:off x="361027" y="836407"/>
                <a:ext cx="8653665" cy="5283088"/>
              </a:xfrm>
            </p:spPr>
            <p:txBody>
              <a:bodyPr>
                <a:normAutofit fontScale="85000" lnSpcReduction="1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ru-RU" dirty="0" smtClean="0"/>
                  <a:t>Алгоритм разделай и властвуй </a:t>
                </a:r>
                <a:r>
                  <a:rPr lang="mr-IN" dirty="0" smtClean="0"/>
                  <a:t>–</a:t>
                </a:r>
                <a:r>
                  <a:rPr lang="ru-RU" dirty="0" smtClean="0"/>
                  <a:t> работает основная теорема о рекурсии</a:t>
                </a:r>
              </a:p>
              <a:p>
                <a:pPr>
                  <a:lnSpc>
                    <a:spcPct val="150000"/>
                  </a:lnSpc>
                </a:pPr>
                <a:r>
                  <a:rPr lang="ru-RU" b="1" dirty="0" smtClean="0"/>
                  <a:t>Лучший случай</a:t>
                </a:r>
                <a:r>
                  <a:rPr lang="ru-RU" dirty="0" smtClean="0"/>
                  <a:t> </a:t>
                </a:r>
                <a:r>
                  <a:rPr lang="mr-IN" dirty="0" smtClean="0"/>
                  <a:t>–</a:t>
                </a:r>
                <a:r>
                  <a:rPr lang="ru-RU" dirty="0" smtClean="0"/>
                  <a:t> уменьшение в 2 раза</a:t>
                </a:r>
              </a:p>
              <a:p>
                <a:pPr>
                  <a:lnSpc>
                    <a:spcPct val="150000"/>
                  </a:lnSpc>
                </a:pPr>
                <a:r>
                  <a:rPr lang="ru-RU" dirty="0" smtClean="0"/>
                  <a:t>Тогда</a:t>
                </a:r>
                <a:r>
                  <a:rPr lang="en-US" dirty="0" smtClean="0"/>
                  <a:t>: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dirty="0" smtClean="0"/>
                  <a:t>T(n) = T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 smtClean="0"/>
                  <a:t> + O(n)</a:t>
                </a:r>
              </a:p>
              <a:p>
                <a:pPr algn="ctr">
                  <a:lnSpc>
                    <a:spcPct val="150000"/>
                  </a:lnSpc>
                </a:pPr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ru-RU" dirty="0" smtClean="0"/>
                  <a:t>Количество подзадач </a:t>
                </a:r>
                <a:r>
                  <a:rPr lang="en-US" dirty="0" smtClean="0"/>
                  <a:t>a = 1</a:t>
                </a:r>
              </a:p>
              <a:p>
                <a:pPr>
                  <a:lnSpc>
                    <a:spcPct val="150000"/>
                  </a:lnSpc>
                </a:pPr>
                <a:r>
                  <a:rPr lang="ru-RU" dirty="0" smtClean="0"/>
                  <a:t>Размер подзадачи </a:t>
                </a:r>
                <a:r>
                  <a:rPr lang="en-US" dirty="0" smtClean="0"/>
                  <a:t>b = 2</a:t>
                </a:r>
              </a:p>
              <a:p>
                <a:pPr>
                  <a:lnSpc>
                    <a:spcPct val="150000"/>
                  </a:lnSpc>
                </a:pPr>
                <a:r>
                  <a:rPr lang="ru-RU" dirty="0" smtClean="0"/>
                  <a:t>Коэффициент </a:t>
                </a:r>
                <a:r>
                  <a:rPr lang="en-US" dirty="0" smtClean="0"/>
                  <a:t>d = 1</a:t>
                </a:r>
                <a:r>
                  <a:rPr lang="ru-RU" dirty="0" smtClean="0"/>
                  <a:t> (копирование элементов в </a:t>
                </a:r>
                <a:r>
                  <a:rPr lang="ru-RU" dirty="0" err="1" smtClean="0"/>
                  <a:t>подмассивы</a:t>
                </a:r>
                <a:r>
                  <a:rPr lang="ru-RU" dirty="0" smtClean="0"/>
                  <a:t>)</a:t>
                </a:r>
                <a:endParaRPr lang="en-US" dirty="0" smtClean="0"/>
              </a:p>
              <a:p>
                <a:pPr>
                  <a:lnSpc>
                    <a:spcPct val="150000"/>
                  </a:lnSpc>
                </a:pPr>
                <a:r>
                  <a:rPr lang="en-US" dirty="0" err="1"/>
                  <a:t>l</a:t>
                </a:r>
                <a:r>
                  <a:rPr lang="en-US" dirty="0" err="1" smtClean="0"/>
                  <a:t>og</a:t>
                </a:r>
                <a:r>
                  <a:rPr lang="en-US" baseline="-25000" dirty="0" err="1" smtClean="0"/>
                  <a:t>b</a:t>
                </a:r>
                <a:r>
                  <a:rPr lang="en-US" dirty="0" err="1" smtClean="0"/>
                  <a:t>a</a:t>
                </a:r>
                <a:r>
                  <a:rPr lang="en-US" dirty="0" smtClean="0"/>
                  <a:t> = log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1 = 0 &lt;</a:t>
                </a:r>
                <a:r>
                  <a:rPr lang="ru-RU" dirty="0" smtClean="0"/>
                  <a:t> 1 -</a:t>
                </a:r>
                <a:r>
                  <a:rPr lang="en-US" dirty="0" smtClean="0"/>
                  <a:t>&gt;</a:t>
                </a:r>
                <a:r>
                  <a:rPr lang="ru-RU" dirty="0" smtClean="0"/>
                  <a:t> первый случае теоремы о рекурсиях </a:t>
                </a:r>
                <a:r>
                  <a:rPr lang="en-US" dirty="0" smtClean="0"/>
                  <a:t>T(N)=O(n) </a:t>
                </a:r>
                <a:endParaRPr lang="en-US" dirty="0"/>
              </a:p>
              <a:p>
                <a:pPr algn="ctr">
                  <a:lnSpc>
                    <a:spcPct val="150000"/>
                  </a:lnSpc>
                </a:pPr>
                <a:endParaRPr lang="ru-RU" dirty="0"/>
              </a:p>
            </p:txBody>
          </p:sp>
        </mc:Choice>
        <mc:Fallback xmlns="">
          <p:sp>
            <p:nvSpPr>
              <p:cNvPr id="3" name="Содержимое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1027" y="836407"/>
                <a:ext cx="8653665" cy="5283088"/>
              </a:xfrm>
              <a:blipFill>
                <a:blip r:embed="rId2"/>
                <a:stretch>
                  <a:fillRect l="-70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34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Нахождение </a:t>
            </a:r>
            <a:r>
              <a:rPr lang="en-US" dirty="0"/>
              <a:t>k-</a:t>
            </a:r>
            <a:r>
              <a:rPr lang="ru-RU" dirty="0"/>
              <a:t>статистики </a:t>
            </a:r>
            <a:r>
              <a:rPr lang="en-US" dirty="0"/>
              <a:t>/ </a:t>
            </a:r>
            <a:r>
              <a:rPr lang="ru-RU" dirty="0"/>
              <a:t>Оценка сложности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Содержимое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ru-RU" b="1" dirty="0" smtClean="0"/>
                  <a:t>Худший случай</a:t>
                </a:r>
              </a:p>
              <a:p>
                <a:r>
                  <a:rPr lang="ru-RU" dirty="0" smtClean="0"/>
                  <a:t>Выбирается такой элемент при котором либо </a:t>
                </a:r>
                <a:r>
                  <a:rPr lang="en-US" dirty="0" smtClean="0"/>
                  <a:t>|</a:t>
                </a:r>
                <a:r>
                  <a:rPr lang="en-US" dirty="0" err="1" smtClean="0"/>
                  <a:t>S</a:t>
                </a:r>
                <a:r>
                  <a:rPr lang="en-US" baseline="-25000" dirty="0" err="1" smtClean="0"/>
                  <a:t>l</a:t>
                </a:r>
                <a:r>
                  <a:rPr lang="en-US" dirty="0" smtClean="0"/>
                  <a:t>| =</a:t>
                </a:r>
                <a:r>
                  <a:rPr lang="ru-RU" dirty="0"/>
                  <a:t> </a:t>
                </a:r>
                <a:r>
                  <a:rPr lang="ru-RU" dirty="0" smtClean="0"/>
                  <a:t>0 либо </a:t>
                </a:r>
                <a:r>
                  <a:rPr lang="en-US" dirty="0" smtClean="0"/>
                  <a:t>|</a:t>
                </a:r>
                <a:r>
                  <a:rPr lang="en-US" dirty="0" err="1" smtClean="0"/>
                  <a:t>S</a:t>
                </a:r>
                <a:r>
                  <a:rPr lang="en-US" baseline="-25000" dirty="0" err="1" smtClean="0"/>
                  <a:t>r</a:t>
                </a:r>
                <a:r>
                  <a:rPr lang="en-US" dirty="0" smtClean="0"/>
                  <a:t>| = 0</a:t>
                </a:r>
              </a:p>
              <a:p>
                <a:pPr algn="ctr"/>
                <a:endParaRPr lang="en-US" dirty="0" smtClean="0"/>
              </a:p>
              <a:p>
                <a:pPr algn="ctr"/>
                <a:r>
                  <a:rPr lang="en-US" dirty="0" smtClean="0"/>
                  <a:t>T(n</a:t>
                </a:r>
                <a:r>
                  <a:rPr lang="en-US" dirty="0"/>
                  <a:t>) = </a:t>
                </a:r>
                <a:r>
                  <a:rPr lang="en-US" dirty="0" smtClean="0"/>
                  <a:t>n + </a:t>
                </a:r>
                <a:r>
                  <a:rPr lang="ru-RU" dirty="0" smtClean="0"/>
                  <a:t>(</a:t>
                </a:r>
                <a:r>
                  <a:rPr lang="en-US" dirty="0" smtClean="0"/>
                  <a:t>n -1</a:t>
                </a:r>
                <a:r>
                  <a:rPr lang="ru-RU" dirty="0" smtClean="0"/>
                  <a:t>)</a:t>
                </a:r>
                <a:r>
                  <a:rPr lang="en-US" dirty="0" smtClean="0"/>
                  <a:t> + </a:t>
                </a:r>
                <a:r>
                  <a:rPr lang="ru-RU" dirty="0" smtClean="0"/>
                  <a:t>(</a:t>
                </a:r>
                <a:r>
                  <a:rPr lang="en-US" dirty="0" smtClean="0"/>
                  <a:t>n – 2</a:t>
                </a:r>
                <a:r>
                  <a:rPr lang="ru-RU" dirty="0" smtClean="0"/>
                  <a:t>)</a:t>
                </a:r>
                <a:r>
                  <a:rPr lang="en-US" dirty="0" smtClean="0"/>
                  <a:t> + </a:t>
                </a:r>
                <a:r>
                  <a:rPr lang="mr-IN" dirty="0" smtClean="0"/>
                  <a:t>…</a:t>
                </a:r>
                <a:r>
                  <a:rPr lang="en-US" dirty="0" smtClean="0"/>
                  <a:t> 1 = O(n</a:t>
                </a:r>
                <a:r>
                  <a:rPr lang="en-US" baseline="30000" dirty="0" smtClean="0"/>
                  <a:t>2</a:t>
                </a:r>
                <a:r>
                  <a:rPr lang="en-US" dirty="0" smtClean="0"/>
                  <a:t>)</a:t>
                </a:r>
              </a:p>
              <a:p>
                <a:endParaRPr lang="en-US" dirty="0" smtClean="0"/>
              </a:p>
              <a:p>
                <a:r>
                  <a:rPr lang="ru-RU" dirty="0" smtClean="0"/>
                  <a:t>Вероятность такого события равна</a:t>
                </a:r>
                <a:r>
                  <a:rPr lang="en-US" dirty="0" smtClean="0"/>
                  <a:t>:</a:t>
                </a:r>
                <a:endParaRPr lang="en-US" b="0" dirty="0" smtClean="0"/>
              </a:p>
              <a:p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ru-RU" dirty="0" smtClean="0"/>
              </a:p>
              <a:p>
                <a:r>
                  <a:rPr lang="ru-RU" b="1" dirty="0" smtClean="0"/>
                  <a:t>Средний случай</a:t>
                </a:r>
                <a:endParaRPr lang="ru-RU" dirty="0" smtClean="0"/>
              </a:p>
              <a:p>
                <a:r>
                  <a:rPr lang="ru-RU" dirty="0" smtClean="0"/>
                  <a:t>Пусть хороший элемент такой, что его порядковый номер</a:t>
                </a:r>
                <a:r>
                  <a:rPr lang="en-US" dirty="0" smtClean="0"/>
                  <a:t> </a:t>
                </a:r>
                <a:r>
                  <a:rPr lang="en-US" dirty="0"/>
                  <a:t>L</a:t>
                </a:r>
                <a:r>
                  <a:rPr lang="ru-RU" dirty="0" smtClean="0"/>
                  <a:t> в массиве равен</a:t>
                </a:r>
                <a:r>
                  <a:rPr lang="en-US" dirty="0" smtClean="0"/>
                  <a:t>: </a:t>
                </a:r>
                <a:endParaRPr lang="ru-RU" dirty="0" smtClean="0"/>
              </a:p>
              <a:p>
                <a:pPr algn="ctr"/>
                <a:r>
                  <a:rPr lang="ru-RU" dirty="0" smtClean="0"/>
                  <a:t>1/4</a:t>
                </a:r>
                <a:r>
                  <a:rPr lang="en-US" dirty="0" smtClean="0"/>
                  <a:t>|S| </a:t>
                </a:r>
                <a:r>
                  <a:rPr lang="en-US" dirty="0"/>
                  <a:t>≤</a:t>
                </a:r>
                <a:r>
                  <a:rPr lang="en-US" dirty="0" smtClean="0"/>
                  <a:t> </a:t>
                </a:r>
                <a:r>
                  <a:rPr lang="en-US" dirty="0"/>
                  <a:t>L</a:t>
                </a:r>
                <a:r>
                  <a:rPr lang="en-US" dirty="0" smtClean="0"/>
                  <a:t>  </a:t>
                </a:r>
                <a:r>
                  <a:rPr lang="en-US" dirty="0"/>
                  <a:t>≤ </a:t>
                </a:r>
                <a:r>
                  <a:rPr lang="ru-RU" dirty="0" smtClean="0"/>
                  <a:t>3/4</a:t>
                </a:r>
                <a:r>
                  <a:rPr lang="en-US" dirty="0" smtClean="0"/>
                  <a:t>|S|</a:t>
                </a:r>
                <a:endParaRPr lang="ru-RU" dirty="0" smtClean="0"/>
              </a:p>
              <a:p>
                <a:r>
                  <a:rPr lang="ru-RU" dirty="0" smtClean="0"/>
                  <a:t>Вероятность элемента оказаться хорошим </a:t>
                </a:r>
                <a:r>
                  <a:rPr lang="en-US" dirty="0" smtClean="0"/>
                  <a:t>p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ru-RU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ru-RU" dirty="0" smtClean="0"/>
                  <a:t>.</a:t>
                </a:r>
                <a:r>
                  <a:rPr lang="en-US" dirty="0" smtClean="0"/>
                  <a:t> </a:t>
                </a:r>
                <a:endParaRPr lang="ru-RU" dirty="0" smtClean="0"/>
              </a:p>
              <a:p>
                <a:r>
                  <a:rPr lang="ru-RU" dirty="0" smtClean="0"/>
                  <a:t>Математическое ожидание количества испытаний для выпадения хорошего элемента равно  </a:t>
                </a:r>
                <a:r>
                  <a:rPr lang="en-US" dirty="0" smtClean="0"/>
                  <a:t>E </a:t>
                </a:r>
                <a:r>
                  <a:rPr lang="ru-RU" dirty="0" smtClean="0"/>
                  <a:t>= 2. Задача уменьшается на </a:t>
                </a:r>
                <a:r>
                  <a:rPr lang="en-US" dirty="0" smtClean="0"/>
                  <a:t>¼ </a:t>
                </a:r>
                <a:r>
                  <a:rPr lang="ru-RU" dirty="0" smtClean="0"/>
                  <a:t>после каждых двух попыток.</a:t>
                </a:r>
                <a:endParaRPr lang="en-US" dirty="0" smtClean="0"/>
              </a:p>
              <a:p>
                <a:r>
                  <a:rPr lang="ru-RU" dirty="0" smtClean="0"/>
                  <a:t>Следовательно</a:t>
                </a:r>
                <a:r>
                  <a:rPr lang="en-US" dirty="0" smtClean="0"/>
                  <a:t>:</a:t>
                </a:r>
              </a:p>
              <a:p>
                <a:pPr algn="ctr"/>
                <a:r>
                  <a:rPr lang="en-US" dirty="0" smtClean="0"/>
                  <a:t>T(n) </a:t>
                </a:r>
                <a:r>
                  <a:rPr lang="en-US" dirty="0"/>
                  <a:t>≤ T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dirty="0" smtClean="0"/>
                  <a:t>n) + O(n) -&gt; O(n)</a:t>
                </a:r>
                <a:endParaRPr lang="en-US" dirty="0"/>
              </a:p>
            </p:txBody>
          </p:sp>
        </mc:Choice>
        <mc:Fallback xmlns="">
          <p:sp>
            <p:nvSpPr>
              <p:cNvPr id="3" name="Содержимое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4" t="-14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070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ru-RU" dirty="0" smtClean="0"/>
              <a:t>Сортировка слиянием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</a:pPr>
            <a:r>
              <a:rPr lang="ru-RU" b="1" dirty="0" smtClean="0"/>
              <a:t>Слияние</a:t>
            </a:r>
            <a:r>
              <a:rPr lang="ru-RU" dirty="0" smtClean="0"/>
              <a:t> – это объединение отсортированных массивов</a:t>
            </a:r>
          </a:p>
          <a:p>
            <a:pPr>
              <a:lnSpc>
                <a:spcPct val="170000"/>
              </a:lnSpc>
            </a:pPr>
            <a:r>
              <a:rPr lang="ru-RU" b="1" dirty="0" smtClean="0"/>
              <a:t>Декомпозиция</a:t>
            </a:r>
            <a:r>
              <a:rPr lang="ru-RU" dirty="0" smtClean="0"/>
              <a:t> – разделения массив на </a:t>
            </a:r>
            <a:r>
              <a:rPr lang="ru-RU" dirty="0" err="1" smtClean="0"/>
              <a:t>подмассивы</a:t>
            </a:r>
            <a:endParaRPr lang="ru-RU" dirty="0" smtClean="0"/>
          </a:p>
          <a:p>
            <a:pPr>
              <a:lnSpc>
                <a:spcPct val="170000"/>
              </a:lnSpc>
            </a:pPr>
            <a:endParaRPr lang="ru-RU" dirty="0" smtClean="0"/>
          </a:p>
          <a:p>
            <a:pPr>
              <a:lnSpc>
                <a:spcPct val="170000"/>
              </a:lnSpc>
            </a:pPr>
            <a:r>
              <a:rPr lang="ru-RU" dirty="0" smtClean="0"/>
              <a:t>Алгоритм сортировки слиянием (</a:t>
            </a:r>
            <a:r>
              <a:rPr lang="en-US" dirty="0" smtClean="0"/>
              <a:t>Merge sort</a:t>
            </a:r>
            <a:r>
              <a:rPr lang="ru-RU" dirty="0" smtClean="0"/>
              <a:t>)</a:t>
            </a:r>
            <a:r>
              <a:rPr lang="en-US" dirty="0" smtClean="0"/>
              <a:t> –</a:t>
            </a:r>
            <a:r>
              <a:rPr lang="ru-RU" dirty="0" smtClean="0"/>
              <a:t> точно следует парадигме </a:t>
            </a:r>
            <a:r>
              <a:rPr lang="en-US" dirty="0" smtClean="0"/>
              <a:t> </a:t>
            </a:r>
            <a:r>
              <a:rPr lang="ru-RU" dirty="0" smtClean="0"/>
              <a:t>«разделяй и властвуй»</a:t>
            </a:r>
          </a:p>
          <a:p>
            <a:pPr>
              <a:lnSpc>
                <a:spcPct val="170000"/>
              </a:lnSpc>
            </a:pPr>
            <a:endParaRPr lang="ru-RU" dirty="0"/>
          </a:p>
          <a:p>
            <a:pPr>
              <a:lnSpc>
                <a:spcPct val="170000"/>
              </a:lnSpc>
            </a:pPr>
            <a:r>
              <a:rPr lang="ru-RU" dirty="0" smtClean="0"/>
              <a:t>Идея</a:t>
            </a:r>
            <a:r>
              <a:rPr lang="en-US" dirty="0" smtClean="0"/>
              <a:t>:</a:t>
            </a:r>
          </a:p>
          <a:p>
            <a:pPr marL="457200" indent="-457200">
              <a:lnSpc>
                <a:spcPct val="170000"/>
              </a:lnSpc>
              <a:buFont typeface="+mj-lt"/>
              <a:buAutoNum type="arabicPeriod"/>
            </a:pPr>
            <a:r>
              <a:rPr lang="ru-RU" dirty="0" smtClean="0"/>
              <a:t>Разбить массив на 2</a:t>
            </a:r>
            <a:r>
              <a:rPr lang="en-US" baseline="30000" dirty="0" smtClean="0"/>
              <a:t>k </a:t>
            </a:r>
            <a:r>
              <a:rPr lang="ru-RU" dirty="0" smtClean="0"/>
              <a:t>частей размером не больше </a:t>
            </a:r>
            <a:r>
              <a:rPr lang="en-US" dirty="0" smtClean="0"/>
              <a:t>m</a:t>
            </a:r>
          </a:p>
          <a:p>
            <a:pPr marL="457200" indent="-457200">
              <a:lnSpc>
                <a:spcPct val="170000"/>
              </a:lnSpc>
              <a:buFont typeface="+mj-lt"/>
              <a:buAutoNum type="arabicPeriod"/>
            </a:pPr>
            <a:r>
              <a:rPr lang="ru-RU" dirty="0" smtClean="0"/>
              <a:t>Отсортировать каждую в отдельности другим алгоритмом</a:t>
            </a:r>
            <a:endParaRPr lang="ru-RU" dirty="0"/>
          </a:p>
          <a:p>
            <a:pPr marL="457200" indent="-457200">
              <a:lnSpc>
                <a:spcPct val="170000"/>
              </a:lnSpc>
              <a:buFont typeface="+mj-lt"/>
              <a:buAutoNum type="arabicPeriod"/>
            </a:pPr>
            <a:r>
              <a:rPr lang="ru-RU" dirty="0" smtClean="0"/>
              <a:t>Слить 1 и 2, 3 и 4, … </a:t>
            </a:r>
            <a:r>
              <a:rPr lang="en-US" dirty="0" smtClean="0"/>
              <a:t>n-2 </a:t>
            </a:r>
            <a:r>
              <a:rPr lang="ru-RU" dirty="0" smtClean="0"/>
              <a:t>и </a:t>
            </a:r>
            <a:r>
              <a:rPr lang="en-US" dirty="0" smtClean="0"/>
              <a:t>n -</a:t>
            </a:r>
            <a:r>
              <a:rPr lang="ru-RU" dirty="0" smtClean="0"/>
              <a:t> </a:t>
            </a:r>
            <a:r>
              <a:rPr lang="en-US" dirty="0" smtClean="0"/>
              <a:t>1 </a:t>
            </a:r>
            <a:r>
              <a:rPr lang="ru-RU" dirty="0" smtClean="0"/>
              <a:t>части</a:t>
            </a:r>
          </a:p>
          <a:p>
            <a:pPr marL="457200" indent="-457200">
              <a:lnSpc>
                <a:spcPct val="170000"/>
              </a:lnSpc>
              <a:buFont typeface="+mj-lt"/>
              <a:buAutoNum type="arabicPeriod"/>
            </a:pPr>
            <a:r>
              <a:rPr lang="ru-RU" dirty="0" smtClean="0"/>
              <a:t>Повторить шаг 3, пока не останется одна часть</a:t>
            </a:r>
          </a:p>
        </p:txBody>
      </p:sp>
    </p:spTree>
    <p:extLst>
      <p:ext uri="{BB962C8B-B14F-4D97-AF65-F5344CB8AC3E}">
        <p14:creationId xmlns:p14="http://schemas.microsoft.com/office/powerpoint/2010/main" val="219272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ru-RU" dirty="0"/>
              <a:t>Сортировка слиянием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 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4982" y="1293780"/>
            <a:ext cx="5790773" cy="3914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31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ru-RU" dirty="0"/>
              <a:t>Сортировка слиянием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Массив </a:t>
            </a:r>
            <a:r>
              <a:rPr lang="en-US" dirty="0" smtClean="0"/>
              <a:t>S = {10, 5, 15, 7, 3, 2, 18, 4, 5 ,13, 6, 8}</a:t>
            </a:r>
            <a:endParaRPr lang="ru-RU" dirty="0" smtClean="0"/>
          </a:p>
          <a:p>
            <a:r>
              <a:rPr lang="ru-RU" dirty="0" smtClean="0"/>
              <a:t>Декомпозиция 1</a:t>
            </a:r>
            <a:r>
              <a:rPr lang="en-US" dirty="0" smtClean="0"/>
              <a:t>: </a:t>
            </a:r>
            <a:r>
              <a:rPr lang="ru-RU" dirty="0" smtClean="0"/>
              <a:t>Массивы </a:t>
            </a:r>
            <a:r>
              <a:rPr lang="en-US" dirty="0" err="1" smtClean="0"/>
              <a:t>S</a:t>
            </a:r>
            <a:r>
              <a:rPr lang="en-US" baseline="-25000" dirty="0" err="1" smtClean="0"/>
              <a:t>l</a:t>
            </a:r>
            <a:r>
              <a:rPr lang="en-US" dirty="0" smtClean="0"/>
              <a:t> = {10, 5, 14, 7, 3, 2} </a:t>
            </a:r>
            <a:r>
              <a:rPr lang="ru-RU" dirty="0" smtClean="0"/>
              <a:t>и </a:t>
            </a:r>
            <a:endParaRPr lang="en-US" dirty="0" smtClean="0"/>
          </a:p>
          <a:p>
            <a:r>
              <a:rPr lang="en-US" dirty="0" err="1" smtClean="0"/>
              <a:t>S</a:t>
            </a:r>
            <a:r>
              <a:rPr lang="en-US" baseline="-25000" dirty="0" err="1"/>
              <a:t>r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{</a:t>
            </a:r>
            <a:r>
              <a:rPr lang="en-US" dirty="0"/>
              <a:t>18, 4, 5 ,13, 6, 8</a:t>
            </a:r>
            <a:r>
              <a:rPr lang="en-US" dirty="0" smtClean="0"/>
              <a:t>}</a:t>
            </a:r>
          </a:p>
          <a:p>
            <a:r>
              <a:rPr lang="ru-RU" dirty="0" smtClean="0"/>
              <a:t>(Рекурсивно) Сортировка </a:t>
            </a:r>
            <a:r>
              <a:rPr lang="en-US" dirty="0" err="1" smtClean="0"/>
              <a:t>S</a:t>
            </a:r>
            <a:r>
              <a:rPr lang="en-US" baseline="-25000" dirty="0" err="1" smtClean="0"/>
              <a:t>l</a:t>
            </a:r>
            <a:r>
              <a:rPr lang="en-US" dirty="0" smtClean="0"/>
              <a:t>: </a:t>
            </a:r>
            <a:r>
              <a:rPr lang="en-US" dirty="0" err="1" smtClean="0"/>
              <a:t>S</a:t>
            </a:r>
            <a:r>
              <a:rPr lang="en-US" baseline="-25000" dirty="0" err="1" smtClean="0"/>
              <a:t>l</a:t>
            </a:r>
            <a:r>
              <a:rPr lang="en-US" dirty="0" smtClean="0"/>
              <a:t> = {2, 3, 5, 7, 10, 14}</a:t>
            </a:r>
          </a:p>
          <a:p>
            <a:r>
              <a:rPr lang="ru-RU" dirty="0"/>
              <a:t>(Рекурсивно) Сортировка </a:t>
            </a:r>
            <a:r>
              <a:rPr lang="en-US" dirty="0" err="1" smtClean="0"/>
              <a:t>S</a:t>
            </a:r>
            <a:r>
              <a:rPr lang="en-US" baseline="-25000" dirty="0" err="1" smtClean="0"/>
              <a:t>r</a:t>
            </a:r>
            <a:r>
              <a:rPr lang="en-US" dirty="0" smtClean="0"/>
              <a:t>: </a:t>
            </a:r>
            <a:r>
              <a:rPr lang="en-US" dirty="0" err="1" smtClean="0"/>
              <a:t>S</a:t>
            </a:r>
            <a:r>
              <a:rPr lang="en-US" baseline="-25000" dirty="0" err="1" smtClean="0"/>
              <a:t>r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{4, 5, 6, 8, 13, 18}</a:t>
            </a:r>
          </a:p>
          <a:p>
            <a:r>
              <a:rPr lang="ru-RU" dirty="0" smtClean="0"/>
              <a:t>Слияние 1</a:t>
            </a:r>
            <a:r>
              <a:rPr lang="en-US" dirty="0" smtClean="0"/>
              <a:t>: S = {2, 3, 4, 5, 6, 7, 8, 10, 13, 14, 18}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4642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ru-RU" dirty="0"/>
              <a:t>Сортировка </a:t>
            </a:r>
            <a:r>
              <a:rPr lang="ru-RU" dirty="0" smtClean="0"/>
              <a:t>слиянием</a:t>
            </a:r>
            <a:r>
              <a:rPr lang="en-US" dirty="0" smtClean="0"/>
              <a:t> / </a:t>
            </a:r>
            <a:r>
              <a:rPr lang="ru-RU" dirty="0" smtClean="0"/>
              <a:t>Псевдокод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>
                <a:solidFill>
                  <a:srgbClr val="808080"/>
                </a:solidFill>
                <a:latin typeface="Consolas" panose="020B0609020204030204" pitchFamily="49" charset="0"/>
              </a:rPr>
              <a:t>#</a:t>
            </a:r>
            <a:r>
              <a:rPr lang="ru-RU" dirty="0" err="1">
                <a:solidFill>
                  <a:srgbClr val="808080"/>
                </a:solidFill>
                <a:latin typeface="Consolas" panose="020B0609020204030204" pitchFamily="49" charset="0"/>
              </a:rPr>
              <a:t>define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A000A0"/>
                </a:solidFill>
                <a:latin typeface="Consolas" panose="020B0609020204030204" pitchFamily="49" charset="0"/>
              </a:rPr>
              <a:t>THRESHOLD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4 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Некоторая константа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</a:rPr>
              <a:t>MergeSort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my_array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len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len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</a:rPr>
              <a:t>THRESHOLD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</a:rPr>
              <a:t>BubbleSort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my_array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len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Some plain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sort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mid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len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/ 2;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</a:rPr>
              <a:t>MergeSort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my_array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mid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</a:rPr>
              <a:t>MergeSort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my_array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mid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len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mid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buffer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</a:rPr>
              <a:t>Merge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my_array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mid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my_array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mid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len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mid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len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++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my_array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buffer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buffer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7936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Сортировка </a:t>
            </a:r>
            <a:r>
              <a:rPr lang="ru-RU" dirty="0" smtClean="0"/>
              <a:t>слиянием</a:t>
            </a:r>
            <a:r>
              <a:rPr lang="en-US" dirty="0" smtClean="0"/>
              <a:t> / Merge </a:t>
            </a:r>
            <a:r>
              <a:rPr lang="ru-RU" dirty="0" smtClean="0"/>
              <a:t>описание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 smtClean="0"/>
              <a:t>Выберем массив, крайний элемент которого меньше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 smtClean="0"/>
              <a:t>Извлечем этот элемент в массив-результат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 smtClean="0"/>
              <a:t>Продолжаем, пока один из массивов не опустеет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 smtClean="0"/>
              <a:t>Копируем остаток второго массив в конец массива-результата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875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ru-RU" dirty="0"/>
              <a:t>Сортировка </a:t>
            </a:r>
            <a:r>
              <a:rPr lang="ru-RU" dirty="0" smtClean="0"/>
              <a:t>слиянием </a:t>
            </a:r>
            <a:r>
              <a:rPr lang="en-US" dirty="0" smtClean="0"/>
              <a:t>/ Merge </a:t>
            </a:r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 smtClean="0"/>
              <a:t>Слияние двух упорядоченных массивов</a:t>
            </a:r>
          </a:p>
          <a:p>
            <a:endParaRPr lang="en-US" dirty="0" smtClean="0"/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</a:rPr>
              <a:t>Merge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my_array_a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len_a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my_array_b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len_b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res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len_a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len_b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(;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len_a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&amp;&amp;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len_b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my_array_a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&lt;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my_array_b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res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my_array_a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++];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res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my_array_b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j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len_a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(;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len_b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++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res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my_array_b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];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(;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len_a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++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res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my_array_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a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];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res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023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ru-RU" dirty="0"/>
              <a:t>Сортировка слиянием </a:t>
            </a:r>
            <a:r>
              <a:rPr lang="en-US" dirty="0"/>
              <a:t>/ Merge </a:t>
            </a:r>
            <a:r>
              <a:rPr lang="ru-RU" dirty="0" smtClean="0"/>
              <a:t>оценка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Сложность </a:t>
            </a:r>
            <a:r>
              <a:rPr lang="en-US" dirty="0" smtClean="0"/>
              <a:t>O(n + m)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Количество сравнений </a:t>
            </a:r>
            <a:r>
              <a:rPr lang="en-US" dirty="0" smtClean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dirty="0" smtClean="0"/>
              <a:t>Лучшее </a:t>
            </a:r>
            <a:r>
              <a:rPr lang="en-US" dirty="0" smtClean="0"/>
              <a:t>O(min(</a:t>
            </a:r>
            <a:r>
              <a:rPr lang="en-US" dirty="0" err="1" smtClean="0"/>
              <a:t>n,m</a:t>
            </a:r>
            <a:r>
              <a:rPr lang="en-US" dirty="0" smtClean="0"/>
              <a:t>))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dirty="0" smtClean="0"/>
              <a:t>Худшее </a:t>
            </a:r>
            <a:r>
              <a:rPr lang="en-US" dirty="0" smtClean="0"/>
              <a:t>O(n + m)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0415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Оценка алгоритма сортировки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b="1" dirty="0"/>
              <a:t>Время</a:t>
            </a:r>
            <a:r>
              <a:rPr lang="ru-RU" dirty="0"/>
              <a:t> — основной параметр, характеризующий быстродействие алгоритма. Называется также </a:t>
            </a:r>
            <a:r>
              <a:rPr lang="ru-RU" b="1" i="1" dirty="0"/>
              <a:t>вычислительной сложностью</a:t>
            </a:r>
            <a:r>
              <a:rPr lang="ru-RU" dirty="0"/>
              <a:t>. </a:t>
            </a:r>
            <a:r>
              <a:rPr lang="ru-RU" dirty="0" smtClean="0"/>
              <a:t>Для </a:t>
            </a:r>
            <a:r>
              <a:rPr lang="ru-RU" dirty="0"/>
              <a:t>упорядочения важны худшее, среднее и лучшее поведение алгоритма в терминах мощности входного множества </a:t>
            </a:r>
            <a:r>
              <a:rPr lang="ru-RU" dirty="0" smtClean="0"/>
              <a:t>A с количеством элементов </a:t>
            </a:r>
            <a:r>
              <a:rPr lang="en-US" dirty="0" smtClean="0"/>
              <a:t>n = | A |</a:t>
            </a:r>
            <a:endParaRPr lang="ru-RU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b="1" dirty="0"/>
              <a:t>Память</a:t>
            </a:r>
            <a:r>
              <a:rPr lang="ru-RU" dirty="0"/>
              <a:t> —</a:t>
            </a:r>
            <a:r>
              <a:rPr lang="ru-RU" dirty="0" smtClean="0"/>
              <a:t> ряд </a:t>
            </a:r>
            <a:r>
              <a:rPr lang="ru-RU" dirty="0"/>
              <a:t>алгоритмов требует выделения дополнительной памяти под временное хранение </a:t>
            </a:r>
            <a:r>
              <a:rPr lang="ru-RU" dirty="0" smtClean="0"/>
              <a:t>данных</a:t>
            </a:r>
            <a:r>
              <a:rPr lang="en-US" dirty="0" smtClean="0"/>
              <a:t>. </a:t>
            </a:r>
          </a:p>
          <a:p>
            <a:pPr marL="361950"/>
            <a:r>
              <a:rPr lang="ru-RU" dirty="0" smtClean="0"/>
              <a:t>Алгоритмы </a:t>
            </a:r>
            <a:r>
              <a:rPr lang="ru-RU" dirty="0"/>
              <a:t>сортировки, не потребляющие дополнительной памяти, относят к </a:t>
            </a:r>
            <a:r>
              <a:rPr lang="ru-RU" i="1" dirty="0"/>
              <a:t>сортировкам на </a:t>
            </a:r>
            <a:r>
              <a:rPr lang="ru-RU" i="1" dirty="0" smtClean="0"/>
              <a:t>месте</a:t>
            </a:r>
            <a:r>
              <a:rPr lang="en-US" i="1" dirty="0" smtClean="0"/>
              <a:t> (in-place)</a:t>
            </a:r>
            <a:endParaRPr lang="ru-RU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107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ru-RU" dirty="0"/>
              <a:t>Сортировка слиянием</a:t>
            </a:r>
            <a:r>
              <a:rPr lang="en-US" dirty="0"/>
              <a:t> / </a:t>
            </a:r>
            <a:r>
              <a:rPr lang="ru-RU" dirty="0" smtClean="0"/>
              <a:t>Сложность 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Принцип разделяй и властвуй – работает основная теорема о рекурсии</a:t>
                </a:r>
                <a:r>
                  <a:rPr lang="en-US" dirty="0" smtClean="0"/>
                  <a:t>:</a:t>
                </a:r>
              </a:p>
              <a:p>
                <a:pPr algn="ctr"/>
                <a:r>
                  <a:rPr lang="en-US" dirty="0"/>
                  <a:t>T(n)</a:t>
                </a:r>
                <a:r>
                  <a:rPr lang="ru-RU" dirty="0"/>
                  <a:t> =</a:t>
                </a:r>
                <a:r>
                  <a:rPr lang="en-US" dirty="0"/>
                  <a:t> a T(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)</a:t>
                </a:r>
                <a:r>
                  <a:rPr lang="en-US" dirty="0" smtClean="0"/>
                  <a:t> </a:t>
                </a:r>
                <a:r>
                  <a:rPr lang="en-US" dirty="0"/>
                  <a:t>+ </a:t>
                </a:r>
                <a:r>
                  <a:rPr lang="en-US" dirty="0" smtClean="0"/>
                  <a:t>T (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 smtClean="0"/>
                  <a:t>) + O(n)</a:t>
                </a:r>
                <a:endParaRPr lang="ru-RU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ru-RU" dirty="0" smtClean="0"/>
                  <a:t>Количество подзадач </a:t>
                </a:r>
                <a:r>
                  <a:rPr lang="en-US" dirty="0" smtClean="0"/>
                  <a:t>a = 2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ru-RU" dirty="0" smtClean="0"/>
                  <a:t>Размер подзадачи </a:t>
                </a:r>
                <a:r>
                  <a:rPr lang="en-US" dirty="0" smtClean="0"/>
                  <a:t>b = 2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ru-RU" dirty="0" smtClean="0"/>
                  <a:t>Коэффициент </a:t>
                </a:r>
                <a:r>
                  <a:rPr lang="en-US" dirty="0" smtClean="0"/>
                  <a:t>d = 1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</a:t>
                </a:r>
                <a:r>
                  <a:rPr lang="en-US" dirty="0" err="1" smtClean="0"/>
                  <a:t>log</a:t>
                </a:r>
                <a:r>
                  <a:rPr lang="en-US" baseline="-25000" dirty="0" err="1" smtClean="0"/>
                  <a:t>b</a:t>
                </a:r>
                <a:r>
                  <a:rPr lang="en-US" dirty="0" err="1" smtClean="0"/>
                  <a:t>a</a:t>
                </a:r>
                <a:r>
                  <a:rPr lang="en-US" dirty="0" smtClean="0"/>
                  <a:t> </a:t>
                </a:r>
                <a:r>
                  <a:rPr lang="en-US" dirty="0"/>
                  <a:t>= </a:t>
                </a:r>
                <a:r>
                  <a:rPr lang="en-US" dirty="0" smtClean="0"/>
                  <a:t>log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2 </a:t>
                </a:r>
                <a:r>
                  <a:rPr lang="en-US" dirty="0"/>
                  <a:t>= </a:t>
                </a:r>
                <a:r>
                  <a:rPr lang="en-US" dirty="0" smtClean="0"/>
                  <a:t>1</a:t>
                </a:r>
                <a:r>
                  <a:rPr lang="ru-RU" dirty="0" smtClean="0"/>
                  <a:t> </a:t>
                </a:r>
                <a:r>
                  <a:rPr lang="ru-RU" dirty="0"/>
                  <a:t>-</a:t>
                </a:r>
                <a:r>
                  <a:rPr lang="en-US" dirty="0" smtClean="0"/>
                  <a:t>&gt; </a:t>
                </a:r>
                <a:r>
                  <a:rPr lang="ru-RU" dirty="0" smtClean="0"/>
                  <a:t>Второй случай теоремы рекурсии </a:t>
                </a:r>
                <a:r>
                  <a:rPr lang="en-US" dirty="0" smtClean="0"/>
                  <a:t> T(n) </a:t>
                </a:r>
                <a:r>
                  <a:rPr lang="en-US" dirty="0"/>
                  <a:t>= O (</a:t>
                </a:r>
                <a:r>
                  <a:rPr lang="en-US" dirty="0" smtClean="0"/>
                  <a:t>n * log n) </a:t>
                </a:r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844" r="-59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766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ru-RU" dirty="0"/>
              <a:t>Сортировка слиянием</a:t>
            </a:r>
            <a:r>
              <a:rPr lang="en-US" dirty="0"/>
              <a:t> / </a:t>
            </a:r>
            <a:r>
              <a:rPr lang="ru-RU" dirty="0" smtClean="0"/>
              <a:t>Особенности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199" y="1070920"/>
            <a:ext cx="8601075" cy="505524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Обычно требует добавочно </a:t>
            </a:r>
            <a:r>
              <a:rPr lang="en-US" dirty="0" smtClean="0"/>
              <a:t>O(n) </a:t>
            </a:r>
            <a:r>
              <a:rPr lang="ru-RU" dirty="0" smtClean="0"/>
              <a:t>памяти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Сложность не зависит от входа и равна всегда </a:t>
            </a:r>
            <a:r>
              <a:rPr lang="en-US" dirty="0" smtClean="0"/>
              <a:t>O(n </a:t>
            </a:r>
            <a:r>
              <a:rPr lang="en-US" dirty="0" err="1" smtClean="0"/>
              <a:t>logn</a:t>
            </a:r>
            <a:r>
              <a:rPr lang="en-US" dirty="0" smtClean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Устойчивость зависит от внутренней сортировки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Подходит для решения задачи внешней сортировки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206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6577661"/>
              </p:ext>
            </p:extLst>
          </p:nvPr>
        </p:nvGraphicFramePr>
        <p:xfrm>
          <a:off x="400050" y="1393825"/>
          <a:ext cx="8324850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5365">
                  <a:extLst>
                    <a:ext uri="{9D8B030D-6E8A-4147-A177-3AD203B41FA5}">
                      <a16:colId xmlns:a16="http://schemas.microsoft.com/office/drawing/2014/main" val="2679570159"/>
                    </a:ext>
                  </a:extLst>
                </a:gridCol>
                <a:gridCol w="1700272">
                  <a:extLst>
                    <a:ext uri="{9D8B030D-6E8A-4147-A177-3AD203B41FA5}">
                      <a16:colId xmlns:a16="http://schemas.microsoft.com/office/drawing/2014/main" val="4206922394"/>
                    </a:ext>
                  </a:extLst>
                </a:gridCol>
                <a:gridCol w="1374697">
                  <a:extLst>
                    <a:ext uri="{9D8B030D-6E8A-4147-A177-3AD203B41FA5}">
                      <a16:colId xmlns:a16="http://schemas.microsoft.com/office/drawing/2014/main" val="242598009"/>
                    </a:ext>
                  </a:extLst>
                </a:gridCol>
                <a:gridCol w="1286199">
                  <a:extLst>
                    <a:ext uri="{9D8B030D-6E8A-4147-A177-3AD203B41FA5}">
                      <a16:colId xmlns:a16="http://schemas.microsoft.com/office/drawing/2014/main" val="3125129397"/>
                    </a:ext>
                  </a:extLst>
                </a:gridCol>
                <a:gridCol w="1053266">
                  <a:extLst>
                    <a:ext uri="{9D8B030D-6E8A-4147-A177-3AD203B41FA5}">
                      <a16:colId xmlns:a16="http://schemas.microsoft.com/office/drawing/2014/main" val="1004006159"/>
                    </a:ext>
                  </a:extLst>
                </a:gridCol>
                <a:gridCol w="1195051">
                  <a:extLst>
                    <a:ext uri="{9D8B030D-6E8A-4147-A177-3AD203B41FA5}">
                      <a16:colId xmlns:a16="http://schemas.microsoft.com/office/drawing/2014/main" val="3463743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Алгоритм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Лучший случай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Средний случай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Худший</a:t>
                      </a:r>
                      <a:r>
                        <a:rPr lang="ru-RU" baseline="0" dirty="0" smtClean="0"/>
                        <a:t> случай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Память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Устойчива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587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Пузырьком (</a:t>
                      </a:r>
                      <a:r>
                        <a:rPr lang="en-US" dirty="0" smtClean="0"/>
                        <a:t>Bubble Sort</a:t>
                      </a:r>
                      <a:r>
                        <a:rPr lang="ru-RU" dirty="0" smtClean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O(n)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O(n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en-US" dirty="0" smtClean="0"/>
                        <a:t>)</a:t>
                      </a:r>
                      <a:endParaRPr lang="ru-RU" dirty="0" smtClean="0"/>
                    </a:p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O(n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en-US" dirty="0" smtClean="0"/>
                        <a:t>)</a:t>
                      </a:r>
                      <a:endParaRPr lang="ru-RU" dirty="0" smtClean="0"/>
                    </a:p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O(1)</a:t>
                      </a:r>
                      <a:endParaRPr lang="ru-RU" dirty="0" smtClean="0"/>
                    </a:p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да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668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Вставками</a:t>
                      </a:r>
                      <a:r>
                        <a:rPr lang="en-US" dirty="0" smtClean="0"/>
                        <a:t> (Insertion Sort)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O(n)</a:t>
                      </a:r>
                      <a:endParaRPr lang="ru-RU" dirty="0" smtClean="0"/>
                    </a:p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O(n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en-US" dirty="0" smtClean="0"/>
                        <a:t>)</a:t>
                      </a:r>
                      <a:endParaRPr lang="ru-RU" dirty="0" smtClean="0"/>
                    </a:p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O(n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en-US" dirty="0" smtClean="0"/>
                        <a:t>)</a:t>
                      </a:r>
                      <a:endParaRPr lang="ru-RU" dirty="0" smtClean="0"/>
                    </a:p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O(1)</a:t>
                      </a:r>
                      <a:endParaRPr lang="ru-RU" dirty="0" smtClean="0"/>
                    </a:p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да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381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Шелла</a:t>
                      </a:r>
                      <a:r>
                        <a:rPr lang="en-US" dirty="0" smtClean="0"/>
                        <a:t> </a:t>
                      </a:r>
                    </a:p>
                    <a:p>
                      <a:pPr algn="ctr"/>
                      <a:r>
                        <a:rPr lang="en-US" dirty="0" smtClean="0"/>
                        <a:t>(Shell Sort)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O(n</a:t>
                      </a:r>
                      <a:r>
                        <a:rPr lang="en-US" baseline="30000" dirty="0" smtClean="0"/>
                        <a:t>7/6</a:t>
                      </a:r>
                      <a:r>
                        <a:rPr lang="en-US" dirty="0" smtClean="0"/>
                        <a:t>)</a:t>
                      </a:r>
                      <a:endParaRPr lang="ru-RU" dirty="0" smtClean="0"/>
                    </a:p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O(n</a:t>
                      </a:r>
                      <a:r>
                        <a:rPr lang="en-US" baseline="30000" dirty="0" smtClean="0"/>
                        <a:t>7/6</a:t>
                      </a:r>
                      <a:r>
                        <a:rPr lang="en-US" dirty="0" smtClean="0"/>
                        <a:t>)</a:t>
                      </a:r>
                      <a:endParaRPr lang="ru-RU" dirty="0" smtClean="0"/>
                    </a:p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O(n</a:t>
                      </a:r>
                      <a:r>
                        <a:rPr lang="en-US" baseline="30000" dirty="0" smtClean="0"/>
                        <a:t>4/3</a:t>
                      </a:r>
                      <a:r>
                        <a:rPr lang="en-US" dirty="0" smtClean="0"/>
                        <a:t>)</a:t>
                      </a:r>
                      <a:endParaRPr lang="ru-RU" dirty="0" smtClean="0"/>
                    </a:p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O(1)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нет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591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Выбором</a:t>
                      </a:r>
                      <a:r>
                        <a:rPr lang="en-US" dirty="0" smtClean="0"/>
                        <a:t> (Selection</a:t>
                      </a:r>
                      <a:r>
                        <a:rPr lang="en-US" baseline="0" dirty="0" smtClean="0"/>
                        <a:t> Sort</a:t>
                      </a:r>
                      <a:r>
                        <a:rPr lang="en-US" dirty="0" smtClean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O(n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en-US" dirty="0" smtClean="0"/>
                        <a:t>)</a:t>
                      </a:r>
                      <a:endParaRPr lang="ru-RU" dirty="0" smtClean="0"/>
                    </a:p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O(n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en-US" dirty="0" smtClean="0"/>
                        <a:t>)</a:t>
                      </a:r>
                      <a:endParaRPr lang="ru-RU" dirty="0" smtClean="0"/>
                    </a:p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O(n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en-US" dirty="0" smtClean="0"/>
                        <a:t>)</a:t>
                      </a:r>
                      <a:endParaRPr lang="ru-RU" dirty="0" smtClean="0"/>
                    </a:p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O(1)</a:t>
                      </a:r>
                      <a:endParaRPr lang="ru-RU" dirty="0" smtClean="0"/>
                    </a:p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да</a:t>
                      </a:r>
                      <a:r>
                        <a:rPr lang="en-US" dirty="0" smtClean="0"/>
                        <a:t>/</a:t>
                      </a:r>
                      <a:r>
                        <a:rPr lang="ru-RU" baseline="0" dirty="0" smtClean="0"/>
                        <a:t>нет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4201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Слиянием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(Merge Sort)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O(n log n)</a:t>
                      </a:r>
                      <a:endParaRPr lang="ru-RU" dirty="0" smtClean="0"/>
                    </a:p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O(n log n)</a:t>
                      </a:r>
                      <a:endParaRPr lang="ru-RU" dirty="0" smtClean="0"/>
                    </a:p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O(n log n)</a:t>
                      </a:r>
                      <a:endParaRPr lang="ru-RU" dirty="0" smtClean="0"/>
                    </a:p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O(n)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да</a:t>
                      </a:r>
                      <a:r>
                        <a:rPr lang="en-US" dirty="0" smtClean="0"/>
                        <a:t>/</a:t>
                      </a:r>
                      <a:r>
                        <a:rPr lang="ru-RU" baseline="0" dirty="0" smtClean="0"/>
                        <a:t>нет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33990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8076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Свойства и классификация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070920"/>
            <a:ext cx="8229600" cy="567278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b="1" dirty="0"/>
              <a:t>Устойчивость</a:t>
            </a:r>
            <a:r>
              <a:rPr lang="ru-RU" dirty="0"/>
              <a:t> (англ. </a:t>
            </a:r>
            <a:r>
              <a:rPr lang="ru-RU" dirty="0" err="1"/>
              <a:t>stability</a:t>
            </a:r>
            <a:r>
              <a:rPr lang="ru-RU" dirty="0"/>
              <a:t>) — устойчивая сортировка не меняет взаимного расположения элементов с одинаковыми </a:t>
            </a:r>
            <a:r>
              <a:rPr lang="ru-RU" dirty="0" smtClean="0"/>
              <a:t>ключами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b="1" dirty="0"/>
              <a:t>Использование операции сравнения</a:t>
            </a:r>
            <a:r>
              <a:rPr lang="ru-RU" dirty="0"/>
              <a:t>. Алгоритмы, использующие для сортировки сравнение элементов между собой, называются основанными на сравнениях. Минимальная трудоемкость худшего случая для этих алгоритмов составляет </a:t>
            </a:r>
            <a:r>
              <a:rPr lang="en-US" dirty="0" smtClean="0"/>
              <a:t>O (n log n)</a:t>
            </a:r>
            <a:r>
              <a:rPr lang="ru-RU" dirty="0" smtClean="0"/>
              <a:t>, </a:t>
            </a:r>
            <a:r>
              <a:rPr lang="ru-RU" dirty="0"/>
              <a:t>но они отличаются гибкостью применения. Для специальных случаев (типов данных) существуют более эффективные </a:t>
            </a:r>
            <a:r>
              <a:rPr lang="ru-RU" dirty="0" smtClean="0"/>
              <a:t>алгоритмы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139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Сфера применения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1950" lvl="1" indent="-342900">
              <a:buFont typeface="Arial" panose="020B0604020202020204" pitchFamily="34" charset="0"/>
              <a:buChar char="•"/>
            </a:pPr>
            <a:r>
              <a:rPr lang="ru-RU" sz="2400" b="1" dirty="0"/>
              <a:t>Внутренняя сортировка </a:t>
            </a:r>
            <a:r>
              <a:rPr lang="ru-RU" sz="2400" dirty="0"/>
              <a:t>оперирует массивами, целиком помещающимися в оперативной памяти с произвольным доступом к любой ячейке</a:t>
            </a:r>
            <a:r>
              <a:rPr lang="ru-RU" sz="2400" b="1" dirty="0"/>
              <a:t>. </a:t>
            </a:r>
          </a:p>
          <a:p>
            <a:pPr marL="361950" lvl="1" indent="-342900">
              <a:buFont typeface="Arial" panose="020B0604020202020204" pitchFamily="34" charset="0"/>
              <a:buChar char="•"/>
            </a:pPr>
            <a:endParaRPr lang="ru-RU" sz="2400" b="1" dirty="0"/>
          </a:p>
          <a:p>
            <a:pPr marL="361950" lvl="1" indent="-342900">
              <a:buFont typeface="Arial" panose="020B0604020202020204" pitchFamily="34" charset="0"/>
              <a:buChar char="•"/>
            </a:pPr>
            <a:r>
              <a:rPr lang="ru-RU" sz="2400" b="1" dirty="0"/>
              <a:t>Внешняя сортировка</a:t>
            </a:r>
            <a:r>
              <a:rPr lang="ru-RU" sz="2400" dirty="0"/>
              <a:t> оперирует запоминающими устройствами большого объёма, но не с произвольным доступом, а последовательным (упорядочение файлов), то есть в данный момент «виден» только один элемент, а затраты на перемотку по сравнению с памятью неоправданно велик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090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Устойчивость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Алгоритм устойчивый если он сохраняет относительный порядок элементов.</a:t>
            </a:r>
          </a:p>
          <a:p>
            <a:endParaRPr lang="ru-RU" dirty="0"/>
          </a:p>
          <a:p>
            <a:r>
              <a:rPr lang="ru-RU" dirty="0" smtClean="0"/>
              <a:t>Начальная последовательность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dirty="0"/>
              <a:t>(</a:t>
            </a:r>
            <a:r>
              <a:rPr lang="ru-RU" dirty="0"/>
              <a:t>Петя, 22</a:t>
            </a:r>
            <a:r>
              <a:rPr lang="en-US" dirty="0"/>
              <a:t>)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/>
              <a:t>(Олег, 32), (Коля, 41), (Андрей, 32</a:t>
            </a:r>
            <a:r>
              <a:rPr lang="ru-RU" dirty="0" smtClean="0"/>
              <a:t>)</a:t>
            </a:r>
            <a:r>
              <a:rPr lang="en-US" dirty="0" smtClean="0"/>
              <a:t>, </a:t>
            </a:r>
            <a:r>
              <a:rPr lang="ru-RU" dirty="0"/>
              <a:t>(Вася, 23)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/>
              <a:t>Устойчивая сортировка</a:t>
            </a:r>
            <a:r>
              <a:rPr lang="en-US" dirty="0"/>
              <a:t>:</a:t>
            </a:r>
            <a:endParaRPr lang="ru-RU" dirty="0"/>
          </a:p>
          <a:p>
            <a:r>
              <a:rPr lang="en-US" dirty="0"/>
              <a:t>(</a:t>
            </a:r>
            <a:r>
              <a:rPr lang="ru-RU" dirty="0"/>
              <a:t>Петя, 22</a:t>
            </a:r>
            <a:r>
              <a:rPr lang="en-US" dirty="0"/>
              <a:t>)</a:t>
            </a:r>
            <a:r>
              <a:rPr lang="ru-RU" dirty="0"/>
              <a:t>, (Вася, 23)</a:t>
            </a:r>
            <a:r>
              <a:rPr lang="en-US" dirty="0"/>
              <a:t>, </a:t>
            </a:r>
            <a:r>
              <a:rPr lang="ru-RU" dirty="0"/>
              <a:t>(Олег, 32), (Андрей, 32)</a:t>
            </a:r>
            <a:r>
              <a:rPr lang="en-US" dirty="0"/>
              <a:t>, </a:t>
            </a:r>
            <a:r>
              <a:rPr lang="ru-RU" dirty="0"/>
              <a:t>(Коля, 41)</a:t>
            </a:r>
            <a:endParaRPr lang="en-US" dirty="0"/>
          </a:p>
          <a:p>
            <a:endParaRPr lang="ru-RU" dirty="0"/>
          </a:p>
          <a:p>
            <a:r>
              <a:rPr lang="ru-RU" dirty="0" smtClean="0"/>
              <a:t>Неустойчивая </a:t>
            </a:r>
            <a:r>
              <a:rPr lang="ru-RU" dirty="0"/>
              <a:t>сортировка</a:t>
            </a:r>
            <a:r>
              <a:rPr lang="en-US" dirty="0"/>
              <a:t>:</a:t>
            </a:r>
            <a:endParaRPr lang="ru-RU" dirty="0"/>
          </a:p>
          <a:p>
            <a:r>
              <a:rPr lang="en-US" dirty="0"/>
              <a:t>(</a:t>
            </a:r>
            <a:r>
              <a:rPr lang="ru-RU" dirty="0"/>
              <a:t>Петя, 22</a:t>
            </a:r>
            <a:r>
              <a:rPr lang="en-US" dirty="0"/>
              <a:t>)</a:t>
            </a:r>
            <a:r>
              <a:rPr lang="ru-RU" dirty="0"/>
              <a:t>, (Вася, 23)</a:t>
            </a:r>
            <a:r>
              <a:rPr lang="en-US" dirty="0" smtClean="0"/>
              <a:t>,</a:t>
            </a:r>
            <a:r>
              <a:rPr lang="ru-RU" dirty="0" smtClean="0"/>
              <a:t> </a:t>
            </a:r>
            <a:r>
              <a:rPr lang="ru-RU" dirty="0"/>
              <a:t>(Андрей, </a:t>
            </a:r>
            <a:r>
              <a:rPr lang="ru-RU" dirty="0" smtClean="0"/>
              <a:t>32)</a:t>
            </a:r>
            <a:r>
              <a:rPr lang="en-US" dirty="0" smtClean="0"/>
              <a:t>, </a:t>
            </a:r>
            <a:r>
              <a:rPr lang="ru-RU" dirty="0"/>
              <a:t>(Олег, 32)</a:t>
            </a:r>
            <a:r>
              <a:rPr lang="en-US" dirty="0" smtClean="0"/>
              <a:t>, </a:t>
            </a:r>
            <a:r>
              <a:rPr lang="ru-RU" dirty="0"/>
              <a:t>(Коля, 41)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7709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Сортировки сравнением </a:t>
            </a:r>
            <a:r>
              <a:rPr lang="en-US" dirty="0" smtClean="0"/>
              <a:t>/ </a:t>
            </a:r>
            <a:r>
              <a:rPr lang="ru-RU" dirty="0" smtClean="0"/>
              <a:t>Простые сортировки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Требования к виду сортировки</a:t>
            </a:r>
            <a:r>
              <a:rPr lang="en-US" dirty="0" smtClean="0"/>
              <a:t>: </a:t>
            </a:r>
            <a:r>
              <a:rPr lang="ru-RU" dirty="0" smtClean="0"/>
              <a:t>для ключей должен существовать оператор сравнения</a:t>
            </a:r>
            <a:r>
              <a:rPr lang="en-US" dirty="0" smtClean="0"/>
              <a:t>:</a:t>
            </a:r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a &lt; b </a:t>
            </a:r>
          </a:p>
          <a:p>
            <a:endParaRPr lang="en-US" dirty="0" smtClean="0"/>
          </a:p>
          <a:p>
            <a:r>
              <a:rPr lang="ru-RU" dirty="0" smtClean="0"/>
              <a:t>Полагается, что </a:t>
            </a:r>
            <a:endParaRPr lang="en-US" dirty="0"/>
          </a:p>
          <a:p>
            <a:pPr algn="ctr"/>
            <a:r>
              <a:rPr lang="en-US" dirty="0" smtClean="0"/>
              <a:t>not(a &lt; b) ^ not( b &lt; a) -&gt; a = b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975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TM10001115[[fn=Посылка]]</Template>
  <TotalTime>4444</TotalTime>
  <Words>3566</Words>
  <Application>Microsoft Office PowerPoint</Application>
  <PresentationFormat>Экран (4:3)</PresentationFormat>
  <Paragraphs>575</Paragraphs>
  <Slides>52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52</vt:i4>
      </vt:variant>
    </vt:vector>
  </HeadingPairs>
  <TitlesOfParts>
    <vt:vector size="58" baseType="lpstr">
      <vt:lpstr>Arial</vt:lpstr>
      <vt:lpstr>Calibri</vt:lpstr>
      <vt:lpstr>Cambria Math</vt:lpstr>
      <vt:lpstr>Consolas</vt:lpstr>
      <vt:lpstr>Segoe UI</vt:lpstr>
      <vt:lpstr>Тема Office</vt:lpstr>
      <vt:lpstr>Алгоритмы и структура данных</vt:lpstr>
      <vt:lpstr>План лекции 3</vt:lpstr>
      <vt:lpstr>Задача сортировки</vt:lpstr>
      <vt:lpstr>Ключ сортировки</vt:lpstr>
      <vt:lpstr>Оценка алгоритма сортировки</vt:lpstr>
      <vt:lpstr>Свойства и классификация</vt:lpstr>
      <vt:lpstr>Сфера применения</vt:lpstr>
      <vt:lpstr>Устойчивость</vt:lpstr>
      <vt:lpstr>Сортировки сравнением / Простые сортировки</vt:lpstr>
      <vt:lpstr>Сортировка пузырьком</vt:lpstr>
      <vt:lpstr>Сортировка Пузырьком / Пример</vt:lpstr>
      <vt:lpstr>Сортировка Пузырьком / Плохой вариант</vt:lpstr>
      <vt:lpstr>Сортировка Пузырьком / Хороший вариант</vt:lpstr>
      <vt:lpstr>Сортировка Пузырьком / Особенности</vt:lpstr>
      <vt:lpstr>Сортировка Вставками</vt:lpstr>
      <vt:lpstr>Сортировка Вставками</vt:lpstr>
      <vt:lpstr>Сортировка Вставками / Пример</vt:lpstr>
      <vt:lpstr>Сортировка Вставками / Реализация</vt:lpstr>
      <vt:lpstr>Сортировка Вставками / Анализ</vt:lpstr>
      <vt:lpstr>Сортировка Вставками / Особенности</vt:lpstr>
      <vt:lpstr>Сортировка Шелла</vt:lpstr>
      <vt:lpstr>Сортировка Шелла </vt:lpstr>
      <vt:lpstr>Сортировка Шелла </vt:lpstr>
      <vt:lpstr>Сортировка Шелла / Пример</vt:lpstr>
      <vt:lpstr>Сортировка Шелла / Реализация Седжвика</vt:lpstr>
      <vt:lpstr>Сортировка Шелла / Анализ</vt:lpstr>
      <vt:lpstr>Сортировка Шелла / Особенности</vt:lpstr>
      <vt:lpstr>Сортировка Выбором</vt:lpstr>
      <vt:lpstr>Сортировка Выбором / Пример</vt:lpstr>
      <vt:lpstr>Сортировка выбором</vt:lpstr>
      <vt:lpstr>Сортировка Выбором / Реализация</vt:lpstr>
      <vt:lpstr>Сортировка Выбором / Особенности</vt:lpstr>
      <vt:lpstr>Разделяй и властвуй </vt:lpstr>
      <vt:lpstr>Теорема о рекурсии</vt:lpstr>
      <vt:lpstr>Теорема о рекурсии</vt:lpstr>
      <vt:lpstr>Нахождение медианы множества </vt:lpstr>
      <vt:lpstr>Нахождение k-статистики</vt:lpstr>
      <vt:lpstr>Нахождение k-статистики / Пример</vt:lpstr>
      <vt:lpstr>Нахождение k-статистики / Пример</vt:lpstr>
      <vt:lpstr>Нахождение k-статистики / Пример</vt:lpstr>
      <vt:lpstr>Нахождение k-статистики / Оценка сложности</vt:lpstr>
      <vt:lpstr>Нахождение k-статистики / Оценка сложности</vt:lpstr>
      <vt:lpstr> Сортировка слиянием</vt:lpstr>
      <vt:lpstr> Сортировка слиянием</vt:lpstr>
      <vt:lpstr> Сортировка слиянием</vt:lpstr>
      <vt:lpstr> Сортировка слиянием / Псевдокод </vt:lpstr>
      <vt:lpstr>Сортировка слиянием / Merge описание</vt:lpstr>
      <vt:lpstr> Сортировка слиянием / Merge реализация</vt:lpstr>
      <vt:lpstr> Сортировка слиянием / Merge оценка</vt:lpstr>
      <vt:lpstr> Сортировка слиянием / Сложность </vt:lpstr>
      <vt:lpstr> Сортировка слиянием / Особенности </vt:lpstr>
      <vt:lpstr>Итог</vt:lpstr>
    </vt:vector>
  </TitlesOfParts>
  <Company>i.saneev@corp.mail.ru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Илья Санеев</dc:creator>
  <cp:lastModifiedBy>Ilja Saneev</cp:lastModifiedBy>
  <cp:revision>396</cp:revision>
  <dcterms:created xsi:type="dcterms:W3CDTF">2017-11-12T11:20:47Z</dcterms:created>
  <dcterms:modified xsi:type="dcterms:W3CDTF">2018-05-16T11:49:02Z</dcterms:modified>
</cp:coreProperties>
</file>