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1" r:id="rId1"/>
  </p:sldMasterIdLst>
  <p:notesMasterIdLst>
    <p:notesMasterId r:id="rId63"/>
  </p:notesMasterIdLst>
  <p:sldIdLst>
    <p:sldId id="256" r:id="rId2"/>
    <p:sldId id="267" r:id="rId3"/>
    <p:sldId id="319" r:id="rId4"/>
    <p:sldId id="376" r:id="rId5"/>
    <p:sldId id="379" r:id="rId6"/>
    <p:sldId id="377" r:id="rId7"/>
    <p:sldId id="324" r:id="rId8"/>
    <p:sldId id="320" r:id="rId9"/>
    <p:sldId id="321" r:id="rId10"/>
    <p:sldId id="378" r:id="rId11"/>
    <p:sldId id="323" r:id="rId12"/>
    <p:sldId id="325" r:id="rId13"/>
    <p:sldId id="331" r:id="rId14"/>
    <p:sldId id="332" r:id="rId15"/>
    <p:sldId id="334" r:id="rId16"/>
    <p:sldId id="326" r:id="rId17"/>
    <p:sldId id="333" r:id="rId18"/>
    <p:sldId id="381" r:id="rId19"/>
    <p:sldId id="380" r:id="rId20"/>
    <p:sldId id="339" r:id="rId21"/>
    <p:sldId id="340" r:id="rId22"/>
    <p:sldId id="327" r:id="rId23"/>
    <p:sldId id="328" r:id="rId24"/>
    <p:sldId id="329" r:id="rId25"/>
    <p:sldId id="330" r:id="rId26"/>
    <p:sldId id="338" r:id="rId27"/>
    <p:sldId id="343" r:id="rId28"/>
    <p:sldId id="344" r:id="rId29"/>
    <p:sldId id="341" r:id="rId30"/>
    <p:sldId id="337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екция" id="{8D854480-FB3F-44ED-B391-98D8594F287F}">
          <p14:sldIdLst>
            <p14:sldId id="256"/>
            <p14:sldId id="267"/>
            <p14:sldId id="319"/>
            <p14:sldId id="376"/>
            <p14:sldId id="379"/>
            <p14:sldId id="377"/>
            <p14:sldId id="324"/>
            <p14:sldId id="320"/>
            <p14:sldId id="321"/>
            <p14:sldId id="378"/>
            <p14:sldId id="323"/>
            <p14:sldId id="325"/>
            <p14:sldId id="331"/>
            <p14:sldId id="332"/>
            <p14:sldId id="334"/>
            <p14:sldId id="326"/>
            <p14:sldId id="333"/>
            <p14:sldId id="381"/>
            <p14:sldId id="380"/>
            <p14:sldId id="339"/>
            <p14:sldId id="340"/>
            <p14:sldId id="327"/>
            <p14:sldId id="328"/>
            <p14:sldId id="329"/>
            <p14:sldId id="330"/>
            <p14:sldId id="338"/>
            <p14:sldId id="343"/>
            <p14:sldId id="344"/>
            <p14:sldId id="341"/>
            <p14:sldId id="337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3953" autoAdjust="0"/>
  </p:normalViewPr>
  <p:slideViewPr>
    <p:cSldViewPr snapToGrid="0" snapToObjects="1">
      <p:cViewPr varScale="1">
        <p:scale>
          <a:sx n="104" d="100"/>
          <a:sy n="104" d="100"/>
        </p:scale>
        <p:origin x="118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3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8373-93B3-4E40-891C-9DAF17DB161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191C-46F8-4DD3-99BB-81409D01A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2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4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8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1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7664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algn="l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055244"/>
          </a:xfrm>
        </p:spPr>
        <p:txBody>
          <a:bodyPr/>
          <a:lstStyle>
            <a:lvl1pPr marL="0" indent="0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5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E4E1-6EAB-F74C-A6D3-42421ADE82B5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1869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структура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ru-RU" dirty="0" smtClean="0"/>
              <a:t>Лекция 4</a:t>
            </a:r>
          </a:p>
          <a:p>
            <a:r>
              <a:rPr lang="ru-RU" dirty="0" smtClean="0"/>
              <a:t>Сортировки. Часть 2.</a:t>
            </a:r>
          </a:p>
        </p:txBody>
      </p:sp>
    </p:spTree>
    <p:extLst>
      <p:ext uri="{BB962C8B-B14F-4D97-AF65-F5344CB8AC3E}">
        <p14:creationId xmlns:p14="http://schemas.microsoft.com/office/powerpoint/2010/main" val="24436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худшее время работы — O(n</a:t>
            </a:r>
            <a:r>
              <a:rPr lang="en-US" dirty="0"/>
              <a:t> </a:t>
            </a:r>
            <a:r>
              <a:rPr lang="ru-RU" dirty="0" err="1"/>
              <a:t>log</a:t>
            </a:r>
            <a:r>
              <a:rPr lang="en-US" dirty="0"/>
              <a:t> </a:t>
            </a:r>
            <a:r>
              <a:rPr lang="ru-RU" dirty="0"/>
              <a:t>n),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требует O(1) дополнительной памяти.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неустойчивая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на почти отсортированных данных работает столь же долго, как и на хаотических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82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Быстрая сортировка</a:t>
            </a:r>
            <a:r>
              <a:rPr lang="ru-RU" dirty="0"/>
              <a:t> (англ. </a:t>
            </a:r>
            <a:r>
              <a:rPr lang="ru-RU" dirty="0" err="1"/>
              <a:t>quick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, сортировка Хоара) — один из самых известных и широко используемых алгоритмов сортировки.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Алгоритм почти повторяет алгоритм поиска медианы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 элементов выбирается ведущий (</a:t>
            </a:r>
            <a:r>
              <a:rPr lang="en-US" dirty="0" smtClean="0"/>
              <a:t>pivot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Чем он ближе к медиане, тем лучше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Массив разбивается на два </a:t>
            </a:r>
            <a:r>
              <a:rPr lang="ru-RU" dirty="0" err="1" smtClean="0"/>
              <a:t>подмассива</a:t>
            </a:r>
            <a:r>
              <a:rPr lang="ru-RU" dirty="0" smtClean="0"/>
              <a:t>. Левая часть – элементы меньше либо равны ведущему</a:t>
            </a:r>
            <a:r>
              <a:rPr lang="en-US" dirty="0" smtClean="0"/>
              <a:t>, </a:t>
            </a:r>
            <a:r>
              <a:rPr lang="ru-RU" dirty="0" smtClean="0"/>
              <a:t>правая часть, элементы больше ведущего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Рекурсивно повторяются шаги 1 и 2 для обоих частей. </a:t>
            </a:r>
          </a:p>
          <a:p>
            <a:r>
              <a:rPr lang="ru-RU" dirty="0" smtClean="0"/>
              <a:t>Левая и правя части остаются внутри массива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40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</a:t>
            </a:r>
            <a:r>
              <a:rPr lang="ru-RU" dirty="0" smtClean="0"/>
              <a:t>сортировка </a:t>
            </a:r>
            <a:r>
              <a:rPr lang="en-US" dirty="0" smtClean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Массив </a:t>
                </a:r>
                <a:r>
                  <a:rPr lang="en-US" dirty="0"/>
                  <a:t>S = {10, 5, 14, 7, 3, 2, 18, 4, 5, 13, 6, 8}</a:t>
                </a:r>
              </a:p>
              <a:p>
                <a:endParaRPr lang="ru-RU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Разделение 1. Ведущий элемент  = 8.</a:t>
                </a:r>
                <a:endParaRPr lang="ru-RU" dirty="0"/>
              </a:p>
              <a:p>
                <a:r>
                  <a:rPr lang="en-US" dirty="0" smtClean="0"/>
                  <a:t>S</a:t>
                </a:r>
                <a:r>
                  <a:rPr lang="ru-RU" baseline="-25000" dirty="0" smtClean="0"/>
                  <a:t>1</a:t>
                </a:r>
                <a:r>
                  <a:rPr lang="en-US" baseline="-25000" dirty="0"/>
                  <a:t>l</a:t>
                </a:r>
                <a:r>
                  <a:rPr lang="ru-RU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{5, 7, 3, 2, 4, 5, </a:t>
                </a:r>
                <a:r>
                  <a:rPr lang="en-US" dirty="0" smtClean="0"/>
                  <a:t>6, 8}, S</a:t>
                </a:r>
                <a:r>
                  <a:rPr lang="ru-RU" baseline="-25000" dirty="0" smtClean="0"/>
                  <a:t>1</a:t>
                </a:r>
                <a:r>
                  <a:rPr lang="en-US" baseline="-25000" dirty="0" smtClean="0"/>
                  <a:t>r</a:t>
                </a:r>
                <a:r>
                  <a:rPr lang="ru-RU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{10, 14, 18, 13}</a:t>
                </a:r>
              </a:p>
              <a:p>
                <a:r>
                  <a:rPr lang="en-US" dirty="0" smtClean="0"/>
                  <a:t>S</a:t>
                </a:r>
                <a:r>
                  <a:rPr lang="ru-RU" baseline="-25000" dirty="0" smtClean="0"/>
                  <a:t>1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5, 7, 3, 2, 4, 5, 6, 8</m:t>
                        </m:r>
                      </m:e>
                    </m:groupCh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dirty="0"/>
                          <m:t>10, 14, 18, 13</m:t>
                        </m:r>
                      </m:e>
                    </m:groupChr>
                  </m:oMath>
                </a14:m>
                <a:r>
                  <a:rPr lang="en-US" dirty="0" smtClean="0"/>
                  <a:t>}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Рекурсивное разделение </a:t>
                </a:r>
                <a:r>
                  <a:rPr lang="en-US" dirty="0" smtClean="0"/>
                  <a:t>2</a:t>
                </a:r>
                <a:r>
                  <a:rPr lang="ru-RU" dirty="0" smtClean="0"/>
                  <a:t>. </a:t>
                </a:r>
                <a:r>
                  <a:rPr lang="ru-RU" dirty="0"/>
                  <a:t>Ведущий элемент  = 5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en-US" dirty="0"/>
                  <a:t>S</a:t>
                </a:r>
                <a:r>
                  <a:rPr lang="ru-RU" baseline="-25000" dirty="0"/>
                  <a:t>1</a:t>
                </a:r>
                <a:r>
                  <a:rPr lang="ru-RU" dirty="0"/>
                  <a:t> </a:t>
                </a:r>
                <a:r>
                  <a:rPr lang="en-US" dirty="0"/>
                  <a:t>=</a:t>
                </a:r>
                <a:r>
                  <a:rPr lang="ru-RU" dirty="0"/>
                  <a:t> </a:t>
                </a:r>
                <a:r>
                  <a:rPr lang="en-US" dirty="0" smtClean="0"/>
                  <a:t>{</a:t>
                </a:r>
                <a:r>
                  <a:rPr lang="en-US" dirty="0"/>
                  <a:t>5, 7, 3, 2, 4, 5, 6, 8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dirty="0" smtClean="0"/>
                  <a:t>S</a:t>
                </a:r>
                <a:r>
                  <a:rPr lang="ru-RU" baseline="-25000" dirty="0" smtClean="0"/>
                  <a:t>2</a:t>
                </a:r>
                <a:r>
                  <a:rPr lang="en-US" baseline="-25000" dirty="0" smtClean="0"/>
                  <a:t>l</a:t>
                </a:r>
                <a:r>
                  <a:rPr lang="ru-RU" dirty="0" smtClean="0"/>
                  <a:t> </a:t>
                </a:r>
                <a:r>
                  <a:rPr lang="en-US" dirty="0"/>
                  <a:t>= {5, </a:t>
                </a:r>
                <a:r>
                  <a:rPr lang="en-US" dirty="0" smtClean="0"/>
                  <a:t>3</a:t>
                </a:r>
                <a:r>
                  <a:rPr lang="en-US" dirty="0"/>
                  <a:t>, </a:t>
                </a:r>
                <a:r>
                  <a:rPr lang="en-US" dirty="0" smtClean="0"/>
                  <a:t>2, 4</a:t>
                </a:r>
                <a:r>
                  <a:rPr lang="en-US" dirty="0"/>
                  <a:t>, </a:t>
                </a:r>
                <a:r>
                  <a:rPr lang="en-US" dirty="0" smtClean="0"/>
                  <a:t>5}, S</a:t>
                </a:r>
                <a:r>
                  <a:rPr lang="ru-RU" baseline="-25000" dirty="0" smtClean="0"/>
                  <a:t>2</a:t>
                </a:r>
                <a:r>
                  <a:rPr lang="en-US" baseline="-25000" dirty="0" smtClean="0"/>
                  <a:t>r</a:t>
                </a:r>
                <a:r>
                  <a:rPr lang="ru-RU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{</a:t>
                </a:r>
                <a:r>
                  <a:rPr lang="ru-RU" dirty="0" smtClean="0"/>
                  <a:t>7</a:t>
                </a:r>
                <a:r>
                  <a:rPr lang="en-US" dirty="0" smtClean="0"/>
                  <a:t>, 6, 8}</a:t>
                </a:r>
                <a:endParaRPr lang="en-US" dirty="0"/>
              </a:p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2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dirty="0"/>
                          <m:t>5,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3, 2, 4, 5</m:t>
                        </m:r>
                      </m:e>
                    </m:groupCh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ru-RU" dirty="0"/>
                          <m:t>7</m:t>
                        </m:r>
                        <m:r>
                          <m:rPr>
                            <m:nor/>
                          </m:rPr>
                          <a:rPr lang="en-US" dirty="0"/>
                          <m:t>, 6, 8</m:t>
                        </m:r>
                      </m:e>
                    </m:groupChr>
                  </m:oMath>
                </a14:m>
                <a:r>
                  <a:rPr lang="en-US" dirty="0" smtClean="0"/>
                  <a:t>}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39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 smtClean="0"/>
              <a:t>Разбиение (</a:t>
            </a:r>
            <a:r>
              <a:rPr lang="en-US" dirty="0" smtClean="0"/>
              <a:t>Split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Установим два указателя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– начало массива, </a:t>
            </a:r>
            <a:r>
              <a:rPr lang="en-US" dirty="0" smtClean="0"/>
              <a:t>j – </a:t>
            </a:r>
            <a:r>
              <a:rPr lang="ru-RU" dirty="0" smtClean="0"/>
              <a:t>в конец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Будем помнить под каким указателем живет ведущий элемент (</a:t>
            </a:r>
            <a:r>
              <a:rPr lang="en-US" dirty="0" smtClean="0"/>
              <a:t>pivot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en-US" dirty="0" smtClean="0"/>
              <a:t>a[</a:t>
            </a:r>
            <a:r>
              <a:rPr lang="en-US" dirty="0" err="1"/>
              <a:t>i</a:t>
            </a:r>
            <a:r>
              <a:rPr lang="en-US" dirty="0" smtClean="0"/>
              <a:t>] &gt; a[j], </a:t>
            </a:r>
            <a:r>
              <a:rPr lang="ru-RU" dirty="0" smtClean="0"/>
              <a:t>поменяем элементы массива под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Сместим указать на 1</a:t>
            </a:r>
            <a:r>
              <a:rPr lang="en-US" dirty="0" smtClean="0"/>
              <a:t>, </a:t>
            </a:r>
            <a:r>
              <a:rPr lang="ru-RU" dirty="0" smtClean="0"/>
              <a:t>не указывающий на </a:t>
            </a:r>
            <a:r>
              <a:rPr lang="en-US" dirty="0" smtClean="0"/>
              <a:t>pivot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Продолжим до тех пор пока </a:t>
            </a:r>
            <a:r>
              <a:rPr lang="en-US" dirty="0" err="1" smtClean="0"/>
              <a:t>i</a:t>
            </a:r>
            <a:r>
              <a:rPr lang="en-US" dirty="0" smtClean="0"/>
              <a:t> != 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80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A=[6, 9, 2 , 3, 4 , 8] , </a:t>
            </a:r>
            <a:r>
              <a:rPr lang="en-US" dirty="0" err="1" smtClean="0"/>
              <a:t>i</a:t>
            </a:r>
            <a:r>
              <a:rPr lang="en-US" dirty="0" smtClean="0"/>
              <a:t> =0 , j = n – 1 = 5</a:t>
            </a:r>
            <a:r>
              <a:rPr lang="ru-RU" dirty="0" smtClean="0"/>
              <a:t> </a:t>
            </a:r>
            <a:r>
              <a:rPr lang="en-US" dirty="0" smtClean="0"/>
              <a:t>; </a:t>
            </a:r>
            <a:r>
              <a:rPr lang="en-US" dirty="0"/>
              <a:t>A</a:t>
            </a:r>
            <a:r>
              <a:rPr lang="en-US" dirty="0" smtClean="0"/>
              <a:t>[</a:t>
            </a:r>
            <a:r>
              <a:rPr lang="ru-RU" dirty="0" smtClean="0"/>
              <a:t> 0 </a:t>
            </a:r>
            <a:r>
              <a:rPr lang="en-US" dirty="0" smtClean="0"/>
              <a:t>] - pivot</a:t>
            </a:r>
            <a:endParaRPr lang="ru-RU" dirty="0" smtClean="0"/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ru-RU" dirty="0" smtClean="0"/>
              <a:t>Первый проход </a:t>
            </a:r>
            <a:r>
              <a:rPr lang="en-US" dirty="0" smtClean="0"/>
              <a:t>A[0] &gt; A[5] =&gt;false</a:t>
            </a:r>
            <a:r>
              <a:rPr lang="ru-RU" dirty="0" smtClean="0"/>
              <a:t>, обмена не происходит, </a:t>
            </a:r>
            <a:r>
              <a:rPr lang="en-US" dirty="0" smtClean="0"/>
              <a:t>j--; </a:t>
            </a:r>
          </a:p>
          <a:p>
            <a:r>
              <a:rPr lang="en-US" dirty="0"/>
              <a:t>A</a:t>
            </a:r>
            <a:r>
              <a:rPr lang="en-US" dirty="0" smtClean="0"/>
              <a:t>=[6</a:t>
            </a:r>
            <a:r>
              <a:rPr lang="en-US" dirty="0"/>
              <a:t>, 9, 2 , 3, 4 , </a:t>
            </a:r>
            <a:r>
              <a:rPr lang="en-US" dirty="0" smtClean="0"/>
              <a:t>8],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 j = </a:t>
            </a:r>
            <a:r>
              <a:rPr lang="en-US" dirty="0" smtClean="0"/>
              <a:t>4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Второй проход</a:t>
            </a:r>
            <a:r>
              <a:rPr lang="en-US" dirty="0" smtClean="0"/>
              <a:t>: </a:t>
            </a:r>
            <a:r>
              <a:rPr lang="en-US" dirty="0"/>
              <a:t>A[0] &gt;</a:t>
            </a:r>
            <a:r>
              <a:rPr lang="en-US" dirty="0" smtClean="0"/>
              <a:t> A[4] =&gt; true, </a:t>
            </a:r>
            <a:r>
              <a:rPr lang="ru-RU" dirty="0" smtClean="0"/>
              <a:t>обмен происходит, меняем направление смещение указателя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= [4 </a:t>
            </a:r>
            <a:r>
              <a:rPr lang="en-US" dirty="0"/>
              <a:t>9 2 3 6 </a:t>
            </a:r>
            <a:r>
              <a:rPr lang="en-US" dirty="0" smtClean="0"/>
              <a:t>8],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1 j = </a:t>
            </a:r>
            <a:r>
              <a:rPr lang="en-US" dirty="0" smtClean="0"/>
              <a:t>4</a:t>
            </a:r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ru-RU" dirty="0" smtClean="0"/>
              <a:t>Третий проход</a:t>
            </a:r>
            <a:r>
              <a:rPr lang="en-US" dirty="0" smtClean="0"/>
              <a:t>: A[1] &gt; A[4] =&gt; true, </a:t>
            </a:r>
            <a:r>
              <a:rPr lang="ru-RU" dirty="0" smtClean="0"/>
              <a:t>обмен происходит, смена направления смещения указателя</a:t>
            </a:r>
            <a:r>
              <a:rPr lang="en-US" dirty="0" smtClean="0"/>
              <a:t>:</a:t>
            </a:r>
          </a:p>
          <a:p>
            <a:r>
              <a:rPr lang="en-US" dirty="0" smtClean="0"/>
              <a:t>A= [4 </a:t>
            </a:r>
            <a:r>
              <a:rPr lang="en-US" dirty="0"/>
              <a:t>6 2 3 9 </a:t>
            </a:r>
            <a:r>
              <a:rPr lang="en-US" dirty="0" smtClean="0"/>
              <a:t>8],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1 j = 3</a:t>
            </a:r>
          </a:p>
          <a:p>
            <a:endParaRPr lang="ru-RU" dirty="0" smtClean="0"/>
          </a:p>
          <a:p>
            <a:r>
              <a:rPr lang="ru-RU" dirty="0" smtClean="0"/>
              <a:t>4. Четвёртый проход</a:t>
            </a:r>
            <a:r>
              <a:rPr lang="en-US" dirty="0" smtClean="0"/>
              <a:t>: A[1] &gt; A[3] =&gt; </a:t>
            </a:r>
            <a:r>
              <a:rPr lang="en-US" dirty="0"/>
              <a:t>true, </a:t>
            </a:r>
            <a:r>
              <a:rPr lang="ru-RU" dirty="0"/>
              <a:t>обмен происходит, смена направления смещения указателя</a:t>
            </a:r>
            <a:r>
              <a:rPr lang="en-US" dirty="0"/>
              <a:t>:</a:t>
            </a:r>
          </a:p>
          <a:p>
            <a:r>
              <a:rPr lang="en-US" dirty="0" smtClean="0"/>
              <a:t>A = [4 </a:t>
            </a:r>
            <a:r>
              <a:rPr lang="en-US" dirty="0"/>
              <a:t>3 2 6 9 </a:t>
            </a:r>
            <a:r>
              <a:rPr lang="en-US" dirty="0" smtClean="0"/>
              <a:t>8],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 j = 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</a:t>
            </a:r>
            <a:r>
              <a:rPr lang="ru-RU" dirty="0" smtClean="0"/>
              <a:t>. </a:t>
            </a:r>
            <a:r>
              <a:rPr lang="ru-RU" dirty="0"/>
              <a:t>Четвёртый проход</a:t>
            </a:r>
            <a:r>
              <a:rPr lang="en-US" dirty="0"/>
              <a:t>: </a:t>
            </a:r>
            <a:r>
              <a:rPr lang="en-US" dirty="0" smtClean="0"/>
              <a:t>A[2] </a:t>
            </a:r>
            <a:r>
              <a:rPr lang="en-US" dirty="0"/>
              <a:t>&gt; </a:t>
            </a:r>
            <a:r>
              <a:rPr lang="en-US" dirty="0" smtClean="0"/>
              <a:t>A[3] </a:t>
            </a:r>
            <a:r>
              <a:rPr lang="en-US" dirty="0"/>
              <a:t>=&gt; </a:t>
            </a:r>
            <a:r>
              <a:rPr lang="en-US" dirty="0" smtClean="0"/>
              <a:t>false, </a:t>
            </a:r>
            <a:r>
              <a:rPr lang="ru-RU" dirty="0" smtClean="0"/>
              <a:t>обмена </a:t>
            </a:r>
            <a:r>
              <a:rPr lang="ru-RU" dirty="0"/>
              <a:t>не </a:t>
            </a:r>
            <a:r>
              <a:rPr lang="ru-RU" dirty="0" smtClean="0"/>
              <a:t>происходит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 = [4 3 2 6 9 8],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3 j = 3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94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/>
              <a:t>Пример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3404" y="989205"/>
            <a:ext cx="3197191" cy="4704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5345" y="6108078"/>
            <a:ext cx="4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B C D E F G H I K L M N O P Q R S T V X Y 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процедура разбиения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!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--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Рекурсивные вызовы для половинок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1)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60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 smtClean="0"/>
              <a:t>Разбиение</a:t>
            </a:r>
            <a:r>
              <a:rPr lang="en-US" dirty="0" smtClean="0"/>
              <a:t> </a:t>
            </a:r>
            <a:r>
              <a:rPr lang="ru-RU" dirty="0" smtClean="0"/>
              <a:t>др. вариант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9345" y="852668"/>
            <a:ext cx="67471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partition(a: T[n], </a:t>
            </a:r>
            <a:r>
              <a:rPr lang="en-US" sz="2800" dirty="0" err="1"/>
              <a:t>int</a:t>
            </a:r>
            <a:r>
              <a:rPr lang="en-US" sz="2800" dirty="0"/>
              <a:t> l, </a:t>
            </a:r>
            <a:r>
              <a:rPr lang="en-US" sz="2800" dirty="0" err="1"/>
              <a:t>int</a:t>
            </a:r>
            <a:r>
              <a:rPr lang="en-US" sz="2800" dirty="0"/>
              <a:t> r)</a:t>
            </a:r>
          </a:p>
          <a:p>
            <a:r>
              <a:rPr lang="en-US" sz="2800" dirty="0"/>
              <a:t>     T v = a[(l + r) / 2]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l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int</a:t>
            </a:r>
            <a:r>
              <a:rPr lang="en-US" sz="2800" dirty="0"/>
              <a:t> j = r</a:t>
            </a:r>
          </a:p>
          <a:p>
            <a:r>
              <a:rPr lang="en-US" sz="2800" dirty="0"/>
              <a:t>     while (</a:t>
            </a:r>
            <a:r>
              <a:rPr lang="en-US" sz="2800" dirty="0" err="1"/>
              <a:t>i</a:t>
            </a:r>
            <a:r>
              <a:rPr lang="en-US" sz="2800" dirty="0"/>
              <a:t> ⩽ j) </a:t>
            </a:r>
          </a:p>
          <a:p>
            <a:r>
              <a:rPr lang="en-US" sz="2800" dirty="0"/>
              <a:t>        while (a[</a:t>
            </a:r>
            <a:r>
              <a:rPr lang="en-US" sz="2800" dirty="0" err="1"/>
              <a:t>i</a:t>
            </a:r>
            <a:r>
              <a:rPr lang="en-US" sz="2800" dirty="0"/>
              <a:t>] &lt; v)</a:t>
            </a:r>
          </a:p>
          <a:p>
            <a:r>
              <a:rPr lang="en-US" sz="2800" dirty="0"/>
              <a:t>           </a:t>
            </a:r>
            <a:r>
              <a:rPr lang="en-US" sz="2800" dirty="0" err="1"/>
              <a:t>i</a:t>
            </a:r>
            <a:r>
              <a:rPr lang="en-US" sz="2800" dirty="0"/>
              <a:t>++</a:t>
            </a:r>
          </a:p>
          <a:p>
            <a:r>
              <a:rPr lang="en-US" sz="2800" dirty="0"/>
              <a:t>        while (a[j] &gt; v)</a:t>
            </a:r>
          </a:p>
          <a:p>
            <a:r>
              <a:rPr lang="en-US" sz="2800" dirty="0"/>
              <a:t>           j--</a:t>
            </a:r>
          </a:p>
          <a:p>
            <a:r>
              <a:rPr lang="en-US" sz="2800" dirty="0"/>
              <a:t>        if (</a:t>
            </a:r>
            <a:r>
              <a:rPr lang="en-US" sz="2800" dirty="0" err="1"/>
              <a:t>i</a:t>
            </a:r>
            <a:r>
              <a:rPr lang="en-US" sz="2800" dirty="0"/>
              <a:t> ⩾ j) </a:t>
            </a:r>
          </a:p>
          <a:p>
            <a:r>
              <a:rPr lang="en-US" sz="2800" dirty="0"/>
              <a:t>           break</a:t>
            </a:r>
          </a:p>
          <a:p>
            <a:r>
              <a:rPr lang="en-US" sz="2800" dirty="0"/>
              <a:t>        swap(a[</a:t>
            </a:r>
            <a:r>
              <a:rPr lang="en-US" sz="2800" dirty="0" err="1"/>
              <a:t>i</a:t>
            </a:r>
            <a:r>
              <a:rPr lang="en-US" sz="2800" dirty="0"/>
              <a:t>++], a[j--])</a:t>
            </a:r>
          </a:p>
          <a:p>
            <a:r>
              <a:rPr lang="en-US" sz="2800" dirty="0"/>
              <a:t>     return j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1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/>
              <a:t>Разбиение</a:t>
            </a:r>
            <a:r>
              <a:rPr lang="en-US" dirty="0"/>
              <a:t> </a:t>
            </a:r>
            <a:r>
              <a:rPr lang="ru-RU" dirty="0"/>
              <a:t>др.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236" y="1042713"/>
            <a:ext cx="5481782" cy="5055244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partition(a: T[n],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l, </a:t>
            </a:r>
            <a:r>
              <a:rPr lang="en-US" dirty="0" err="1"/>
              <a:t>int</a:t>
            </a:r>
            <a:r>
              <a:rPr lang="en-US" dirty="0"/>
              <a:t> r)</a:t>
            </a:r>
          </a:p>
          <a:p>
            <a:r>
              <a:rPr lang="en-US" dirty="0"/>
              <a:t>     T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a[r]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l – 1</a:t>
            </a:r>
          </a:p>
          <a:p>
            <a:r>
              <a:rPr lang="en-US" dirty="0"/>
              <a:t> </a:t>
            </a:r>
            <a:r>
              <a:rPr lang="en-US" dirty="0" smtClean="0"/>
              <a:t>    for j = l to r – 1</a:t>
            </a:r>
          </a:p>
          <a:p>
            <a:r>
              <a:rPr lang="en-US" dirty="0"/>
              <a:t> </a:t>
            </a:r>
            <a:r>
              <a:rPr lang="en-US" dirty="0" smtClean="0"/>
              <a:t>           if a[j] &lt;= x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                swap(a[</a:t>
            </a:r>
            <a:r>
              <a:rPr lang="en-US" dirty="0" err="1" smtClean="0"/>
              <a:t>i</a:t>
            </a:r>
            <a:r>
              <a:rPr lang="en-US" dirty="0" smtClean="0"/>
              <a:t>], a[j])</a:t>
            </a:r>
            <a:endParaRPr lang="en-US" dirty="0"/>
          </a:p>
          <a:p>
            <a:r>
              <a:rPr lang="en-US" dirty="0" smtClean="0"/>
              <a:t>     swap(a[i+1], a[r])</a:t>
            </a:r>
            <a:endParaRPr lang="en-US" dirty="0"/>
          </a:p>
          <a:p>
            <a:r>
              <a:rPr lang="en-US" dirty="0"/>
              <a:t>     return </a:t>
            </a:r>
            <a:r>
              <a:rPr lang="en-US" dirty="0" err="1" smtClean="0"/>
              <a:t>i</a:t>
            </a:r>
            <a:r>
              <a:rPr lang="en-US" dirty="0" smtClean="0"/>
              <a:t> +1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042713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начале итерации цикла справедливо </a:t>
            </a:r>
            <a:endParaRPr lang="en-US" dirty="0" smtClean="0"/>
          </a:p>
          <a:p>
            <a:r>
              <a:rPr lang="ru-RU" dirty="0" smtClean="0"/>
              <a:t>следующее для  любого индекса</a:t>
            </a:r>
            <a:r>
              <a:rPr lang="en-US" dirty="0" smtClean="0"/>
              <a:t> k – </a:t>
            </a:r>
            <a:r>
              <a:rPr lang="ru-RU" dirty="0" smtClean="0"/>
              <a:t>массива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l &lt;= k &lt;=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en-US" dirty="0" smtClean="0"/>
              <a:t> A[k] &lt;= x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если </a:t>
            </a:r>
            <a:r>
              <a:rPr lang="en-US" dirty="0" err="1" smtClean="0"/>
              <a:t>i</a:t>
            </a:r>
            <a:r>
              <a:rPr lang="en-US" dirty="0" smtClean="0"/>
              <a:t> + 1 &lt;= k &lt;= j</a:t>
            </a:r>
            <a:r>
              <a:rPr lang="ru-RU" dirty="0" smtClean="0"/>
              <a:t>, то </a:t>
            </a:r>
            <a:r>
              <a:rPr lang="en-US" dirty="0" smtClean="0"/>
              <a:t>A[k] &gt; x;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k = r, </a:t>
            </a:r>
            <a:r>
              <a:rPr lang="ru-RU" dirty="0" smtClean="0"/>
              <a:t>то </a:t>
            </a:r>
            <a:r>
              <a:rPr lang="en-US" dirty="0" smtClean="0"/>
              <a:t>A[k] = x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ru-RU" dirty="0" smtClean="0"/>
              <a:t>Таким образом 3 интервала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[left , </a:t>
            </a:r>
            <a:r>
              <a:rPr lang="en-US" dirty="0" err="1" smtClean="0"/>
              <a:t>i</a:t>
            </a:r>
            <a:r>
              <a:rPr lang="en-US" dirty="0" smtClean="0"/>
              <a:t>]  – A[k] &lt;= x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ru-RU" dirty="0" smtClean="0"/>
              <a:t> + 1</a:t>
            </a:r>
            <a:r>
              <a:rPr lang="en-US" dirty="0" smtClean="0"/>
              <a:t>, j) – A[k] &gt; x</a:t>
            </a:r>
          </a:p>
          <a:p>
            <a:r>
              <a:rPr lang="en-US" dirty="0" smtClean="0"/>
              <a:t>[j, r] – </a:t>
            </a:r>
            <a:r>
              <a:rPr lang="ru-RU" dirty="0" err="1" smtClean="0"/>
              <a:t>неостортированный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r,r</a:t>
            </a:r>
            <a:r>
              <a:rPr lang="en-US" dirty="0" smtClean="0"/>
              <a:t>] – </a:t>
            </a:r>
            <a:r>
              <a:rPr lang="ru-RU" dirty="0" err="1" smtClean="0"/>
              <a:t>пивот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0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/>
              <a:t>Разбиение</a:t>
            </a:r>
            <a:r>
              <a:rPr lang="en-US" dirty="0"/>
              <a:t> </a:t>
            </a:r>
            <a:r>
              <a:rPr lang="ru-RU" dirty="0"/>
              <a:t>др. вариант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661" y="1071563"/>
            <a:ext cx="3611519" cy="505460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37127" y="1071563"/>
            <a:ext cx="5481782" cy="505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partition(a: T[n],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r)</a:t>
            </a:r>
          </a:p>
          <a:p>
            <a:r>
              <a:rPr lang="en-US" dirty="0" smtClean="0"/>
              <a:t>     T x = a[r]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= l – 1</a:t>
            </a:r>
          </a:p>
          <a:p>
            <a:r>
              <a:rPr lang="en-US" dirty="0" smtClean="0"/>
              <a:t>     for j = l to r – 1</a:t>
            </a:r>
          </a:p>
          <a:p>
            <a:r>
              <a:rPr lang="en-US" dirty="0" smtClean="0"/>
              <a:t>            if a[j] &lt;= x</a:t>
            </a:r>
          </a:p>
          <a:p>
            <a:r>
              <a:rPr lang="en-US" dirty="0" smtClean="0"/>
              <a:t>               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                swap(a[</a:t>
            </a:r>
            <a:r>
              <a:rPr lang="en-US" dirty="0" err="1" smtClean="0"/>
              <a:t>i</a:t>
            </a:r>
            <a:r>
              <a:rPr lang="en-US" dirty="0" smtClean="0"/>
              <a:t>], a[j])</a:t>
            </a:r>
          </a:p>
          <a:p>
            <a:r>
              <a:rPr lang="en-US" dirty="0" smtClean="0"/>
              <a:t>     swap(a[i+1], a[r])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i</a:t>
            </a:r>
            <a:r>
              <a:rPr lang="en-US" dirty="0" smtClean="0"/>
              <a:t> +1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78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Пирамидальная </a:t>
            </a:r>
            <a:r>
              <a:rPr lang="ru-RU" dirty="0" smtClean="0"/>
              <a:t>сортировка</a:t>
            </a:r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Быстрая сортировка</a:t>
            </a:r>
            <a:r>
              <a:rPr lang="en-US" dirty="0" smtClean="0"/>
              <a:t> </a:t>
            </a:r>
            <a:r>
              <a:rPr lang="ru-RU" dirty="0" smtClean="0"/>
              <a:t>(Хоара)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Сортировка подсчетом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Поразрядная сортировка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Внешняя сортировка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араллельные вычисления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Итоги по сортировкам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/>
            <a:endParaRPr lang="ru-RU" dirty="0" smtClean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 smtClean="0"/>
              <a:t>Выбор </a:t>
            </a:r>
            <a:r>
              <a:rPr lang="ru-RU" dirty="0" err="1" smtClean="0"/>
              <a:t>пивота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1й элемент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Серединный	элемент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Медиана трех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Случайный элемент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Медиана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Медиана по трем случайным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7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1199"/>
          </a:xfrm>
        </p:spPr>
        <p:txBody>
          <a:bodyPr/>
          <a:lstStyle/>
          <a:p>
            <a:r>
              <a:rPr lang="ru-RU" sz="2800" dirty="0"/>
              <a:t>Быстрая сортировка </a:t>
            </a:r>
            <a:r>
              <a:rPr lang="en-US" sz="2800" dirty="0"/>
              <a:t>/ </a:t>
            </a:r>
            <a:r>
              <a:rPr lang="en-US" sz="2800" dirty="0" smtClean="0"/>
              <a:t>Killer</a:t>
            </a:r>
            <a:r>
              <a:rPr lang="ru-RU" sz="2800" dirty="0" smtClean="0"/>
              <a:t> последовательность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Последовательность, приводящая к времени</a:t>
            </a:r>
            <a:r>
              <a:rPr lang="en-US" dirty="0" smtClean="0"/>
              <a:t>: T(n)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[1,2,3,…n] =&gt; </a:t>
            </a:r>
            <a:r>
              <a:rPr lang="ru-RU" dirty="0" smtClean="0"/>
              <a:t>для первого элемента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Для любого предопределённого порядка выбора </a:t>
            </a:r>
            <a:r>
              <a:rPr lang="ru-RU" dirty="0" err="1" smtClean="0"/>
              <a:t>пивота</a:t>
            </a:r>
            <a:r>
              <a:rPr lang="ru-RU" dirty="0" smtClean="0"/>
              <a:t>, существует киллер-последовательность </a:t>
            </a:r>
          </a:p>
          <a:p>
            <a:endParaRPr lang="ru-RU" dirty="0"/>
          </a:p>
          <a:p>
            <a:r>
              <a:rPr lang="ru-RU" dirty="0" smtClean="0"/>
              <a:t>Решение</a:t>
            </a:r>
            <a:r>
              <a:rPr lang="en-US" dirty="0" smtClean="0"/>
              <a:t>:</a:t>
            </a:r>
          </a:p>
          <a:p>
            <a:pPr marL="457200" indent="-457200">
              <a:buAutoNum type="arabicPeriod"/>
            </a:pPr>
            <a:r>
              <a:rPr lang="ru-RU" dirty="0" smtClean="0"/>
              <a:t>Случайный элемент</a:t>
            </a:r>
          </a:p>
          <a:p>
            <a:pPr marL="457200" indent="-457200">
              <a:buAutoNum type="arabicPeriod"/>
            </a:pPr>
            <a:r>
              <a:rPr lang="ru-RU" dirty="0" smtClean="0"/>
              <a:t>Медиана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30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 smtClean="0"/>
              <a:t>Анализ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Аналогично оценки поиска </a:t>
                </a:r>
                <a:r>
                  <a:rPr lang="en-US" dirty="0" smtClean="0"/>
                  <a:t>k-</a:t>
                </a:r>
                <a:r>
                  <a:rPr lang="ru-RU" dirty="0" smtClean="0"/>
                  <a:t>статистики и сортировки слиянием.</a:t>
                </a:r>
              </a:p>
              <a:p>
                <a:pPr algn="ctr"/>
                <a:r>
                  <a:rPr lang="en-US" dirty="0"/>
                  <a:t>T(n)</a:t>
                </a:r>
                <a:r>
                  <a:rPr lang="ru-RU" dirty="0"/>
                  <a:t> =</a:t>
                </a:r>
                <a:r>
                  <a:rPr lang="en-US" dirty="0"/>
                  <a:t> a T(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) + T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) + O(n)</a:t>
                </a:r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Количество подзадач </a:t>
                </a:r>
                <a:r>
                  <a:rPr lang="en-US" dirty="0"/>
                  <a:t>a =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Размер подзадачи </a:t>
                </a:r>
                <a:r>
                  <a:rPr lang="en-US" dirty="0"/>
                  <a:t>b =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Коэффициент </a:t>
                </a:r>
                <a:r>
                  <a:rPr lang="en-US" dirty="0"/>
                  <a:t>d = 1</a:t>
                </a:r>
              </a:p>
              <a:p>
                <a:r>
                  <a:rPr lang="en-US" dirty="0"/>
                  <a:t>    </a:t>
                </a:r>
                <a:r>
                  <a:rPr lang="en-US" dirty="0" err="1"/>
                  <a:t>log</a:t>
                </a:r>
                <a:r>
                  <a:rPr lang="en-US" baseline="-25000" dirty="0" err="1"/>
                  <a:t>b</a:t>
                </a:r>
                <a:r>
                  <a:rPr lang="en-US" dirty="0" err="1"/>
                  <a:t>a</a:t>
                </a:r>
                <a:r>
                  <a:rPr lang="en-US" dirty="0"/>
                  <a:t> = log</a:t>
                </a:r>
                <a:r>
                  <a:rPr lang="en-US" baseline="-25000" dirty="0"/>
                  <a:t>2</a:t>
                </a:r>
                <a:r>
                  <a:rPr lang="en-US" dirty="0"/>
                  <a:t>2 = 1</a:t>
                </a:r>
                <a:r>
                  <a:rPr lang="ru-RU" dirty="0"/>
                  <a:t> -</a:t>
                </a:r>
                <a:r>
                  <a:rPr lang="en-US" dirty="0"/>
                  <a:t>&gt; </a:t>
                </a:r>
                <a:r>
                  <a:rPr lang="ru-RU" dirty="0"/>
                  <a:t>Второй случай теоремы рекурсии </a:t>
                </a:r>
                <a:r>
                  <a:rPr lang="en-US" dirty="0"/>
                  <a:t> T(n) = O (n * log n)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44" r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944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/>
              <a:t>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Худший случай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ведущий элемент выбирается минимальный или максимальный элемент.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Вероятность такого события при условии случайного выбора равна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При </a:t>
                </a:r>
                <a:r>
                  <a:rPr lang="en-US" dirty="0" smtClean="0"/>
                  <a:t>n = 10, p = 1.4 * 10</a:t>
                </a:r>
                <a:r>
                  <a:rPr lang="en-US" baseline="30000" dirty="0" smtClean="0"/>
                  <a:t>-4</a:t>
                </a:r>
                <a:r>
                  <a:rPr lang="en-US" dirty="0" smtClean="0"/>
                  <a:t>  , </a:t>
                </a:r>
                <a:r>
                  <a:rPr lang="ru-RU" dirty="0" smtClean="0"/>
                  <a:t>при </a:t>
                </a:r>
                <a:r>
                  <a:rPr lang="en-US" dirty="0" smtClean="0"/>
                  <a:t>n = 20 p = 1.1 * 10</a:t>
                </a:r>
                <a:r>
                  <a:rPr lang="en-US" baseline="30000" dirty="0" smtClean="0"/>
                  <a:t>-13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Один из способов выбора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ведущий элемент есть медиана трех случайных чисел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Сложность </a:t>
                </a:r>
                <a:r>
                  <a:rPr lang="en-US" dirty="0" smtClean="0"/>
                  <a:t>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</a:t>
                </a: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5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</a:t>
            </a:r>
            <a:r>
              <a:rPr lang="en-US" dirty="0"/>
              <a:t>/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Может производиться на месте (</a:t>
            </a:r>
            <a:r>
              <a:rPr lang="en-US" dirty="0" smtClean="0"/>
              <a:t>In-place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в наихудшем случае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, но с крайне малой вероятностью.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в среднем </a:t>
            </a:r>
            <a:r>
              <a:rPr lang="en-US" dirty="0" smtClean="0"/>
              <a:t>O (n log 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 прямолинейной реализации используется до </a:t>
            </a:r>
            <a:r>
              <a:rPr lang="en-US" dirty="0" smtClean="0"/>
              <a:t>O(n) </a:t>
            </a:r>
            <a:r>
              <a:rPr lang="ru-RU" dirty="0" smtClean="0"/>
              <a:t>стека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Неустойчивый 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28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подсчетом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37" y="1070920"/>
            <a:ext cx="8229600" cy="5055244"/>
          </a:xfrm>
        </p:spPr>
        <p:txBody>
          <a:bodyPr/>
          <a:lstStyle/>
          <a:p>
            <a:r>
              <a:rPr lang="ru-RU" dirty="0" smtClean="0"/>
              <a:t>Есть ли алгоритмы сортировки со сложностью меньшей </a:t>
            </a:r>
            <a:r>
              <a:rPr lang="en-US" dirty="0" smtClean="0"/>
              <a:t>O (n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r>
              <a:rPr lang="ru-RU" dirty="0" smtClean="0"/>
              <a:t>?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/>
              <a:t>Да, если использовать свойства ключей. Пусть множество значений ключей ограничено </a:t>
            </a:r>
          </a:p>
          <a:p>
            <a:r>
              <a:rPr lang="en-US" dirty="0" smtClean="0"/>
              <a:t>D(k) = {</a:t>
            </a:r>
            <a:r>
              <a:rPr lang="en-US" dirty="0" err="1" smtClean="0"/>
              <a:t>Kmin</a:t>
            </a:r>
            <a:r>
              <a:rPr lang="en-US" dirty="0" smtClean="0"/>
              <a:t>,..</a:t>
            </a:r>
            <a:r>
              <a:rPr lang="en-US" dirty="0" err="1" smtClean="0"/>
              <a:t>Kmax</a:t>
            </a:r>
            <a:r>
              <a:rPr lang="en-US" dirty="0" smtClean="0"/>
              <a:t>}, </a:t>
            </a:r>
            <a:r>
              <a:rPr lang="ru-RU" dirty="0" smtClean="0"/>
              <a:t>общее число значений </a:t>
            </a:r>
            <a:r>
              <a:rPr lang="en-US" dirty="0" smtClean="0"/>
              <a:t>k</a:t>
            </a:r>
          </a:p>
          <a:p>
            <a:endParaRPr lang="en-US" dirty="0"/>
          </a:p>
          <a:p>
            <a:r>
              <a:rPr lang="ru-RU" dirty="0" smtClean="0"/>
              <a:t>Тогда при наличии добавочной памяти в </a:t>
            </a:r>
            <a:r>
              <a:rPr lang="en-US" dirty="0" smtClean="0"/>
              <a:t>|D(k)|</a:t>
            </a:r>
            <a:r>
              <a:rPr lang="ru-RU" dirty="0" smtClean="0"/>
              <a:t> ячеек сортировку можно произвести за </a:t>
            </a:r>
            <a:r>
              <a:rPr lang="en-US" dirty="0" smtClean="0"/>
              <a:t>O(n + k)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07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подсчетом </a:t>
            </a:r>
            <a:r>
              <a:rPr lang="en-US" dirty="0" smtClean="0"/>
              <a:t>/ </a:t>
            </a:r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762" y="787488"/>
            <a:ext cx="8229600" cy="505524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Пусть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n</a:t>
            </a:r>
            <a:r>
              <a:rPr lang="ru-RU" sz="1600" dirty="0" smtClean="0"/>
              <a:t> </a:t>
            </a:r>
            <a:r>
              <a:rPr lang="ru-RU" sz="1600" dirty="0"/>
              <a:t>структур хранится в массиве </a:t>
            </a:r>
            <a:r>
              <a:rPr lang="ru-RU" sz="1600" b="1" i="1" dirty="0"/>
              <a:t>A</a:t>
            </a:r>
            <a:r>
              <a:rPr lang="ru-RU" sz="1600" dirty="0"/>
              <a:t>, а </a:t>
            </a:r>
            <a:r>
              <a:rPr lang="ru-RU" sz="1600" dirty="0" smtClean="0"/>
              <a:t>отсортированные </a:t>
            </a:r>
            <a:r>
              <a:rPr lang="ru-RU" sz="1600" dirty="0"/>
              <a:t>— в массиве </a:t>
            </a:r>
            <a:r>
              <a:rPr lang="ru-RU" sz="1600" b="1" i="1" dirty="0"/>
              <a:t>B</a:t>
            </a:r>
            <a:r>
              <a:rPr lang="ru-RU" sz="1600" dirty="0"/>
              <a:t> того же размера. </a:t>
            </a:r>
            <a:r>
              <a:rPr lang="ru-RU" sz="1600" b="1" i="1" dirty="0"/>
              <a:t>P</a:t>
            </a:r>
            <a:r>
              <a:rPr lang="ru-RU" sz="1600" dirty="0"/>
              <a:t> </a:t>
            </a:r>
            <a:r>
              <a:rPr lang="ru-RU" sz="1600" dirty="0" smtClean="0"/>
              <a:t>массив</a:t>
            </a:r>
            <a:r>
              <a:rPr lang="en-US" sz="1600" dirty="0" smtClean="0"/>
              <a:t> </a:t>
            </a:r>
            <a:r>
              <a:rPr lang="ru-RU" sz="1600" dirty="0" smtClean="0"/>
              <a:t>множества ключей с </a:t>
            </a:r>
            <a:r>
              <a:rPr lang="ru-RU" sz="1600" dirty="0"/>
              <a:t>индексами от 0 до </a:t>
            </a:r>
            <a:r>
              <a:rPr lang="ru-RU" sz="1600" dirty="0" smtClean="0"/>
              <a:t>k-1.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Пройдем </a:t>
            </a:r>
            <a:r>
              <a:rPr lang="ru-RU" sz="1600" dirty="0"/>
              <a:t>по исходному массиву A и запишем в P[i] количество структур, ключ которых равен i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Ключи  </a:t>
            </a:r>
            <a:r>
              <a:rPr lang="en-US" sz="1600" dirty="0" smtClean="0"/>
              <a:t>{3, 2 , 0, 2, 2, 3, 3}</a:t>
            </a:r>
            <a:endParaRPr lang="ru-RU" sz="1600" dirty="0" smtClean="0"/>
          </a:p>
          <a:p>
            <a:endParaRPr lang="ru-RU" sz="1600" dirty="0"/>
          </a:p>
          <a:p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8" y="1980448"/>
            <a:ext cx="5505577" cy="25089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57199" y="4514781"/>
            <a:ext cx="805872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</a:t>
            </a:r>
            <a:r>
              <a:rPr lang="ru-RU" dirty="0"/>
              <a:t>. Теперь "сдвинем" массив P на элемент вперед</a:t>
            </a:r>
            <a:r>
              <a:rPr lang="ru-RU" dirty="0" smtClean="0"/>
              <a:t>: В </a:t>
            </a:r>
            <a:r>
              <a:rPr lang="ru-RU" dirty="0"/>
              <a:t>новом массиве P[0] = 0, а для i &gt; 0 P[i] = P{</a:t>
            </a:r>
            <a:r>
              <a:rPr lang="ru-RU" dirty="0" err="1"/>
              <a:t>old</a:t>
            </a:r>
            <a:r>
              <a:rPr lang="ru-RU" dirty="0"/>
              <a:t>}[i-1], где P{</a:t>
            </a:r>
            <a:r>
              <a:rPr lang="ru-RU" dirty="0" err="1"/>
              <a:t>old</a:t>
            </a:r>
            <a:r>
              <a:rPr lang="ru-RU" dirty="0"/>
              <a:t>} — старый массив P. </a:t>
            </a:r>
            <a:r>
              <a:rPr lang="en-US" dirty="0"/>
              <a:t> P – </a:t>
            </a:r>
            <a:r>
              <a:rPr lang="ru-RU" dirty="0"/>
              <a:t>хранит индексы для вставки </a:t>
            </a:r>
            <a:r>
              <a:rPr lang="ru-RU" dirty="0" smtClean="0"/>
              <a:t>элементов.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3. Превратим </a:t>
            </a:r>
            <a:r>
              <a:rPr lang="en-US" dirty="0"/>
              <a:t>P</a:t>
            </a:r>
            <a:r>
              <a:rPr lang="ru-RU" dirty="0" smtClean="0"/>
              <a:t> </a:t>
            </a:r>
            <a:r>
              <a:rPr lang="ru-RU" dirty="0"/>
              <a:t>в массив, хранящий в P[i] сумму элементов от 0 до i-1 старого массива </a:t>
            </a:r>
            <a:r>
              <a:rPr lang="ru-RU" dirty="0" smtClean="0"/>
              <a:t>P. </a:t>
            </a:r>
            <a:endParaRPr lang="en-US" dirty="0"/>
          </a:p>
        </p:txBody>
      </p:sp>
      <p:sp>
        <p:nvSpPr>
          <p:cNvPr id="24" name="Стрелка вправо 23"/>
          <p:cNvSpPr/>
          <p:nvPr/>
        </p:nvSpPr>
        <p:spPr>
          <a:xfrm>
            <a:off x="3029000" y="3830726"/>
            <a:ext cx="591127" cy="3258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120" y="3710388"/>
            <a:ext cx="2897029" cy="7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подсчетом </a:t>
            </a:r>
            <a:r>
              <a:rPr lang="en-US" dirty="0"/>
              <a:t>/ </a:t>
            </a:r>
            <a:r>
              <a:rPr lang="ru-RU" dirty="0"/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19"/>
            <a:ext cx="8229600" cy="5357589"/>
          </a:xfrm>
        </p:spPr>
        <p:txBody>
          <a:bodyPr/>
          <a:lstStyle/>
          <a:p>
            <a:r>
              <a:rPr lang="ru-RU" dirty="0" smtClean="0"/>
              <a:t>После «сдвига» в </a:t>
            </a:r>
            <a:r>
              <a:rPr lang="ru-RU" dirty="0"/>
              <a:t>массиве P будут хранится индексы массива B. P[</a:t>
            </a:r>
            <a:r>
              <a:rPr lang="ru-RU" dirty="0" err="1"/>
              <a:t>key</a:t>
            </a:r>
            <a:r>
              <a:rPr lang="ru-RU" dirty="0"/>
              <a:t>] указывает на начало блока в B, соответствующего ключу </a:t>
            </a:r>
            <a:r>
              <a:rPr lang="ru-RU" dirty="0" err="1"/>
              <a:t>key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21" y="2711851"/>
            <a:ext cx="61912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59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подсчетом </a:t>
            </a:r>
            <a:r>
              <a:rPr lang="en-US" dirty="0"/>
              <a:t>/ </a:t>
            </a:r>
            <a:r>
              <a:rPr lang="ru-RU" dirty="0"/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56883"/>
            <a:ext cx="8229600" cy="5055244"/>
          </a:xfrm>
        </p:spPr>
        <p:txBody>
          <a:bodyPr/>
          <a:lstStyle/>
          <a:p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Будем помещать структуру A[i] в массив B на место P[A[i].</a:t>
            </a:r>
            <a:r>
              <a:rPr lang="ru-RU" dirty="0" err="1" smtClean="0"/>
              <a:t>key</a:t>
            </a:r>
            <a:r>
              <a:rPr lang="ru-RU" dirty="0" smtClean="0"/>
              <a:t>], а затем увеличивать P[A[i].</a:t>
            </a:r>
            <a:r>
              <a:rPr lang="ru-RU" dirty="0" err="1" smtClean="0"/>
              <a:t>key</a:t>
            </a:r>
            <a:r>
              <a:rPr lang="ru-RU" dirty="0" smtClean="0"/>
              <a:t>] на 1. </a:t>
            </a:r>
          </a:p>
          <a:p>
            <a:r>
              <a:rPr lang="en-US" dirty="0" smtClean="0"/>
              <a:t>A={3</a:t>
            </a:r>
            <a:r>
              <a:rPr lang="en-US" dirty="0"/>
              <a:t>, 2 , 0, 2, 2, 3, 3}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14" y="2562012"/>
            <a:ext cx="6266667" cy="387619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695" y="1818111"/>
            <a:ext cx="2928455" cy="7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CoutingSort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n - количество элементов в массиве для сортировки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m - количество множества значений элементов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</a:rPr>
              <a:t>tmp_buffer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];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Временный буфер для перестановки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+ 1]();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Буфер для хранения множества значений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Подсчет количества каждого из элементов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+ 1];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Подсчет бегущей суммы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+ 1;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Переразмещение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элементов во временный массив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tmp_buffer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]]++]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Копируем элементы из временного массива обратно в |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my_array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|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tmp_buffer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Удаляем временные массивы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tmp_buffer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4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946" y="877772"/>
            <a:ext cx="8229600" cy="235808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Алгоритм </a:t>
            </a:r>
            <a:r>
              <a:rPr lang="ru-RU" sz="2000" b="1" dirty="0"/>
              <a:t>сортировки</a:t>
            </a:r>
            <a:r>
              <a:rPr lang="ru-RU" sz="2000" dirty="0"/>
              <a:t>, работающий в худшем, в среднем и в лучшем случае (то есть гарантированно) за </a:t>
            </a:r>
            <a:r>
              <a:rPr lang="ru-RU" sz="2000" b="1" dirty="0"/>
              <a:t>Θ(n </a:t>
            </a:r>
            <a:r>
              <a:rPr lang="ru-RU" sz="2000" b="1" dirty="0" err="1"/>
              <a:t>log</a:t>
            </a:r>
            <a:r>
              <a:rPr lang="ru-RU" sz="2000" b="1" dirty="0"/>
              <a:t> n)</a:t>
            </a:r>
            <a:r>
              <a:rPr lang="ru-RU" sz="2000" dirty="0"/>
              <a:t> операций при сортировке n элементов</a:t>
            </a:r>
            <a:r>
              <a:rPr lang="ru-RU" sz="2000" dirty="0" smtClean="0"/>
              <a:t>. </a:t>
            </a:r>
          </a:p>
          <a:p>
            <a:endParaRPr lang="ru-RU" sz="2000" dirty="0"/>
          </a:p>
          <a:p>
            <a:r>
              <a:rPr lang="ru-RU" sz="2000" dirty="0" smtClean="0"/>
              <a:t>Алгоритм строится на использовании «Двоичной кучи»</a:t>
            </a:r>
          </a:p>
          <a:p>
            <a:endParaRPr lang="ru-RU" sz="2000" b="1" dirty="0" smtClean="0"/>
          </a:p>
          <a:p>
            <a:endParaRPr lang="ru-RU" sz="2000" b="1" dirty="0" smtClean="0"/>
          </a:p>
          <a:p>
            <a:endParaRPr lang="ru-RU" sz="2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90946" y="2813947"/>
            <a:ext cx="57126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Двоичная куча</a:t>
            </a:r>
            <a:r>
              <a:rPr lang="ru-RU" dirty="0"/>
              <a:t>, </a:t>
            </a:r>
            <a:r>
              <a:rPr lang="ru-RU" b="1" dirty="0"/>
              <a:t>пирамида</a:t>
            </a:r>
            <a:r>
              <a:rPr lang="ru-RU" dirty="0"/>
              <a:t>, или </a:t>
            </a:r>
            <a:r>
              <a:rPr lang="ru-RU" b="1" dirty="0"/>
              <a:t>сортирующее дерево</a:t>
            </a:r>
            <a:r>
              <a:rPr lang="en-US" b="1" dirty="0"/>
              <a:t>*</a:t>
            </a:r>
            <a:r>
              <a:rPr lang="ru-RU" dirty="0"/>
              <a:t> — такое двоичное дерево, для которого выполнены три условия:</a:t>
            </a:r>
          </a:p>
          <a:p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Значение в любой вершине не меньше, чем значения её потомков.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Глубина всех листьев (расстояние до корня) отличается не более чем на 1 слой.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Последний слой заполняется слева направо без «дырок».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ru-RU" dirty="0"/>
              <a:t>напоминание из лекции 2</a:t>
            </a:r>
          </a:p>
        </p:txBody>
      </p:sp>
      <p:pic>
        <p:nvPicPr>
          <p:cNvPr id="5" name="Picture 2" descr="Картинки по запросу двоичная куч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62" y="3429000"/>
            <a:ext cx="3324383" cy="2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210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подсчетом</a:t>
            </a:r>
            <a:r>
              <a:rPr lang="en-US" dirty="0"/>
              <a:t> /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Ключи должны быть перечислимы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Пространство значений</a:t>
            </a:r>
            <a:r>
              <a:rPr lang="en-US" dirty="0" smtClean="0"/>
              <a:t> |K|</a:t>
            </a:r>
            <a:r>
              <a:rPr lang="ru-RU" dirty="0" smtClean="0"/>
              <a:t> ключей должно быть ограничено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</a:t>
            </a:r>
            <a:r>
              <a:rPr lang="en-US" dirty="0" smtClean="0"/>
              <a:t>O(n</a:t>
            </a:r>
            <a:r>
              <a:rPr lang="ru-RU" dirty="0" smtClean="0"/>
              <a:t> + </a:t>
            </a:r>
            <a:r>
              <a:rPr lang="en-US" dirty="0"/>
              <a:t>k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Устойчива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Нет сравнений</a:t>
            </a:r>
          </a:p>
          <a:p>
            <a:endParaRPr lang="en-US" b="1" i="1" dirty="0" smtClean="0"/>
          </a:p>
          <a:p>
            <a:r>
              <a:rPr lang="ru-RU" b="1" i="1" dirty="0" smtClean="0"/>
              <a:t>Минусы</a:t>
            </a:r>
            <a:r>
              <a:rPr lang="en-US" b="1" i="1" dirty="0" smtClean="0"/>
              <a:t>:</a:t>
            </a:r>
            <a:endParaRPr lang="ru-RU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Требует </a:t>
            </a:r>
            <a:r>
              <a:rPr lang="en-US" dirty="0" smtClean="0"/>
              <a:t>O(n) </a:t>
            </a:r>
            <a:r>
              <a:rPr lang="ru-RU" dirty="0" smtClean="0"/>
              <a:t>по памяти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Требует </a:t>
            </a:r>
            <a:r>
              <a:rPr lang="en-US" dirty="0" smtClean="0"/>
              <a:t>O(n) </a:t>
            </a:r>
            <a:r>
              <a:rPr lang="ru-RU" dirty="0" smtClean="0"/>
              <a:t>перемещений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010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Поразрядная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Усложнение варианта сортировки подсчетом – поразрядная сортировка (</a:t>
            </a:r>
            <a:r>
              <a:rPr lang="en-US" dirty="0" smtClean="0"/>
              <a:t>Radix Sort</a:t>
            </a:r>
            <a:r>
              <a:rPr lang="ru-RU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Разобьём ключи на фрагменты – разряды и представим его как массив фрагментов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Все ключи должны иметь одинаковое количество фрагментов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Существует два варианта  </a:t>
            </a:r>
            <a:r>
              <a:rPr lang="en-US" dirty="0"/>
              <a:t>least significant digit (LSD) </a:t>
            </a:r>
            <a:r>
              <a:rPr lang="ru-RU" dirty="0"/>
              <a:t>и </a:t>
            </a:r>
            <a:r>
              <a:rPr lang="en-US" dirty="0"/>
              <a:t>most significant digit (</a:t>
            </a:r>
            <a:r>
              <a:rPr lang="en-US" dirty="0" smtClean="0"/>
              <a:t>MSD)</a:t>
            </a:r>
            <a:r>
              <a:rPr lang="ru-RU" dirty="0" smtClean="0"/>
              <a:t>. </a:t>
            </a:r>
            <a:r>
              <a:rPr lang="en-US" dirty="0" smtClean="0"/>
              <a:t>LSD</a:t>
            </a:r>
            <a:r>
              <a:rPr lang="ru-RU" dirty="0"/>
              <a:t> </a:t>
            </a:r>
            <a:r>
              <a:rPr lang="ru-RU" dirty="0" smtClean="0"/>
              <a:t>– сначала младшие</a:t>
            </a:r>
            <a:r>
              <a:rPr lang="en-US" dirty="0" smtClean="0"/>
              <a:t> </a:t>
            </a:r>
            <a:r>
              <a:rPr lang="ru-RU" dirty="0" smtClean="0"/>
              <a:t>разряды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MSD</a:t>
            </a:r>
            <a:r>
              <a:rPr lang="ru-RU" dirty="0" smtClean="0"/>
              <a:t> – сначала старшие</a:t>
            </a:r>
          </a:p>
          <a:p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ключ 375 можно разбить на 3 фрагмента </a:t>
            </a:r>
            <a:r>
              <a:rPr lang="en-US" dirty="0" smtClean="0"/>
              <a:t>{3, 7, 5}, </a:t>
            </a:r>
            <a:r>
              <a:rPr lang="ru-RU" dirty="0" smtClean="0"/>
              <a:t>тогда ключ 5 можно разбить на 3 </a:t>
            </a:r>
            <a:r>
              <a:rPr lang="en-US" dirty="0" smtClean="0"/>
              <a:t>{0, 0, 5}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065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0660"/>
            <a:ext cx="9144000" cy="576648"/>
          </a:xfrm>
        </p:spPr>
        <p:txBody>
          <a:bodyPr/>
          <a:lstStyle/>
          <a:p>
            <a:r>
              <a:rPr lang="ru-RU" dirty="0" smtClean="0"/>
              <a:t>Поразрядная сортировка </a:t>
            </a:r>
            <a:r>
              <a:rPr lang="en-US" dirty="0" smtClean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Требуется отсортировать массив</a:t>
            </a:r>
            <a:r>
              <a:rPr lang="en-US" dirty="0" smtClean="0"/>
              <a:t>:</a:t>
            </a:r>
          </a:p>
          <a:p>
            <a:r>
              <a:rPr lang="en-US" dirty="0" smtClean="0"/>
              <a:t>S = {153, 266, 323, 614, 344, 993, 23}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Будем полагать, что разбиение проведено на 3 фрагмента.</a:t>
            </a:r>
          </a:p>
          <a:p>
            <a:pPr algn="ctr"/>
            <a:r>
              <a:rPr lang="en-US" dirty="0" smtClean="0"/>
              <a:t>{{1,5,3}, {2,6,6}, {3,2,3}, {6,1,4}, {3, 4, 4} , {9, 9, 3}, {</a:t>
            </a:r>
            <a:r>
              <a:rPr lang="ru-RU" dirty="0" smtClean="0"/>
              <a:t>0</a:t>
            </a:r>
            <a:r>
              <a:rPr lang="en-US" dirty="0" smtClean="0"/>
              <a:t>,2,3}}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Рассматривая последний фрагмент, как ключ, устойчиво отсортируем фрагменты методом подсчета</a:t>
            </a:r>
            <a:endParaRPr lang="en-US" dirty="0" smtClean="0"/>
          </a:p>
          <a:p>
            <a:pPr algn="ctr"/>
            <a:r>
              <a:rPr lang="en-US" dirty="0"/>
              <a:t>{{1,5,3}, {3,2,3}</a:t>
            </a:r>
            <a:r>
              <a:rPr lang="en-US" dirty="0" smtClean="0"/>
              <a:t>, </a:t>
            </a:r>
            <a:r>
              <a:rPr lang="en-US" dirty="0"/>
              <a:t>{9, 9, 3}</a:t>
            </a:r>
            <a:r>
              <a:rPr lang="en-US" dirty="0" smtClean="0"/>
              <a:t>, {0,2,3}, </a:t>
            </a:r>
            <a:r>
              <a:rPr lang="en-US" dirty="0"/>
              <a:t>{3, 4, 4} , {6,1,4}</a:t>
            </a:r>
            <a:r>
              <a:rPr lang="en-US" dirty="0" smtClean="0"/>
              <a:t>, </a:t>
            </a:r>
            <a:r>
              <a:rPr lang="en-US" dirty="0"/>
              <a:t>{2,6,6</a:t>
            </a:r>
            <a:r>
              <a:rPr lang="en-US" dirty="0" smtClean="0"/>
              <a:t>}}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Теперь сортировка по второму фрагменту</a:t>
            </a:r>
          </a:p>
          <a:p>
            <a:r>
              <a:rPr lang="ru-RU" dirty="0" smtClean="0"/>
              <a:t>	</a:t>
            </a:r>
            <a:r>
              <a:rPr lang="en-US" dirty="0" smtClean="0"/>
              <a:t>{</a:t>
            </a:r>
            <a:r>
              <a:rPr lang="en-US" dirty="0"/>
              <a:t>{6,1,4}</a:t>
            </a:r>
            <a:r>
              <a:rPr lang="en-US" dirty="0" smtClean="0"/>
              <a:t>, </a:t>
            </a:r>
            <a:r>
              <a:rPr lang="en-US" dirty="0"/>
              <a:t>{3,2,3}, {</a:t>
            </a:r>
            <a:r>
              <a:rPr lang="en-US" dirty="0" smtClean="0"/>
              <a:t>0,2,3}, </a:t>
            </a:r>
            <a:r>
              <a:rPr lang="en-US" dirty="0"/>
              <a:t>{3, 4, 4</a:t>
            </a:r>
            <a:r>
              <a:rPr lang="en-US" dirty="0" smtClean="0"/>
              <a:t>}, </a:t>
            </a:r>
            <a:r>
              <a:rPr lang="en-US" dirty="0"/>
              <a:t>{1,5,3</a:t>
            </a:r>
            <a:r>
              <a:rPr lang="en-US" dirty="0" smtClean="0"/>
              <a:t>}, </a:t>
            </a:r>
            <a:r>
              <a:rPr lang="en-US" dirty="0"/>
              <a:t>{2,6,6</a:t>
            </a:r>
            <a:r>
              <a:rPr lang="en-US" dirty="0" smtClean="0"/>
              <a:t>}, {9</a:t>
            </a:r>
            <a:r>
              <a:rPr lang="en-US" dirty="0"/>
              <a:t>, 9, 3</a:t>
            </a:r>
            <a:r>
              <a:rPr lang="en-US" dirty="0" smtClean="0"/>
              <a:t>}}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И, наконец, по первому фрагменту.</a:t>
            </a:r>
          </a:p>
          <a:p>
            <a:r>
              <a:rPr lang="ru-RU" dirty="0" smtClean="0"/>
              <a:t>	</a:t>
            </a:r>
            <a:r>
              <a:rPr lang="en-US" dirty="0" smtClean="0"/>
              <a:t>{{</a:t>
            </a:r>
            <a:r>
              <a:rPr lang="ru-RU" dirty="0" smtClean="0"/>
              <a:t>0</a:t>
            </a:r>
            <a:r>
              <a:rPr lang="en-US" dirty="0" smtClean="0"/>
              <a:t>,</a:t>
            </a:r>
            <a:r>
              <a:rPr lang="ru-RU" dirty="0" smtClean="0"/>
              <a:t>2</a:t>
            </a:r>
            <a:r>
              <a:rPr lang="en-US" dirty="0" smtClean="0"/>
              <a:t>,</a:t>
            </a:r>
            <a:r>
              <a:rPr lang="ru-RU" dirty="0" smtClean="0"/>
              <a:t>3</a:t>
            </a:r>
            <a:r>
              <a:rPr lang="en-US" dirty="0" smtClean="0"/>
              <a:t>}, {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5</a:t>
            </a:r>
            <a:r>
              <a:rPr lang="en-US" dirty="0" smtClean="0"/>
              <a:t>,3</a:t>
            </a:r>
            <a:r>
              <a:rPr lang="en-US" dirty="0"/>
              <a:t>}, </a:t>
            </a:r>
            <a:r>
              <a:rPr lang="en-US" dirty="0" smtClean="0"/>
              <a:t>{</a:t>
            </a:r>
            <a:r>
              <a:rPr lang="ru-RU" dirty="0" smtClean="0"/>
              <a:t>2</a:t>
            </a:r>
            <a:r>
              <a:rPr lang="en-US" dirty="0" smtClean="0"/>
              <a:t>,</a:t>
            </a:r>
            <a:r>
              <a:rPr lang="ru-RU" dirty="0" smtClean="0"/>
              <a:t>6</a:t>
            </a:r>
            <a:r>
              <a:rPr lang="en-US" dirty="0" smtClean="0"/>
              <a:t>,</a:t>
            </a:r>
            <a:r>
              <a:rPr lang="ru-RU" dirty="0" smtClean="0"/>
              <a:t>6</a:t>
            </a:r>
            <a:r>
              <a:rPr lang="en-US" dirty="0" smtClean="0"/>
              <a:t>}, </a:t>
            </a:r>
            <a:r>
              <a:rPr lang="en-US" dirty="0"/>
              <a:t>{3, </a:t>
            </a:r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3</a:t>
            </a:r>
            <a:r>
              <a:rPr lang="en-US" dirty="0" smtClean="0"/>
              <a:t>}, {</a:t>
            </a:r>
            <a:r>
              <a:rPr lang="ru-RU" dirty="0" smtClean="0"/>
              <a:t>3</a:t>
            </a:r>
            <a:r>
              <a:rPr lang="en-US" dirty="0" smtClean="0"/>
              <a:t>,</a:t>
            </a:r>
            <a:r>
              <a:rPr lang="ru-RU" dirty="0" smtClean="0"/>
              <a:t>4</a:t>
            </a:r>
            <a:r>
              <a:rPr lang="en-US" dirty="0" smtClean="0"/>
              <a:t>,</a:t>
            </a:r>
            <a:r>
              <a:rPr lang="ru-RU" dirty="0" smtClean="0"/>
              <a:t>4</a:t>
            </a:r>
            <a:r>
              <a:rPr lang="en-US" dirty="0" smtClean="0"/>
              <a:t>}, {</a:t>
            </a:r>
            <a:r>
              <a:rPr lang="ru-RU" dirty="0"/>
              <a:t>6</a:t>
            </a:r>
            <a:r>
              <a:rPr lang="en-US" dirty="0" smtClean="0"/>
              <a:t>,</a:t>
            </a:r>
            <a:r>
              <a:rPr lang="ru-RU" dirty="0" smtClean="0"/>
              <a:t> 1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}, </a:t>
            </a:r>
            <a:r>
              <a:rPr lang="en-US" dirty="0"/>
              <a:t>{9, 9, 3}}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46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Поразрядная </a:t>
            </a:r>
            <a:r>
              <a:rPr lang="ru-RU" dirty="0"/>
              <a:t>сортировка </a:t>
            </a:r>
            <a:r>
              <a:rPr lang="en-US" dirty="0"/>
              <a:t>/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Ключи должны быть перечислимы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Пространство ключей должно быть ограниченным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Требует дополнительной памяти </a:t>
            </a:r>
            <a:r>
              <a:rPr lang="en-US" dirty="0" smtClean="0"/>
              <a:t>O(|D(K</a:t>
            </a:r>
            <a:r>
              <a:rPr lang="en-US" baseline="-25000" dirty="0" smtClean="0"/>
              <a:t>i</a:t>
            </a:r>
            <a:r>
              <a:rPr lang="en-US" dirty="0" smtClean="0"/>
              <a:t>)| + n)</a:t>
            </a:r>
            <a:endParaRPr lang="ru-RU" dirty="0" smtClean="0"/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постоянна и </a:t>
            </a:r>
            <a:r>
              <a:rPr lang="ru-RU" smtClean="0"/>
              <a:t>равна </a:t>
            </a:r>
            <a:r>
              <a:rPr lang="en-US" smtClean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174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Внешняя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Сортировка больших данных – очень трудоемкая задача. </a:t>
            </a:r>
          </a:p>
          <a:p>
            <a:r>
              <a:rPr lang="ru-RU" dirty="0" smtClean="0"/>
              <a:t>Две основных проблемы</a:t>
            </a:r>
            <a:r>
              <a:rPr lang="en-US" dirty="0" smtClean="0"/>
              <a:t>:</a:t>
            </a:r>
          </a:p>
          <a:p>
            <a:pPr marL="720725" indent="-452438">
              <a:buFont typeface="+mj-lt"/>
              <a:buAutoNum type="arabicPeriod"/>
            </a:pPr>
            <a:r>
              <a:rPr lang="ru-RU" dirty="0" smtClean="0"/>
              <a:t>Для сортируемых данных недостаточно оперативной памяти</a:t>
            </a:r>
          </a:p>
          <a:p>
            <a:pPr marL="720725" indent="-452438">
              <a:buFont typeface="+mj-lt"/>
              <a:buAutoNum type="arabicPeriod"/>
            </a:pPr>
            <a:r>
              <a:rPr lang="ru-RU" dirty="0" smtClean="0"/>
              <a:t>Время сортировки превосходит приемлемые границы</a:t>
            </a:r>
          </a:p>
          <a:p>
            <a:pPr marL="534988" indent="-268288">
              <a:buFont typeface="+mj-lt"/>
              <a:buAutoNum type="arabicPeriod"/>
            </a:pPr>
            <a:endParaRPr lang="ru-RU" dirty="0" smtClean="0"/>
          </a:p>
          <a:p>
            <a:pPr marL="534988" indent="-268288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075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ru-RU" dirty="0" smtClean="0"/>
              <a:t>Обработка всех данных одновременно невозможна</a:t>
            </a:r>
          </a:p>
          <a:p>
            <a:r>
              <a:rPr lang="ru-RU" dirty="0" smtClean="0"/>
              <a:t>Используется абстракция </a:t>
            </a:r>
            <a:r>
              <a:rPr lang="ru-RU" b="1" i="1" dirty="0" smtClean="0"/>
              <a:t>лента</a:t>
            </a:r>
            <a:r>
              <a:rPr lang="ru-RU" dirty="0" smtClean="0"/>
              <a:t>, имеющая следующие методы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create/destroy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open/close/rewind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getdata</a:t>
            </a:r>
            <a:r>
              <a:rPr lang="en-US" dirty="0" smtClean="0"/>
              <a:t>/</a:t>
            </a:r>
            <a:r>
              <a:rPr lang="en-US" dirty="0" err="1" smtClean="0"/>
              <a:t>putdata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194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Одним из хороших способов отсортировать внешние данные является использование </a:t>
            </a:r>
            <a:r>
              <a:rPr lang="ru-RU" b="1" i="1" dirty="0" smtClean="0"/>
              <a:t>операций слияния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Входными данными </a:t>
            </a:r>
            <a:r>
              <a:rPr lang="ru-RU" dirty="0" err="1" smtClean="0"/>
              <a:t>двухпутевого</a:t>
            </a:r>
            <a:r>
              <a:rPr lang="ru-RU" dirty="0" smtClean="0"/>
              <a:t> слияния является две отсортированные ленты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Выходные данные – другая отсортированная лента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i="1" dirty="0" err="1" smtClean="0"/>
              <a:t>Чанк</a:t>
            </a:r>
            <a:r>
              <a:rPr lang="ru-RU" b="1" i="1" dirty="0" smtClean="0"/>
              <a:t> (</a:t>
            </a:r>
            <a:r>
              <a:rPr lang="en-US" b="1" i="1" dirty="0" smtClean="0"/>
              <a:t>chunk</a:t>
            </a:r>
            <a:r>
              <a:rPr lang="ru-RU" b="1" i="1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фрагмент данных, помещающихся в оперативной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994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</a:t>
            </a:r>
            <a:r>
              <a:rPr lang="ru-RU" dirty="0" smtClean="0"/>
              <a:t>сортировка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ru-RU" dirty="0" smtClean="0"/>
              <a:t>Сортировка </a:t>
            </a:r>
            <a:r>
              <a:rPr lang="ru-RU" dirty="0" err="1" smtClean="0"/>
              <a:t>слиянем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исходная лента содержит 8 </a:t>
            </a:r>
            <a:r>
              <a:rPr lang="ru-RU" dirty="0" err="1" smtClean="0"/>
              <a:t>чанков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Какая сложность алгоритма? </a:t>
            </a:r>
          </a:p>
          <a:p>
            <a:r>
              <a:rPr lang="ru-RU" dirty="0" smtClean="0"/>
              <a:t>Сколько лент понадобится?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5928"/>
            <a:ext cx="7885714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88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</a:t>
            </a:r>
            <a:r>
              <a:rPr lang="ru-RU" dirty="0" smtClean="0"/>
              <a:t>слиян</a:t>
            </a:r>
            <a:r>
              <a:rPr lang="ru-RU" dirty="0"/>
              <a:t>и</a:t>
            </a:r>
            <a:r>
              <a:rPr lang="ru-RU" dirty="0" smtClean="0"/>
              <a:t>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этап. Считывается первый </a:t>
            </a:r>
            <a:r>
              <a:rPr lang="ru-RU" dirty="0" err="1" smtClean="0"/>
              <a:t>чанк</a:t>
            </a:r>
            <a:r>
              <a:rPr lang="ru-RU" dirty="0" smtClean="0"/>
              <a:t>, сортируется внутренней сортировкой и отправляется на первую временную ленту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4" y="2903417"/>
            <a:ext cx="7780952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слиянием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Второй этап. Второй </a:t>
            </a:r>
            <a:r>
              <a:rPr lang="ru-RU" dirty="0" err="1" smtClean="0"/>
              <a:t>чанк</a:t>
            </a:r>
            <a:r>
              <a:rPr lang="ru-RU" dirty="0" smtClean="0"/>
              <a:t> сортируется и отправляется на вторую временную ленту.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52" y="2403254"/>
            <a:ext cx="7838095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1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Вставка </a:t>
            </a:r>
            <a:r>
              <a:rPr lang="ru-RU" dirty="0"/>
              <a:t>в </a:t>
            </a:r>
            <a:r>
              <a:rPr lang="ru-RU" dirty="0" smtClean="0"/>
              <a:t>кучу элемент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en-US" dirty="0"/>
              <a:t>: </a:t>
            </a:r>
            <a:r>
              <a:rPr lang="en-US" b="1" dirty="0" smtClean="0"/>
              <a:t>O(log</a:t>
            </a:r>
            <a:r>
              <a:rPr lang="ru-RU" b="1" dirty="0" smtClean="0"/>
              <a:t> </a:t>
            </a:r>
            <a:r>
              <a:rPr lang="en-US" b="1" dirty="0"/>
              <a:t>n)</a:t>
            </a:r>
          </a:p>
          <a:p>
            <a:r>
              <a:rPr lang="ru-RU" dirty="0" smtClean="0"/>
              <a:t>Извлечение минимума (максимума</a:t>
            </a:r>
            <a:r>
              <a:rPr lang="en-US" dirty="0" smtClean="0"/>
              <a:t>)</a:t>
            </a:r>
            <a:r>
              <a:rPr lang="ru-RU" dirty="0" smtClean="0"/>
              <a:t> из </a:t>
            </a:r>
            <a:r>
              <a:rPr lang="ru-RU" dirty="0"/>
              <a:t>кучи</a:t>
            </a:r>
            <a:r>
              <a:rPr lang="en-US" dirty="0"/>
              <a:t>: </a:t>
            </a:r>
            <a:r>
              <a:rPr lang="en-US" b="1" dirty="0" smtClean="0"/>
              <a:t>O(log </a:t>
            </a:r>
            <a:r>
              <a:rPr lang="en-US" b="1" dirty="0"/>
              <a:t>n)</a:t>
            </a:r>
          </a:p>
          <a:p>
            <a:r>
              <a:rPr lang="ru-RU" dirty="0"/>
              <a:t>Построение кучи из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ru-RU" dirty="0"/>
              <a:t>элементов</a:t>
            </a:r>
            <a:r>
              <a:rPr lang="en-US" dirty="0"/>
              <a:t>:  </a:t>
            </a:r>
            <a:r>
              <a:rPr lang="en-US" b="1" dirty="0" smtClean="0"/>
              <a:t>O(n)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116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слиянием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Третий этап – слияние. Сливаются первая и вторая временные ленты.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0450"/>
            <a:ext cx="7780952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09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слиянием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563" y="1070920"/>
            <a:ext cx="8229600" cy="5055244"/>
          </a:xfrm>
        </p:spPr>
        <p:txBody>
          <a:bodyPr/>
          <a:lstStyle/>
          <a:p>
            <a:r>
              <a:rPr lang="ru-RU" dirty="0" smtClean="0"/>
              <a:t>Аналогично считываются, сортируются и выводятся на временные ленты </a:t>
            </a:r>
            <a:r>
              <a:rPr lang="ru-RU" dirty="0" err="1" smtClean="0"/>
              <a:t>чанки</a:t>
            </a:r>
            <a:r>
              <a:rPr lang="ru-RU" dirty="0" smtClean="0"/>
              <a:t> 3 и 4.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7" y="2002355"/>
            <a:ext cx="7761905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слиянием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Аналогичо</a:t>
            </a:r>
            <a:r>
              <a:rPr lang="ru-RU" dirty="0" smtClean="0"/>
              <a:t> временные ленты сливаются в еще одну, четвертую. Здесь мы не можем использовать меньшее количество лент.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6" y="2366537"/>
            <a:ext cx="6556174" cy="39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слиянием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60084"/>
            <a:ext cx="8229600" cy="5055244"/>
          </a:xfrm>
        </p:spPr>
        <p:txBody>
          <a:bodyPr/>
          <a:lstStyle/>
          <a:p>
            <a:r>
              <a:rPr lang="ru-RU" dirty="0" smtClean="0"/>
              <a:t>Сливаем ленты содержащие 12 и 34</a:t>
            </a:r>
            <a:r>
              <a:rPr lang="ru-RU" smtClean="0"/>
              <a:t>, получаем ленту 1234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2970"/>
            <a:ext cx="3780952" cy="1904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9" y="1930524"/>
            <a:ext cx="7714286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25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слиянием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получения итоговой ленты 5678 требуется 4 временные ленты. Плюс лента 1234. Итого – 5 лент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5324"/>
            <a:ext cx="7714286" cy="19809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4595393"/>
            <a:ext cx="6409524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30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 smtClean="0"/>
              <a:t>Анализ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Внутренних сортировок в этом алгоритме – </a:t>
                </a:r>
                <a:r>
                  <a:rPr lang="en-US" dirty="0" smtClean="0"/>
                  <a:t>k, </a:t>
                </a:r>
                <a:r>
                  <a:rPr lang="ru-RU" dirty="0" smtClean="0"/>
                  <a:t>количество </a:t>
                </a:r>
                <a:r>
                  <a:rPr lang="ru-RU" dirty="0" err="1" smtClean="0"/>
                  <a:t>чанков</a:t>
                </a:r>
                <a:endParaRPr lang="ru-RU" dirty="0" smtClean="0"/>
              </a:p>
              <a:p>
                <a:r>
                  <a:rPr lang="ru-RU" dirty="0" smtClean="0"/>
                  <a:t>Сложность всех внутренних сортировок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Сложность операций слияния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r>
                  <a:rPr lang="en-US" dirty="0" smtClean="0"/>
                  <a:t>O(n)</a:t>
                </a:r>
              </a:p>
              <a:p>
                <a:r>
                  <a:rPr lang="ru-RU" dirty="0" smtClean="0"/>
                  <a:t>Количество операций слияния</a:t>
                </a:r>
                <a:r>
                  <a:rPr lang="en-US" dirty="0" smtClean="0"/>
                  <a:t>: O(log k)</a:t>
                </a:r>
              </a:p>
              <a:p>
                <a:r>
                  <a:rPr lang="ru-RU" dirty="0" smtClean="0"/>
                  <a:t>Общая сложность </a:t>
                </a:r>
                <a:r>
                  <a:rPr lang="en-US" dirty="0" smtClean="0"/>
                  <a:t>O(n log n)</a:t>
                </a:r>
              </a:p>
              <a:p>
                <a:r>
                  <a:rPr lang="ru-RU" dirty="0" smtClean="0"/>
                  <a:t>Сложность по количеству временных лент </a:t>
                </a:r>
                <a:r>
                  <a:rPr lang="en-US" dirty="0" smtClean="0"/>
                  <a:t>O (log k)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44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Усовершенствование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заметили, что при операции слияния дополнительной памяти не требуется, достаточно памяти двух элементов.</a:t>
            </a:r>
          </a:p>
          <a:p>
            <a:endParaRPr lang="ru-RU" dirty="0"/>
          </a:p>
          <a:p>
            <a:r>
              <a:rPr lang="ru-RU" dirty="0" smtClean="0"/>
              <a:t>Можно ли произвести внешнюю сортировку без использования большого буфера?</a:t>
            </a:r>
          </a:p>
          <a:p>
            <a:endParaRPr lang="ru-RU" dirty="0"/>
          </a:p>
          <a:p>
            <a:r>
              <a:rPr lang="ru-RU" dirty="0" smtClean="0"/>
              <a:t>Да, если отказаться от понятия </a:t>
            </a:r>
            <a:r>
              <a:rPr lang="ru-RU" dirty="0" err="1" smtClean="0"/>
              <a:t>чанк</a:t>
            </a:r>
            <a:r>
              <a:rPr lang="ru-RU" dirty="0"/>
              <a:t> </a:t>
            </a:r>
            <a:r>
              <a:rPr lang="ru-RU" dirty="0" smtClean="0"/>
              <a:t>и использовать понятие </a:t>
            </a:r>
            <a:r>
              <a:rPr lang="ru-RU" b="1" i="1" dirty="0" smtClean="0"/>
              <a:t>серия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Серия – неубывающая последовательность на ленте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605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</a:t>
            </a:r>
            <a:r>
              <a:rPr lang="ru-RU" dirty="0" smtClean="0"/>
              <a:t>сериями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Пусть имеется лента</a:t>
                </a:r>
                <a:r>
                  <a:rPr lang="en-US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14, 4, 2, 7, 5,9, 6, 11, 3, 1, 8, 10, 12, 13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groupCh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Заводим две вспомогательные ленты, в каждую из которых помещаем очередную серию длины 1 из входной ленты.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Инвариант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внутри серии длины </a:t>
                </a:r>
                <a:r>
                  <a:rPr lang="en-US" dirty="0" smtClean="0"/>
                  <a:t>K </a:t>
                </a:r>
                <a:r>
                  <a:rPr lang="ru-RU" dirty="0" smtClean="0"/>
                  <a:t>все значения упорядочены по не убыванию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25" y="3301204"/>
            <a:ext cx="4838095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38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сериями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Каждую из серий парами сливаем в исходный файл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Инвариант операций слияния серий</a:t>
            </a:r>
            <a:r>
              <a:rPr lang="en-US" dirty="0" smtClean="0"/>
              <a:t>: </a:t>
            </a:r>
            <a:r>
              <a:rPr lang="ru-RU" dirty="0" smtClean="0"/>
              <a:t>совокупная последовательность является серия удвоенной длинны.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43" y="1647895"/>
            <a:ext cx="4838095" cy="11238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43" y="4243150"/>
            <a:ext cx="5066667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9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сериями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Серии длины 2 попеременно помещаем на выходные ленты.</a:t>
            </a:r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22" y="2319476"/>
            <a:ext cx="477142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9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 за линейное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Для каждого внутреннего элемента восстановить порядок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 2 сравнения на уровень дерева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n/2 * 2 </a:t>
            </a:r>
            <a:endParaRPr lang="ru-RU" dirty="0"/>
          </a:p>
        </p:txBody>
      </p:sp>
      <p:pic>
        <p:nvPicPr>
          <p:cNvPr id="1028" name="Picture 4" descr="ÐÐ°ÑÑÐ¸Ð½ÐºÐ¸ Ð¿Ð¾ Ð·Ð°Ð¿ÑÐ¾ÑÑ Ð¿Ð¾Ð»Ð½Ð°Ñ ÐÐ²Ð¾Ð¸ÑÐ½Ð°Ñ ÐºÑÑ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06" y="3429000"/>
            <a:ext cx="4808325" cy="229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0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сериями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529782" cy="5055244"/>
          </a:xfrm>
        </p:spPr>
        <p:txBody>
          <a:bodyPr/>
          <a:lstStyle/>
          <a:p>
            <a:r>
              <a:rPr lang="ru-RU" dirty="0" smtClean="0"/>
              <a:t>Снова каждую из серий парами сливаем в исходную ленту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Длина полных серий в выходной ленте не меньше 4. Только последняя серия может иметь меньшую длину.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15" y="1888041"/>
            <a:ext cx="3133333" cy="11238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71" y="4238388"/>
            <a:ext cx="4390476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08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сериями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055244"/>
          </a:xfrm>
        </p:spPr>
        <p:txBody>
          <a:bodyPr/>
          <a:lstStyle/>
          <a:p>
            <a:r>
              <a:rPr lang="ru-RU" dirty="0" smtClean="0"/>
              <a:t>Третий этап</a:t>
            </a:r>
            <a:r>
              <a:rPr lang="en-US" dirty="0" smtClean="0"/>
              <a:t>: </a:t>
            </a:r>
            <a:r>
              <a:rPr lang="ru-RU" dirty="0" smtClean="0"/>
              <a:t>формируем временные ленты сериями по 4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Длина полных серий в выходной ленте не меньше 4. Только последняя серия может иметь меньшую длину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91" y="1565993"/>
            <a:ext cx="4857143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4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сериями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Сливаем серии длины 4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Слияние длины 4 обеспечивает длину серий 8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12" y="1643286"/>
            <a:ext cx="3419048" cy="119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12" y="3912942"/>
            <a:ext cx="4295238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27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/>
              <a:t>Сортировка сериями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Заключительный этап</a:t>
            </a:r>
            <a:r>
              <a:rPr lang="en-US" dirty="0" smtClean="0"/>
              <a:t>: </a:t>
            </a:r>
            <a:r>
              <a:rPr lang="ru-RU" dirty="0" smtClean="0"/>
              <a:t>разбивка на серии длины 8 с последующим слиянием.</a:t>
            </a:r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Разбивка</a:t>
            </a:r>
            <a:r>
              <a:rPr lang="en-US" dirty="0" smtClean="0"/>
              <a:t>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Слияние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52" y="1987302"/>
            <a:ext cx="4438095" cy="6666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56" y="3300629"/>
            <a:ext cx="2761905" cy="1161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717" y="5407220"/>
            <a:ext cx="4552381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37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сортировка</a:t>
            </a:r>
            <a:r>
              <a:rPr lang="en-US" dirty="0"/>
              <a:t> / </a:t>
            </a:r>
            <a:r>
              <a:rPr lang="ru-RU" dirty="0" smtClean="0"/>
              <a:t>Анали</a:t>
            </a:r>
            <a:r>
              <a:rPr lang="ru-RU" dirty="0"/>
              <a:t>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 один проход примем операцию разбивки с последующим слиянием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 каждом проходе учувствуют все элементы по два раза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Инвариант</a:t>
            </a:r>
            <a:r>
              <a:rPr lang="en-US" dirty="0" smtClean="0"/>
              <a:t>: </a:t>
            </a:r>
            <a:r>
              <a:rPr lang="ru-RU" dirty="0" smtClean="0"/>
              <a:t>длина серии после прохода </a:t>
            </a:r>
            <a:r>
              <a:rPr lang="en-US" dirty="0" smtClean="0"/>
              <a:t>k  </a:t>
            </a:r>
            <a:r>
              <a:rPr lang="ru-RU" dirty="0" smtClean="0"/>
              <a:t>равна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endParaRPr lang="en-US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Завершение алгоритма</a:t>
            </a:r>
            <a:r>
              <a:rPr lang="en-US" dirty="0" smtClean="0"/>
              <a:t>: </a:t>
            </a:r>
            <a:r>
              <a:rPr lang="ru-RU" dirty="0" smtClean="0"/>
              <a:t>длина серии не меньше </a:t>
            </a:r>
            <a:r>
              <a:rPr lang="en-US" dirty="0" smtClean="0"/>
              <a:t>N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Итого </a:t>
            </a:r>
            <a:r>
              <a:rPr lang="en-US" dirty="0" smtClean="0"/>
              <a:t>log N </a:t>
            </a:r>
            <a:r>
              <a:rPr lang="ru-RU" dirty="0" smtClean="0"/>
              <a:t>проходов на каждом из которых выполняется </a:t>
            </a:r>
            <a:r>
              <a:rPr lang="en-US" dirty="0" smtClean="0"/>
              <a:t>n </a:t>
            </a:r>
            <a:r>
              <a:rPr lang="ru-RU" dirty="0" smtClean="0"/>
              <a:t>операций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алгоритма </a:t>
            </a:r>
            <a:r>
              <a:rPr lang="en-US" dirty="0" smtClean="0"/>
              <a:t>: O(n log 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по памяти</a:t>
            </a:r>
            <a:r>
              <a:rPr lang="en-US" dirty="0" smtClean="0"/>
              <a:t> : O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по ресурсам</a:t>
            </a:r>
            <a:r>
              <a:rPr lang="en-US" dirty="0" smtClean="0"/>
              <a:t>: </a:t>
            </a:r>
            <a:r>
              <a:rPr lang="ru-RU" dirty="0" smtClean="0"/>
              <a:t>две временные ленты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3936303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</a:t>
            </a:r>
            <a:r>
              <a:rPr lang="ru-RU" dirty="0" smtClean="0"/>
              <a:t>вычисления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Каждый из исполнителей может исполнять свой поток инструкций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 программном коде это выглядит как одновременное исполнение нескольких функций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Все исполнители могут иметь совместный доступ к общим данным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Исполнителем в современной терминологии называется </a:t>
            </a:r>
            <a:r>
              <a:rPr lang="ru-RU" b="1" i="1" dirty="0" smtClean="0"/>
              <a:t>вычислительный поток, </a:t>
            </a:r>
            <a:r>
              <a:rPr lang="en-US" b="1" i="1" dirty="0" smtClean="0"/>
              <a:t>thread</a:t>
            </a:r>
            <a:r>
              <a:rPr lang="ru-RU" b="1" i="1" dirty="0" smtClean="0"/>
              <a:t>.</a:t>
            </a:r>
            <a:r>
              <a:rPr lang="ru-RU" dirty="0" smtClean="0"/>
              <a:t> Или просто нитка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40921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вычисления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Совместный доступ к данным может приводить к конфликтам или неопределённому поведению (проблема разделения общих ресурсов)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Однако в случае корректного применения повышается скорость решения задачи за счет разделения на разные вычислители.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912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648"/>
          </a:xfrm>
        </p:spPr>
        <p:txBody>
          <a:bodyPr/>
          <a:lstStyle/>
          <a:p>
            <a:r>
              <a:rPr lang="ru-RU" dirty="0"/>
              <a:t>Параллельные вычисления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Два потока используют совместные переменные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2; </a:t>
            </a:r>
            <a:r>
              <a:rPr lang="en-US" dirty="0" err="1" smtClean="0"/>
              <a:t>int</a:t>
            </a:r>
            <a:r>
              <a:rPr lang="en-US" dirty="0" smtClean="0"/>
              <a:t> b = 10;</a:t>
            </a:r>
          </a:p>
          <a:p>
            <a:endParaRPr lang="en-US" dirty="0"/>
          </a:p>
          <a:p>
            <a:r>
              <a:rPr lang="en-US" dirty="0" smtClean="0"/>
              <a:t>void thread1() {</a:t>
            </a:r>
          </a:p>
          <a:p>
            <a:r>
              <a:rPr lang="en-US" dirty="0"/>
              <a:t> </a:t>
            </a:r>
            <a:r>
              <a:rPr lang="en-US" dirty="0" smtClean="0"/>
              <a:t>   a += b; // 1a</a:t>
            </a:r>
          </a:p>
          <a:p>
            <a:r>
              <a:rPr lang="en-US" dirty="0"/>
              <a:t> </a:t>
            </a:r>
            <a:r>
              <a:rPr lang="en-US" dirty="0" smtClean="0"/>
              <a:t>   b =  5;  // 1b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void thread2() {</a:t>
            </a:r>
          </a:p>
          <a:p>
            <a:r>
              <a:rPr lang="en-US" dirty="0"/>
              <a:t> </a:t>
            </a:r>
            <a:r>
              <a:rPr lang="en-US" dirty="0" smtClean="0"/>
              <a:t>    b =13; //2a</a:t>
            </a:r>
          </a:p>
          <a:p>
            <a:r>
              <a:rPr lang="en-US" dirty="0"/>
              <a:t> </a:t>
            </a:r>
            <a:r>
              <a:rPr lang="en-US" dirty="0" smtClean="0"/>
              <a:t>    a *=b;  //2b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Чему равны переменные после окончания потоков?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3450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вычисления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Порядок исполнения </a:t>
            </a:r>
            <a:r>
              <a:rPr lang="ru-RU" dirty="0" err="1" smtClean="0"/>
              <a:t>недетерминирован</a:t>
            </a:r>
            <a:r>
              <a:rPr lang="ru-RU" dirty="0" smtClean="0"/>
              <a:t> и результатов может быть несколько при различных прогонах алгоритма</a:t>
            </a:r>
          </a:p>
          <a:p>
            <a:endParaRPr lang="ru-RU" dirty="0"/>
          </a:p>
          <a:p>
            <a:r>
              <a:rPr lang="ru-RU" dirty="0" smtClean="0"/>
              <a:t>Задача становится комбинаторной </a:t>
            </a:r>
            <a:r>
              <a:rPr lang="en-US" dirty="0" smtClean="0"/>
              <a:t>:</a:t>
            </a:r>
          </a:p>
          <a:p>
            <a:r>
              <a:rPr lang="en-US" dirty="0" smtClean="0"/>
              <a:t>1a -&gt; 1b -&gt; 2a -&gt; 2b</a:t>
            </a:r>
          </a:p>
          <a:p>
            <a:r>
              <a:rPr lang="en-US" dirty="0" smtClean="0"/>
              <a:t>1a -&gt; 2a -&gt; 1b -&gt; 2b</a:t>
            </a:r>
          </a:p>
          <a:p>
            <a:r>
              <a:rPr lang="en-US" dirty="0" smtClean="0"/>
              <a:t>1a -&gt; 2a -&gt; 2b -&gt; 1b </a:t>
            </a:r>
            <a:r>
              <a:rPr lang="ru-RU" dirty="0" smtClean="0"/>
              <a:t>и так далее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Кроме того, операции 1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2a </a:t>
            </a:r>
            <a:r>
              <a:rPr lang="ru-RU" dirty="0" smtClean="0"/>
              <a:t>не </a:t>
            </a:r>
            <a:r>
              <a:rPr lang="ru-RU" dirty="0" err="1" smtClean="0"/>
              <a:t>атомарны</a:t>
            </a:r>
            <a:r>
              <a:rPr lang="ru-RU" dirty="0" smtClean="0"/>
              <a:t> для современных процессоров</a:t>
            </a:r>
            <a:r>
              <a:rPr lang="en-US" dirty="0" smtClean="0"/>
              <a:t>:</a:t>
            </a:r>
          </a:p>
          <a:p>
            <a:r>
              <a:rPr lang="ru-RU" dirty="0" smtClean="0"/>
              <a:t>Инструкция </a:t>
            </a:r>
            <a:r>
              <a:rPr lang="en-US" dirty="0" smtClean="0"/>
              <a:t>a += b </a:t>
            </a:r>
            <a:r>
              <a:rPr lang="ru-RU" dirty="0" smtClean="0"/>
              <a:t>превратится в несколько операций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Загрузка </a:t>
            </a:r>
            <a:r>
              <a:rPr lang="en-US" dirty="0" smtClean="0"/>
              <a:t>b </a:t>
            </a:r>
            <a:r>
              <a:rPr lang="ru-RU" dirty="0" smtClean="0"/>
              <a:t>в регистр процессора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Загрузка </a:t>
            </a:r>
            <a:r>
              <a:rPr lang="en-US" dirty="0" smtClean="0"/>
              <a:t>a </a:t>
            </a:r>
            <a:r>
              <a:rPr lang="ru-RU" dirty="0" smtClean="0"/>
              <a:t>в </a:t>
            </a:r>
            <a:r>
              <a:rPr lang="ru-RU" dirty="0"/>
              <a:t>регистр </a:t>
            </a:r>
            <a:r>
              <a:rPr lang="ru-RU" dirty="0" smtClean="0"/>
              <a:t>процессора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Добавление </a:t>
            </a:r>
            <a:r>
              <a:rPr lang="ru-RU" dirty="0" smtClean="0"/>
              <a:t>значения </a:t>
            </a:r>
            <a:r>
              <a:rPr lang="en-US" dirty="0" smtClean="0"/>
              <a:t>b </a:t>
            </a:r>
            <a:r>
              <a:rPr lang="ru-RU" dirty="0" smtClean="0"/>
              <a:t>регистру, содержащему </a:t>
            </a:r>
            <a:r>
              <a:rPr lang="en-US" dirty="0" smtClean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Сохранение получившегося значения в 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ru-RU" dirty="0" smtClean="0"/>
              <a:t>На любой из этих операций возможно переключения контекста, т.е. передача управления другому потоку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032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вычисления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</a:t>
            </a:r>
            <a:r>
              <a:rPr lang="en-US" dirty="0" smtClean="0"/>
              <a:t>: </a:t>
            </a:r>
            <a:r>
              <a:rPr lang="ru-RU" dirty="0" smtClean="0"/>
              <a:t> механизмы синхронизация потоков</a:t>
            </a:r>
          </a:p>
          <a:p>
            <a:endParaRPr lang="ru-RU" dirty="0" smtClean="0"/>
          </a:p>
          <a:p>
            <a:r>
              <a:rPr lang="ru-RU" dirty="0" smtClean="0"/>
              <a:t>Синхронизация требует значительное процессорное время, т.к. иногда реализуется не без использования ядра ОС.</a:t>
            </a:r>
          </a:p>
          <a:p>
            <a:endParaRPr lang="ru-RU" dirty="0"/>
          </a:p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Критическая секция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10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07865"/>
            <a:ext cx="8229600" cy="4674099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SiftDown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largest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Поиск наибольшего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чайлда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ноды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если он есть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largest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largest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largest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largest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largest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SiftDown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largest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SiftUp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- 1)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48200" y="1107865"/>
            <a:ext cx="4495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http://en.cppreference.com/w/cpp/algorithm/make_heap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MakeHeap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DArray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1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100" dirty="0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1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() / 2 - 1; </a:t>
            </a:r>
            <a:r>
              <a:rPr lang="nn-NO" sz="11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0; --</a:t>
            </a:r>
            <a:r>
              <a:rPr lang="nn-NO" sz="11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SiftDown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8200" y="3874654"/>
            <a:ext cx="39116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DArray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SiftUp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76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вычисления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Параллельная сортировка имеет общие свойства с внешней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Данные разбиваются на непересекающийся подмножества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Каждое подмножество обрабатывается независимо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После независимой обработки используется слияние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350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28786"/>
              </p:ext>
            </p:extLst>
          </p:nvPr>
        </p:nvGraphicFramePr>
        <p:xfrm>
          <a:off x="575541" y="673447"/>
          <a:ext cx="7691004" cy="5852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759">
                  <a:extLst>
                    <a:ext uri="{9D8B030D-6E8A-4147-A177-3AD203B41FA5}">
                      <a16:colId xmlns:a16="http://schemas.microsoft.com/office/drawing/2014/main" val="2679570159"/>
                    </a:ext>
                  </a:extLst>
                </a:gridCol>
                <a:gridCol w="1570815">
                  <a:extLst>
                    <a:ext uri="{9D8B030D-6E8A-4147-A177-3AD203B41FA5}">
                      <a16:colId xmlns:a16="http://schemas.microsoft.com/office/drawing/2014/main" val="4206922394"/>
                    </a:ext>
                  </a:extLst>
                </a:gridCol>
                <a:gridCol w="1270029">
                  <a:extLst>
                    <a:ext uri="{9D8B030D-6E8A-4147-A177-3AD203B41FA5}">
                      <a16:colId xmlns:a16="http://schemas.microsoft.com/office/drawing/2014/main" val="242598009"/>
                    </a:ext>
                  </a:extLst>
                </a:gridCol>
                <a:gridCol w="1188269">
                  <a:extLst>
                    <a:ext uri="{9D8B030D-6E8A-4147-A177-3AD203B41FA5}">
                      <a16:colId xmlns:a16="http://schemas.microsoft.com/office/drawing/2014/main" val="3125129397"/>
                    </a:ext>
                  </a:extLst>
                </a:gridCol>
                <a:gridCol w="973071">
                  <a:extLst>
                    <a:ext uri="{9D8B030D-6E8A-4147-A177-3AD203B41FA5}">
                      <a16:colId xmlns:a16="http://schemas.microsoft.com/office/drawing/2014/main" val="1004006159"/>
                    </a:ext>
                  </a:extLst>
                </a:gridCol>
                <a:gridCol w="1104061">
                  <a:extLst>
                    <a:ext uri="{9D8B030D-6E8A-4147-A177-3AD203B41FA5}">
                      <a16:colId xmlns:a16="http://schemas.microsoft.com/office/drawing/2014/main" val="3463743877"/>
                    </a:ext>
                  </a:extLst>
                </a:gridCol>
              </a:tblGrid>
              <a:tr h="5657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Алгоритм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Лучший случай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 случай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Худший</a:t>
                      </a:r>
                      <a:r>
                        <a:rPr lang="ru-RU" sz="1400" baseline="0" dirty="0" smtClean="0"/>
                        <a:t> случай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Память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Устойчива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87965"/>
                  </a:ext>
                </a:extLst>
              </a:tr>
              <a:tr h="5657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Пузырьком (</a:t>
                      </a:r>
                      <a:r>
                        <a:rPr lang="en-US" sz="1400" dirty="0" smtClean="0"/>
                        <a:t>Bubble Sort</a:t>
                      </a:r>
                      <a:r>
                        <a:rPr lang="ru-RU" sz="140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68182"/>
                  </a:ext>
                </a:extLst>
              </a:tr>
              <a:tr h="5657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Вставками</a:t>
                      </a:r>
                      <a:r>
                        <a:rPr lang="en-US" sz="1400" dirty="0" smtClean="0"/>
                        <a:t> (Insertion Sort)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1929"/>
                  </a:ext>
                </a:extLst>
              </a:tr>
              <a:tr h="5657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Шелла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/>
                        <a:t>(Shell Sort)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7/6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7/6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4/3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91116"/>
                  </a:ext>
                </a:extLst>
              </a:tr>
              <a:tr h="5657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Выбором</a:t>
                      </a:r>
                      <a:r>
                        <a:rPr lang="en-US" sz="1400" dirty="0" smtClean="0"/>
                        <a:t> (Selection</a:t>
                      </a:r>
                      <a:r>
                        <a:rPr lang="en-US" sz="1400" baseline="0" dirty="0" smtClean="0"/>
                        <a:t> Sort</a:t>
                      </a:r>
                      <a:r>
                        <a:rPr lang="en-US" sz="140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r>
                        <a:rPr lang="en-US" sz="1400" dirty="0" smtClean="0"/>
                        <a:t>/</a:t>
                      </a:r>
                      <a:r>
                        <a:rPr lang="ru-RU" sz="1400" baseline="0" dirty="0" smtClean="0"/>
                        <a:t>нет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1104"/>
                  </a:ext>
                </a:extLst>
              </a:tr>
              <a:tr h="5657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Слиянием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(Merge Sort)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 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 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 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O(n)/O(1)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r>
                        <a:rPr lang="en-US" sz="1400" dirty="0" smtClean="0"/>
                        <a:t>/</a:t>
                      </a:r>
                      <a:r>
                        <a:rPr lang="ru-RU" sz="1400" baseline="0" dirty="0" smtClean="0"/>
                        <a:t>нет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99080"/>
                  </a:ext>
                </a:extLst>
              </a:tr>
              <a:tr h="80823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Пирамидальная</a:t>
                      </a:r>
                      <a:r>
                        <a:rPr lang="ru-RU" sz="1400" baseline="0" dirty="0" smtClean="0"/>
                        <a:t> сортировка </a:t>
                      </a:r>
                    </a:p>
                    <a:p>
                      <a:pPr algn="ctr"/>
                      <a:r>
                        <a:rPr lang="ru-RU" sz="1400" baseline="0" dirty="0" smtClean="0"/>
                        <a:t>(</a:t>
                      </a:r>
                      <a:r>
                        <a:rPr lang="en-US" sz="1400" baseline="0" dirty="0" smtClean="0"/>
                        <a:t>Heap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Sort</a:t>
                      </a:r>
                      <a:r>
                        <a:rPr lang="ru-RU" sz="1400" baseline="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 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 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 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78016"/>
                  </a:ext>
                </a:extLst>
              </a:tr>
              <a:tr h="5657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Быстрая</a:t>
                      </a:r>
                      <a:r>
                        <a:rPr lang="ru-RU" sz="1400" baseline="0" dirty="0" smtClean="0"/>
                        <a:t> Сортировка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 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 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</a:t>
                      </a:r>
                      <a:r>
                        <a:rPr lang="en-US" sz="1400" baseline="0" dirty="0" smtClean="0"/>
                        <a:t>n</a:t>
                      </a:r>
                      <a:r>
                        <a:rPr lang="en-US" sz="140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да</a:t>
                      </a:r>
                      <a:r>
                        <a:rPr lang="en-US" sz="1400" dirty="0" smtClean="0"/>
                        <a:t>/</a:t>
                      </a:r>
                      <a:r>
                        <a:rPr lang="ru-RU" sz="1400" baseline="0" dirty="0" smtClean="0"/>
                        <a:t>нет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719721"/>
                  </a:ext>
                </a:extLst>
              </a:tr>
              <a:tr h="5657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Подсчетом</a:t>
                      </a:r>
                      <a:r>
                        <a:rPr lang="ru-RU" sz="1400" baseline="0" dirty="0" smtClean="0"/>
                        <a:t> (</a:t>
                      </a:r>
                      <a:r>
                        <a:rPr lang="en-US" sz="1400" baseline="0" dirty="0" smtClean="0"/>
                        <a:t>Counting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Sort</a:t>
                      </a:r>
                      <a:r>
                        <a:rPr lang="ru-RU" sz="1400" baseline="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3745"/>
                  </a:ext>
                </a:extLst>
              </a:tr>
              <a:tr h="32329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Поразрядная</a:t>
                      </a:r>
                      <a:r>
                        <a:rPr lang="en-US" sz="1400" dirty="0" smtClean="0"/>
                        <a:t> (Radix</a:t>
                      </a:r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Sort)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0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68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 </a:t>
            </a:r>
            <a:r>
              <a:rPr lang="en-US" dirty="0"/>
              <a:t>/ </a:t>
            </a:r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Построить пирамиду </a:t>
            </a:r>
            <a:r>
              <a:rPr lang="en-US" dirty="0" smtClean="0"/>
              <a:t>: O(n)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ru-RU" dirty="0" smtClean="0"/>
              <a:t>раз достать максимальный элемент, выполняется операция </a:t>
            </a:r>
            <a:r>
              <a:rPr lang="en-US" dirty="0" err="1" smtClean="0"/>
              <a:t>SiftDown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работающая за O(</a:t>
            </a:r>
            <a:r>
              <a:rPr lang="ru-RU" dirty="0" err="1"/>
              <a:t>log</a:t>
            </a:r>
            <a:r>
              <a:rPr lang="en-US" dirty="0"/>
              <a:t> </a:t>
            </a:r>
            <a:r>
              <a:rPr lang="ru-RU" dirty="0"/>
              <a:t>n)</a:t>
            </a:r>
            <a:r>
              <a:rPr lang="en-US" dirty="0" smtClean="0"/>
              <a:t>:</a:t>
            </a:r>
            <a:r>
              <a:rPr lang="ru-RU" dirty="0" smtClean="0"/>
              <a:t> общее время</a:t>
            </a:r>
            <a:r>
              <a:rPr lang="en-US" dirty="0" smtClean="0"/>
              <a:t> O(n log 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 использовать дополнительную память</a:t>
            </a:r>
            <a:r>
              <a:rPr lang="en-US" dirty="0" smtClean="0"/>
              <a:t> O(1)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05" y="3598542"/>
            <a:ext cx="6076190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</a:t>
            </a:r>
            <a:r>
              <a:rPr lang="ru-RU" dirty="0" smtClean="0"/>
              <a:t>сортировка</a:t>
            </a:r>
            <a:r>
              <a:rPr lang="en-US" dirty="0" smtClean="0"/>
              <a:t> /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858482"/>
            <a:ext cx="8677564" cy="5999517"/>
          </a:xfrm>
        </p:spPr>
        <p:txBody>
          <a:bodyPr/>
          <a:lstStyle/>
          <a:p>
            <a:r>
              <a:rPr lang="ru-RU" dirty="0"/>
              <a:t>Исходный массив </a:t>
            </a:r>
            <a:r>
              <a:rPr lang="en-US" dirty="0"/>
              <a:t>: </a:t>
            </a:r>
            <a:r>
              <a:rPr lang="en-US" dirty="0" smtClean="0"/>
              <a:t>[</a:t>
            </a:r>
            <a:r>
              <a:rPr lang="ru-RU" dirty="0" smtClean="0"/>
              <a:t>3</a:t>
            </a:r>
            <a:r>
              <a:rPr lang="en-US" dirty="0" smtClean="0"/>
              <a:t>, </a:t>
            </a:r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4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ru-RU" dirty="0" smtClean="0"/>
              <a:t>5</a:t>
            </a:r>
            <a:r>
              <a:rPr lang="en-US" dirty="0" smtClean="0"/>
              <a:t>]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56124"/>
              </p:ext>
            </p:extLst>
          </p:nvPr>
        </p:nvGraphicFramePr>
        <p:xfrm>
          <a:off x="207818" y="1619392"/>
          <a:ext cx="4384582" cy="4576169"/>
        </p:xfrm>
        <a:graphic>
          <a:graphicData uri="http://schemas.openxmlformats.org/drawingml/2006/table">
            <a:tbl>
              <a:tblPr/>
              <a:tblGrid>
                <a:gridCol w="2192291">
                  <a:extLst>
                    <a:ext uri="{9D8B030D-6E8A-4147-A177-3AD203B41FA5}">
                      <a16:colId xmlns:a16="http://schemas.microsoft.com/office/drawing/2014/main" val="2628065367"/>
                    </a:ext>
                  </a:extLst>
                </a:gridCol>
                <a:gridCol w="2192291">
                  <a:extLst>
                    <a:ext uri="{9D8B030D-6E8A-4147-A177-3AD203B41FA5}">
                      <a16:colId xmlns:a16="http://schemas.microsoft.com/office/drawing/2014/main" val="278189960"/>
                    </a:ext>
                  </a:extLst>
                </a:gridCol>
              </a:tblGrid>
              <a:tr h="21525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Массив</a:t>
                      </a:r>
                    </a:p>
                  </a:txBody>
                  <a:tcPr marL="60079" marR="60079" marT="30040" marB="30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Описание шага</a:t>
                      </a:r>
                    </a:p>
                  </a:txBody>
                  <a:tcPr marL="60079" marR="60079" marT="30040" marB="30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29684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5 3 4 1 2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Строим кучу из исходного массива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68192"/>
                  </a:ext>
                </a:extLst>
              </a:tr>
              <a:tr h="240317">
                <a:tc gridSpan="2">
                  <a:txBody>
                    <a:bodyPr/>
                    <a:lstStyle/>
                    <a:p>
                      <a:r>
                        <a:rPr lang="ru-RU" sz="1200" i="1"/>
                        <a:t>Первый проход</a:t>
                      </a:r>
                      <a:endParaRPr lang="ru-RU" sz="1200"/>
                    </a:p>
                  </a:txBody>
                  <a:tcPr marL="60079" marR="60079" marT="30040" marB="30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4594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2</a:t>
                      </a:r>
                      <a:r>
                        <a:rPr lang="ru-RU" sz="1200">
                          <a:effectLst/>
                        </a:rPr>
                        <a:t> 3 4 1 </a:t>
                      </a:r>
                      <a:r>
                        <a:rPr lang="ru-RU" sz="1200" b="1">
                          <a:effectLst/>
                        </a:rPr>
                        <a:t>5</a:t>
                      </a:r>
                      <a:endParaRPr lang="ru-RU" sz="1200">
                        <a:effectLst/>
                      </a:endParaRP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Меняем местами первый и последний элементы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67427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4</a:t>
                      </a:r>
                      <a:r>
                        <a:rPr lang="ru-RU" sz="1200">
                          <a:effectLst/>
                        </a:rPr>
                        <a:t> 3 2 1 5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Строим кучу из первых четырех элементов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86907"/>
                  </a:ext>
                </a:extLst>
              </a:tr>
              <a:tr h="240317">
                <a:tc gridSpan="2">
                  <a:txBody>
                    <a:bodyPr/>
                    <a:lstStyle/>
                    <a:p>
                      <a:r>
                        <a:rPr lang="ru-RU" sz="1200" i="1"/>
                        <a:t>Второй проход</a:t>
                      </a:r>
                      <a:endParaRPr lang="ru-RU" sz="1200"/>
                    </a:p>
                  </a:txBody>
                  <a:tcPr marL="60079" marR="60079" marT="30040" marB="30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27632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1</a:t>
                      </a:r>
                      <a:r>
                        <a:rPr lang="ru-RU" sz="1200">
                          <a:effectLst/>
                        </a:rPr>
                        <a:t> 3 2 </a:t>
                      </a:r>
                      <a:r>
                        <a:rPr lang="ru-RU" sz="1200" b="1">
                          <a:effectLst/>
                        </a:rPr>
                        <a:t>4</a:t>
                      </a:r>
                      <a:r>
                        <a:rPr lang="ru-RU" sz="1200">
                          <a:effectLst/>
                        </a:rPr>
                        <a:t> 5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Меняем местами первый и четвертый элементы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11936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3</a:t>
                      </a:r>
                      <a:r>
                        <a:rPr lang="ru-RU" sz="1200">
                          <a:effectLst/>
                        </a:rPr>
                        <a:t> 1 2 4 5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Строим кучу из первых трех элементов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86462"/>
                  </a:ext>
                </a:extLst>
              </a:tr>
              <a:tr h="240317">
                <a:tc gridSpan="2">
                  <a:txBody>
                    <a:bodyPr/>
                    <a:lstStyle/>
                    <a:p>
                      <a:r>
                        <a:rPr lang="ru-RU" sz="1200" i="1"/>
                        <a:t>Третий проход</a:t>
                      </a:r>
                      <a:endParaRPr lang="ru-RU" sz="1200"/>
                    </a:p>
                  </a:txBody>
                  <a:tcPr marL="60079" marR="60079" marT="30040" marB="30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40403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2</a:t>
                      </a:r>
                      <a:r>
                        <a:rPr lang="ru-RU" sz="1200">
                          <a:effectLst/>
                        </a:rPr>
                        <a:t> 1 </a:t>
                      </a:r>
                      <a:r>
                        <a:rPr lang="ru-RU" sz="1200" b="1">
                          <a:effectLst/>
                        </a:rPr>
                        <a:t>3</a:t>
                      </a:r>
                      <a:r>
                        <a:rPr lang="ru-RU" sz="1200">
                          <a:effectLst/>
                        </a:rPr>
                        <a:t> 4 5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Меняем местами первый и третий элементы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43027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2</a:t>
                      </a:r>
                      <a:r>
                        <a:rPr lang="ru-RU" sz="1200">
                          <a:effectLst/>
                        </a:rPr>
                        <a:t> 1 3 4 5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Строим кучу из двух элементов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26132"/>
                  </a:ext>
                </a:extLst>
              </a:tr>
              <a:tr h="240317">
                <a:tc gridSpan="2">
                  <a:txBody>
                    <a:bodyPr/>
                    <a:lstStyle/>
                    <a:p>
                      <a:r>
                        <a:rPr lang="ru-RU" sz="1200" i="1"/>
                        <a:t>Четвертый проход</a:t>
                      </a:r>
                      <a:endParaRPr lang="ru-RU" sz="1200"/>
                    </a:p>
                  </a:txBody>
                  <a:tcPr marL="60079" marR="60079" marT="30040" marB="30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2175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1</a:t>
                      </a:r>
                      <a:r>
                        <a:rPr lang="ru-RU" sz="1200">
                          <a:effectLst/>
                        </a:rPr>
                        <a:t> </a:t>
                      </a:r>
                      <a:r>
                        <a:rPr lang="ru-RU" sz="1200" b="1">
                          <a:effectLst/>
                        </a:rPr>
                        <a:t>2</a:t>
                      </a:r>
                      <a:r>
                        <a:rPr lang="ru-RU" sz="1200">
                          <a:effectLst/>
                        </a:rPr>
                        <a:t> 3 4 5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Меняем местами первый и второй элементы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82281"/>
                  </a:ext>
                </a:extLst>
              </a:tr>
              <a:tr h="24031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1 2 3 4 5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Массив отсортирован</a:t>
                      </a:r>
                    </a:p>
                  </a:txBody>
                  <a:tcPr marL="62582" marR="62582" marT="12516" marB="125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36915"/>
                  </a:ext>
                </a:extLst>
              </a:tr>
            </a:tbl>
          </a:graphicData>
        </a:graphic>
      </p:graphicFrame>
      <p:pic>
        <p:nvPicPr>
          <p:cNvPr id="1026" name="Picture 2" descr="https://neerc.ifmo.ru/wiki/images/2/25/Hea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12" y="1498454"/>
            <a:ext cx="13620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01695" y="94463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Строим кучу</a:t>
            </a:r>
            <a:endParaRPr lang="ru-RU" dirty="0"/>
          </a:p>
        </p:txBody>
      </p:sp>
      <p:pic>
        <p:nvPicPr>
          <p:cNvPr id="1028" name="Picture 4" descr="https://neerc.ifmo.ru/wiki/images/thumb/3/35/Heap2.png/155px-Hea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08" y="1622278"/>
            <a:ext cx="14763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82956" y="94463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Первый проход</a:t>
            </a:r>
            <a:endParaRPr lang="ru-RU" dirty="0"/>
          </a:p>
        </p:txBody>
      </p:sp>
      <p:pic>
        <p:nvPicPr>
          <p:cNvPr id="1030" name="Picture 6" descr="https://neerc.ifmo.ru/wiki/images/thumb/2/29/Heap3.png/155px-Heap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36" y="3690937"/>
            <a:ext cx="14763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36434" y="3178442"/>
            <a:ext cx="20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Стоим новую кучу </a:t>
            </a:r>
            <a:endParaRPr lang="ru-RU" dirty="0"/>
          </a:p>
        </p:txBody>
      </p:sp>
      <p:pic>
        <p:nvPicPr>
          <p:cNvPr id="1032" name="Picture 8" descr="https://neerc.ifmo.ru/wiki/images/4/43/Heap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33" y="3629025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6633" y="3173541"/>
            <a:ext cx="164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Второй проход</a:t>
            </a:r>
            <a:endParaRPr lang="ru-RU" dirty="0"/>
          </a:p>
        </p:txBody>
      </p:sp>
      <p:pic>
        <p:nvPicPr>
          <p:cNvPr id="1034" name="Picture 10" descr="https://neerc.ifmo.ru/wiki/images/e/eb/Heap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07" y="5460039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34918" y="5042917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Третий проход</a:t>
            </a:r>
          </a:p>
        </p:txBody>
      </p:sp>
      <p:pic>
        <p:nvPicPr>
          <p:cNvPr id="1036" name="Picture 12" descr="https://neerc.ifmo.ru/wiki/images/thumb/6/6d/Heap6.png/155px-Heap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08" y="5903750"/>
            <a:ext cx="1476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87364" y="504616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Четвертый проход</a:t>
            </a:r>
          </a:p>
        </p:txBody>
      </p:sp>
    </p:spTree>
    <p:extLst>
      <p:ext uri="{BB962C8B-B14F-4D97-AF65-F5344CB8AC3E}">
        <p14:creationId xmlns:p14="http://schemas.microsoft.com/office/powerpoint/2010/main" val="224827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</a:t>
            </a:r>
            <a:r>
              <a:rPr lang="ru-RU" dirty="0" smtClean="0"/>
              <a:t>сортировка </a:t>
            </a:r>
            <a:r>
              <a:rPr lang="en-US" dirty="0" smtClean="0"/>
              <a:t>/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7975600" cy="50552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HeapSort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Формируем пирамиду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MakeHeap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Просеиваем через пирамиду остальные элементы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600" dirty="0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 - 1; </a:t>
            </a:r>
            <a:r>
              <a:rPr lang="nn-NO" sz="16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1; --</a:t>
            </a:r>
            <a:r>
              <a:rPr lang="nn-NO" sz="16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Меняем местами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перый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 последний элемент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SiftDown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|i| - просеиваем до индекса i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83737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7366</TotalTime>
  <Words>3432</Words>
  <Application>Microsoft Office PowerPoint</Application>
  <PresentationFormat>Экран (4:3)</PresentationFormat>
  <Paragraphs>603</Paragraphs>
  <Slides>61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Segoe UI</vt:lpstr>
      <vt:lpstr>Тема Office</vt:lpstr>
      <vt:lpstr>Алгоритмы и структура данных</vt:lpstr>
      <vt:lpstr>План лекции 3</vt:lpstr>
      <vt:lpstr>Пирамидальная сортировка</vt:lpstr>
      <vt:lpstr>Пирамидальная сортировка</vt:lpstr>
      <vt:lpstr>Пирамида за линейное время</vt:lpstr>
      <vt:lpstr>Пирамидальная сортировка</vt:lpstr>
      <vt:lpstr>Пирамидальная сортировка / Идея</vt:lpstr>
      <vt:lpstr>Пирамидальная сортировка / Пример</vt:lpstr>
      <vt:lpstr>Пирамидальная сортировка / Реализация</vt:lpstr>
      <vt:lpstr>Пирамидальная сортировка</vt:lpstr>
      <vt:lpstr>Быстрая сортировка</vt:lpstr>
      <vt:lpstr>Быстрая сортировка / Пример</vt:lpstr>
      <vt:lpstr>Быстрая сортировка / Разбиение (Split)</vt:lpstr>
      <vt:lpstr>Быстрая сортировка / Пример</vt:lpstr>
      <vt:lpstr>Быстрая сортировка / Пример</vt:lpstr>
      <vt:lpstr>Быстрая сортировка / Реализация</vt:lpstr>
      <vt:lpstr>Быстрая сортировка / Разбиение др. вариант</vt:lpstr>
      <vt:lpstr>Быстрая сортировка / Разбиение др. вариант</vt:lpstr>
      <vt:lpstr>Быстрая сортировка / Разбиение др. вариант</vt:lpstr>
      <vt:lpstr>Быстрая сортировка / Выбор пивота</vt:lpstr>
      <vt:lpstr>Быстрая сортировка / Killer последовательность</vt:lpstr>
      <vt:lpstr>Быстрая сортировка / Анализ</vt:lpstr>
      <vt:lpstr>Быстрая сортировка / Анализ</vt:lpstr>
      <vt:lpstr>Быстрая сортировка / Особенности</vt:lpstr>
      <vt:lpstr>Сортировка подсчетом</vt:lpstr>
      <vt:lpstr>Сортировка подсчетом / Описание</vt:lpstr>
      <vt:lpstr>Сортировка подсчетом / Описание</vt:lpstr>
      <vt:lpstr>Сортировка подсчетом / Описание</vt:lpstr>
      <vt:lpstr>Презентация PowerPoint</vt:lpstr>
      <vt:lpstr>Сортировка подсчетом / Особенности</vt:lpstr>
      <vt:lpstr>Поразрядная сортировка</vt:lpstr>
      <vt:lpstr>Поразрядная сортировка / Пример</vt:lpstr>
      <vt:lpstr>Поразрядная сортировка / Особенности</vt:lpstr>
      <vt:lpstr>Внешняя сортировка</vt:lpstr>
      <vt:lpstr>Внешняя сортировка</vt:lpstr>
      <vt:lpstr>Внешняя сортировка</vt:lpstr>
      <vt:lpstr>Внешняя сортировка / Сортировка слиянем</vt:lpstr>
      <vt:lpstr>Внешняя сортировка / Сортировка слиянием</vt:lpstr>
      <vt:lpstr>Внешняя сортировка / Сортировка слиянием</vt:lpstr>
      <vt:lpstr>Внешняя сортировка / Сортировка слиянием</vt:lpstr>
      <vt:lpstr>Внешняя сортировка / Сортировка слиянием</vt:lpstr>
      <vt:lpstr>Внешняя сортировка / Сортировка слиянием</vt:lpstr>
      <vt:lpstr>Внешняя сортировка / Сортировка слиянием</vt:lpstr>
      <vt:lpstr>Внешняя сортировка / Сортировка слиянием</vt:lpstr>
      <vt:lpstr>Внешняя сортировка / Анализ</vt:lpstr>
      <vt:lpstr>Усовершенствование алгоритма</vt:lpstr>
      <vt:lpstr>Внешняя сортировка / Сортировка сериями</vt:lpstr>
      <vt:lpstr>Внешняя сортировка / Сортировка сериями</vt:lpstr>
      <vt:lpstr>Внешняя сортировка / Сортировка сериями</vt:lpstr>
      <vt:lpstr>Внешняя сортировка / Сортировка сериями</vt:lpstr>
      <vt:lpstr>Внешняя сортировка / Сортировка сериями</vt:lpstr>
      <vt:lpstr>Внешняя сортировка / Сортировка сериями</vt:lpstr>
      <vt:lpstr>Внешняя сортировка / Сортировка сериями</vt:lpstr>
      <vt:lpstr>Внешняя сортировка / Анализ</vt:lpstr>
      <vt:lpstr>Параллельные вычисления</vt:lpstr>
      <vt:lpstr>Параллельные вычисления</vt:lpstr>
      <vt:lpstr>Параллельные вычисления</vt:lpstr>
      <vt:lpstr>Параллельные вычисления</vt:lpstr>
      <vt:lpstr>Параллельные вычисления</vt:lpstr>
      <vt:lpstr>Параллельные вычисления</vt:lpstr>
      <vt:lpstr>Итоги</vt:lpstr>
    </vt:vector>
  </TitlesOfParts>
  <Company>i.saneev@corp.mail.ru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Санеев</dc:creator>
  <cp:lastModifiedBy>Ilja Saneev</cp:lastModifiedBy>
  <cp:revision>534</cp:revision>
  <dcterms:created xsi:type="dcterms:W3CDTF">2017-11-12T11:20:47Z</dcterms:created>
  <dcterms:modified xsi:type="dcterms:W3CDTF">2018-05-18T15:07:03Z</dcterms:modified>
</cp:coreProperties>
</file>