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1" r:id="rId1"/>
  </p:sldMasterIdLst>
  <p:notesMasterIdLst>
    <p:notesMasterId r:id="rId56"/>
  </p:notesMasterIdLst>
  <p:sldIdLst>
    <p:sldId id="256" r:id="rId2"/>
    <p:sldId id="267" r:id="rId3"/>
    <p:sldId id="269" r:id="rId4"/>
    <p:sldId id="270" r:id="rId5"/>
    <p:sldId id="271" r:id="rId6"/>
    <p:sldId id="272" r:id="rId7"/>
    <p:sldId id="277" r:id="rId8"/>
    <p:sldId id="278" r:id="rId9"/>
    <p:sldId id="273" r:id="rId10"/>
    <p:sldId id="274" r:id="rId11"/>
    <p:sldId id="275" r:id="rId12"/>
    <p:sldId id="276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8" r:id="rId22"/>
    <p:sldId id="308" r:id="rId23"/>
    <p:sldId id="289" r:id="rId24"/>
    <p:sldId id="307" r:id="rId25"/>
    <p:sldId id="290" r:id="rId26"/>
    <p:sldId id="291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9" r:id="rId41"/>
    <p:sldId id="310" r:id="rId42"/>
    <p:sldId id="311" r:id="rId43"/>
    <p:sldId id="336" r:id="rId44"/>
    <p:sldId id="312" r:id="rId45"/>
    <p:sldId id="313" r:id="rId46"/>
    <p:sldId id="314" r:id="rId47"/>
    <p:sldId id="315" r:id="rId48"/>
    <p:sldId id="316" r:id="rId49"/>
    <p:sldId id="318" r:id="rId50"/>
    <p:sldId id="317" r:id="rId51"/>
    <p:sldId id="319" r:id="rId52"/>
    <p:sldId id="321" r:id="rId53"/>
    <p:sldId id="322" r:id="rId54"/>
    <p:sldId id="323" r:id="rId55"/>
  </p:sldIdLst>
  <p:sldSz cx="9144000" cy="6858000" type="screen4x3"/>
  <p:notesSz cx="6858000" cy="9144000"/>
  <p:defaultTextStyle>
    <a:defPPr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Лекция" id="{8D854480-FB3F-44ED-B391-98D8594F287F}">
          <p14:sldIdLst>
            <p14:sldId id="256"/>
            <p14:sldId id="267"/>
            <p14:sldId id="269"/>
            <p14:sldId id="270"/>
            <p14:sldId id="271"/>
            <p14:sldId id="272"/>
            <p14:sldId id="277"/>
            <p14:sldId id="278"/>
            <p14:sldId id="273"/>
            <p14:sldId id="274"/>
            <p14:sldId id="275"/>
            <p14:sldId id="276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8"/>
            <p14:sldId id="308"/>
            <p14:sldId id="289"/>
            <p14:sldId id="307"/>
            <p14:sldId id="290"/>
            <p14:sldId id="291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9"/>
            <p14:sldId id="310"/>
            <p14:sldId id="311"/>
            <p14:sldId id="336"/>
            <p14:sldId id="312"/>
            <p14:sldId id="313"/>
            <p14:sldId id="314"/>
            <p14:sldId id="315"/>
            <p14:sldId id="316"/>
            <p14:sldId id="318"/>
            <p14:sldId id="317"/>
            <p14:sldId id="319"/>
            <p14:sldId id="321"/>
            <p14:sldId id="322"/>
            <p14:sldId id="3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Светлый стиль 2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89186" autoAdjust="0"/>
  </p:normalViewPr>
  <p:slideViewPr>
    <p:cSldViewPr snapToGrid="0" snapToObjects="1">
      <p:cViewPr varScale="1">
        <p:scale>
          <a:sx n="99" d="100"/>
          <a:sy n="99" d="100"/>
        </p:scale>
        <p:origin x="1812" y="90"/>
      </p:cViewPr>
      <p:guideLst>
        <p:guide orient="horz" pos="2160"/>
        <p:guide pos="29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233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E8373-93B3-4E40-891C-9DAF17DB1615}" type="datetimeFigureOut">
              <a:rPr lang="ru-RU" smtClean="0"/>
              <a:t>05.06.2018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2191C-46F8-4DD3-99BB-81409D01A0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1229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Если дуга </a:t>
            </a:r>
            <a:r>
              <a:rPr lang="en-US" b="1" i="1" dirty="0" smtClean="0"/>
              <a:t>e</a:t>
            </a:r>
            <a:r>
              <a:rPr lang="en-US" dirty="0" smtClean="0"/>
              <a:t> </a:t>
            </a:r>
            <a:r>
              <a:rPr lang="ru-RU" dirty="0" smtClean="0"/>
              <a:t>ведет от вершины </a:t>
            </a:r>
            <a:r>
              <a:rPr lang="en-US" b="1" i="1" dirty="0" smtClean="0"/>
              <a:t>v</a:t>
            </a:r>
            <a:r>
              <a:rPr lang="ru-RU" b="1" i="1" baseline="-25000" dirty="0" smtClean="0"/>
              <a:t>1</a:t>
            </a:r>
            <a:r>
              <a:rPr lang="en-US" dirty="0" smtClean="0"/>
              <a:t> </a:t>
            </a:r>
            <a:r>
              <a:rPr lang="ru-RU" dirty="0" smtClean="0"/>
              <a:t> к вершине</a:t>
            </a:r>
            <a:r>
              <a:rPr lang="en-US" dirty="0" smtClean="0"/>
              <a:t> </a:t>
            </a:r>
            <a:r>
              <a:rPr lang="en-US" b="1" i="1" dirty="0" smtClean="0"/>
              <a:t>v</a:t>
            </a:r>
            <a:r>
              <a:rPr lang="ru-RU" b="1" i="1" baseline="-25000" dirty="0" smtClean="0"/>
              <a:t>2</a:t>
            </a:r>
            <a:r>
              <a:rPr lang="en-US" dirty="0" smtClean="0"/>
              <a:t>, </a:t>
            </a:r>
            <a:r>
              <a:rPr lang="ru-RU" dirty="0" smtClean="0"/>
              <a:t>то</a:t>
            </a:r>
            <a:r>
              <a:rPr lang="en-US" dirty="0" smtClean="0"/>
              <a:t> </a:t>
            </a:r>
            <a:r>
              <a:rPr lang="ru-RU" dirty="0" smtClean="0"/>
              <a:t>дуга </a:t>
            </a:r>
            <a:r>
              <a:rPr lang="en-US" b="1" i="1" dirty="0" smtClean="0"/>
              <a:t>e</a:t>
            </a:r>
            <a:r>
              <a:rPr lang="en-US" dirty="0" smtClean="0"/>
              <a:t> </a:t>
            </a:r>
            <a:r>
              <a:rPr lang="ru-RU" b="1" i="1" dirty="0" smtClean="0"/>
              <a:t>инцидентна</a:t>
            </a:r>
            <a:r>
              <a:rPr lang="ru-RU" dirty="0" smtClean="0"/>
              <a:t> вершине </a:t>
            </a:r>
            <a:r>
              <a:rPr lang="en-US" b="1" i="1" dirty="0" smtClean="0"/>
              <a:t>v</a:t>
            </a:r>
            <a:r>
              <a:rPr lang="ru-RU" b="1" i="1" baseline="-25000" dirty="0" smtClean="0"/>
              <a:t>2</a:t>
            </a:r>
            <a:r>
              <a:rPr lang="ru-RU" b="1" i="1" dirty="0" smtClean="0"/>
              <a:t>, </a:t>
            </a:r>
            <a:r>
              <a:rPr lang="ru-RU" dirty="0" smtClean="0"/>
              <a:t>а вершина </a:t>
            </a:r>
            <a:r>
              <a:rPr lang="en-US" b="1" i="1" dirty="0" smtClean="0"/>
              <a:t>v</a:t>
            </a:r>
            <a:r>
              <a:rPr lang="ru-RU" b="1" i="1" baseline="-25000" dirty="0" smtClean="0"/>
              <a:t>2</a:t>
            </a:r>
            <a:r>
              <a:rPr lang="en-US" dirty="0" smtClean="0"/>
              <a:t> </a:t>
            </a:r>
            <a:r>
              <a:rPr lang="ru-RU" dirty="0" smtClean="0"/>
              <a:t>является смежной вершине </a:t>
            </a:r>
            <a:r>
              <a:rPr lang="en-US" b="1" i="1" dirty="0" smtClean="0"/>
              <a:t>v</a:t>
            </a:r>
            <a:r>
              <a:rPr lang="ru-RU" b="1" i="1" baseline="-25000" dirty="0" smtClean="0"/>
              <a:t>1</a:t>
            </a:r>
            <a:r>
              <a:rPr lang="en-US" dirty="0" smtClean="0"/>
              <a:t>. 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При этом говорят, что </a:t>
            </a:r>
            <a:r>
              <a:rPr lang="en-US" b="1" i="1" dirty="0" smtClean="0"/>
              <a:t>v</a:t>
            </a:r>
            <a:r>
              <a:rPr lang="ru-RU" b="1" i="1" baseline="-25000" dirty="0" smtClean="0"/>
              <a:t>1</a:t>
            </a:r>
            <a:r>
              <a:rPr lang="en-US" dirty="0" smtClean="0"/>
              <a:t>— </a:t>
            </a:r>
            <a:r>
              <a:rPr lang="ru-RU" dirty="0" smtClean="0"/>
              <a:t>начальная вершина дуги </a:t>
            </a:r>
            <a:r>
              <a:rPr lang="en-US" b="1" i="1" dirty="0" smtClean="0"/>
              <a:t>e</a:t>
            </a:r>
            <a:r>
              <a:rPr lang="ru-RU" dirty="0" smtClean="0"/>
              <a:t>, </a:t>
            </a:r>
            <a:r>
              <a:rPr lang="en-US" b="1" i="1" dirty="0" smtClean="0"/>
              <a:t>v</a:t>
            </a:r>
            <a:r>
              <a:rPr lang="ru-RU" b="1" i="1" baseline="-25000" dirty="0" smtClean="0"/>
              <a:t>2</a:t>
            </a:r>
            <a:r>
              <a:rPr lang="en-US" dirty="0" smtClean="0"/>
              <a:t> — </a:t>
            </a:r>
            <a:r>
              <a:rPr lang="ru-RU" dirty="0" smtClean="0"/>
              <a:t>конечная вершина.</a:t>
            </a:r>
          </a:p>
          <a:p>
            <a:endParaRPr lang="ru-RU" dirty="0" smtClean="0"/>
          </a:p>
          <a:p>
            <a:r>
              <a:rPr lang="ru-RU" dirty="0" smtClean="0"/>
              <a:t>Для неориентированного графа ребро </a:t>
            </a:r>
            <a:r>
              <a:rPr lang="en-US" b="1" i="1" dirty="0" smtClean="0"/>
              <a:t>e</a:t>
            </a:r>
            <a:r>
              <a:rPr lang="en-US" dirty="0" smtClean="0"/>
              <a:t> </a:t>
            </a:r>
            <a:r>
              <a:rPr lang="ru-RU" dirty="0" smtClean="0"/>
              <a:t>является инцидентной обеим вершинам </a:t>
            </a:r>
            <a:r>
              <a:rPr lang="en-US" b="1" i="1" dirty="0" smtClean="0"/>
              <a:t>v</a:t>
            </a:r>
            <a:r>
              <a:rPr lang="ru-RU" b="1" i="1" baseline="-25000" dirty="0" smtClean="0"/>
              <a:t>1</a:t>
            </a:r>
            <a:r>
              <a:rPr lang="ru-RU" b="1" i="1" dirty="0" smtClean="0"/>
              <a:t> </a:t>
            </a:r>
            <a:r>
              <a:rPr lang="ru-RU" dirty="0" smtClean="0"/>
              <a:t>и</a:t>
            </a:r>
            <a:r>
              <a:rPr lang="en-US" b="1" i="1" dirty="0" smtClean="0"/>
              <a:t> v</a:t>
            </a:r>
            <a:r>
              <a:rPr lang="ru-RU" b="1" i="1" dirty="0" smtClean="0"/>
              <a:t>2, </a:t>
            </a:r>
            <a:r>
              <a:rPr lang="ru-RU" dirty="0" smtClean="0"/>
              <a:t>а сами вершины взаимно смежными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2191C-46F8-4DD3-99BB-81409D01A02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638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2191C-46F8-4DD3-99BB-81409D01A026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313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2191C-46F8-4DD3-99BB-81409D01A026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4176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2191C-46F8-4DD3-99BB-81409D01A026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2949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2191C-46F8-4DD3-99BB-81409D01A026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48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2191C-46F8-4DD3-99BB-81409D01A026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011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2191C-46F8-4DD3-99BB-81409D01A026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484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E4E1-6EAB-F74C-A6D3-42421ADE82B5}" type="datetimeFigureOut">
              <a:rPr lang="ru-RU" smtClean="0"/>
              <a:t>05.06.2018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4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E4E1-6EAB-F74C-A6D3-42421ADE82B5}" type="datetimeFigureOut">
              <a:rPr lang="ru-RU" smtClean="0"/>
              <a:t>05.06.2018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D04C-14EE-704F-AE7D-A3311757F8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815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E4E1-6EAB-F74C-A6D3-42421ADE82B5}" type="datetimeFigureOut">
              <a:rPr lang="ru-RU" smtClean="0"/>
              <a:t>05.06.2018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D04C-14EE-704F-AE7D-A3311757F8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011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576648"/>
          </a:xfr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>
            <a:noAutofit/>
          </a:bodyPr>
          <a:lstStyle>
            <a:lvl1pPr algn="l"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err="1" smtClean="0"/>
              <a:t>Образец</a:t>
            </a:r>
            <a:r>
              <a:rPr lang="en-US" dirty="0" smtClean="0"/>
              <a:t> </a:t>
            </a:r>
            <a:r>
              <a:rPr lang="en-US" dirty="0" err="1" smtClean="0"/>
              <a:t>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0920"/>
            <a:ext cx="8229600" cy="5055244"/>
          </a:xfrm>
        </p:spPr>
        <p:txBody>
          <a:bodyPr/>
          <a:lstStyle>
            <a:lvl1pPr marL="0" indent="0">
              <a:buNone/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>
              <a:buNone/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buNone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>
              <a:buNone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Образец</a:t>
            </a:r>
            <a:r>
              <a:rPr lang="en-US" dirty="0" smtClean="0"/>
              <a:t> </a:t>
            </a:r>
            <a:r>
              <a:rPr lang="en-US" dirty="0" err="1" smtClean="0"/>
              <a:t>текста</a:t>
            </a:r>
            <a:endParaRPr lang="en-US" dirty="0" smtClean="0"/>
          </a:p>
          <a:p>
            <a:pPr lvl="1"/>
            <a:r>
              <a:rPr lang="en-US" dirty="0" err="1" smtClean="0"/>
              <a:t>Второй</a:t>
            </a:r>
            <a:r>
              <a:rPr lang="en-US" dirty="0" smtClean="0"/>
              <a:t> </a:t>
            </a:r>
            <a:r>
              <a:rPr lang="en-US" dirty="0" err="1" smtClean="0"/>
              <a:t>уровень</a:t>
            </a:r>
            <a:endParaRPr lang="en-US" dirty="0" smtClean="0"/>
          </a:p>
          <a:p>
            <a:pPr lvl="2"/>
            <a:r>
              <a:rPr lang="en-US" dirty="0" err="1" smtClean="0"/>
              <a:t>Третий</a:t>
            </a:r>
            <a:r>
              <a:rPr lang="en-US" dirty="0" smtClean="0"/>
              <a:t> </a:t>
            </a:r>
            <a:r>
              <a:rPr lang="en-US" dirty="0" err="1" smtClean="0"/>
              <a:t>уровень</a:t>
            </a:r>
            <a:endParaRPr lang="en-US" dirty="0" smtClean="0"/>
          </a:p>
          <a:p>
            <a:pPr lvl="3"/>
            <a:r>
              <a:rPr lang="en-US" dirty="0" err="1" smtClean="0"/>
              <a:t>Четвертый</a:t>
            </a:r>
            <a:r>
              <a:rPr lang="en-US" dirty="0" smtClean="0"/>
              <a:t> </a:t>
            </a:r>
            <a:r>
              <a:rPr lang="en-US" dirty="0" err="1" smtClean="0"/>
              <a:t>уровень</a:t>
            </a:r>
            <a:endParaRPr lang="en-US" dirty="0" smtClean="0"/>
          </a:p>
          <a:p>
            <a:pPr lvl="4"/>
            <a:r>
              <a:rPr lang="en-US" dirty="0" err="1" smtClean="0"/>
              <a:t>Пятый</a:t>
            </a:r>
            <a:r>
              <a:rPr lang="en-US" dirty="0" smtClean="0"/>
              <a:t> </a:t>
            </a:r>
            <a:r>
              <a:rPr lang="en-US" dirty="0" err="1" smtClean="0"/>
              <a:t>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E4E1-6EAB-F74C-A6D3-42421ADE82B5}" type="datetimeFigureOut">
              <a:rPr lang="ru-RU" smtClean="0"/>
              <a:t>05.06.2018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D04C-14EE-704F-AE7D-A3311757F8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252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E4E1-6EAB-F74C-A6D3-42421ADE82B5}" type="datetimeFigureOut">
              <a:rPr lang="ru-RU" smtClean="0"/>
              <a:t>05.06.2018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D04C-14EE-704F-AE7D-A3311757F8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4594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E4E1-6EAB-F74C-A6D3-42421ADE82B5}" type="datetimeFigureOut">
              <a:rPr lang="ru-RU" smtClean="0"/>
              <a:t>05.06.2018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D04C-14EE-704F-AE7D-A3311757F8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4796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E4E1-6EAB-F74C-A6D3-42421ADE82B5}" type="datetimeFigureOut">
              <a:rPr lang="ru-RU" smtClean="0"/>
              <a:t>05.06.2018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D04C-14EE-704F-AE7D-A3311757F8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59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E4E1-6EAB-F74C-A6D3-42421ADE82B5}" type="datetimeFigureOut">
              <a:rPr lang="ru-RU" smtClean="0"/>
              <a:t>05.06.2018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D04C-14EE-704F-AE7D-A3311757F8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61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E4E1-6EAB-F74C-A6D3-42421ADE82B5}" type="datetimeFigureOut">
              <a:rPr lang="ru-RU" smtClean="0"/>
              <a:t>05.06.2018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D04C-14EE-704F-AE7D-A3311757F8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647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E4E1-6EAB-F74C-A6D3-42421ADE82B5}" type="datetimeFigureOut">
              <a:rPr lang="ru-RU" smtClean="0"/>
              <a:t>05.06.2018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D04C-14EE-704F-AE7D-A3311757F8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5897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E4E1-6EAB-F74C-A6D3-42421ADE82B5}" type="datetimeFigureOut">
              <a:rPr lang="ru-RU" smtClean="0"/>
              <a:t>05.06.2018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D04C-14EE-704F-AE7D-A3311757F8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82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6E4E1-6EAB-F74C-A6D3-42421ADE82B5}" type="datetimeFigureOut">
              <a:rPr lang="ru-RU" smtClean="0"/>
              <a:t>05.06.2018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DD04C-14EE-704F-AE7D-A3311757F8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387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2" r:id="rId1"/>
    <p:sldLayoutId id="2147484023" r:id="rId2"/>
    <p:sldLayoutId id="2147484024" r:id="rId3"/>
    <p:sldLayoutId id="2147484025" r:id="rId4"/>
    <p:sldLayoutId id="2147484026" r:id="rId5"/>
    <p:sldLayoutId id="2147484027" r:id="rId6"/>
    <p:sldLayoutId id="2147484028" r:id="rId7"/>
    <p:sldLayoutId id="2147484029" r:id="rId8"/>
    <p:sldLayoutId id="2147484030" r:id="rId9"/>
    <p:sldLayoutId id="2147484031" r:id="rId10"/>
    <p:sldLayoutId id="214748403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1186996"/>
            <a:ext cx="7772400" cy="1470025"/>
          </a:xfrm>
        </p:spPr>
        <p:txBody>
          <a:bodyPr>
            <a:normAutofit/>
          </a:bodyPr>
          <a:lstStyle/>
          <a:p>
            <a:r>
              <a:rPr lang="ru-RU" dirty="0" smtClean="0"/>
              <a:t>Алгоритмы и структура данных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009900"/>
            <a:ext cx="6400800" cy="1752600"/>
          </a:xfrm>
        </p:spPr>
        <p:txBody>
          <a:bodyPr/>
          <a:lstStyle/>
          <a:p>
            <a:r>
              <a:rPr lang="ru-RU" dirty="0" smtClean="0"/>
              <a:t>Лекция </a:t>
            </a:r>
            <a:r>
              <a:rPr lang="en-US" dirty="0" smtClean="0"/>
              <a:t>5</a:t>
            </a:r>
          </a:p>
          <a:p>
            <a:r>
              <a:rPr lang="ru-RU" dirty="0"/>
              <a:t>Деревья часть </a:t>
            </a:r>
            <a:r>
              <a:rPr lang="ru-RU" dirty="0" smtClean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368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деревьев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70920"/>
            <a:ext cx="8229600" cy="586430"/>
          </a:xfrm>
        </p:spPr>
        <p:txBody>
          <a:bodyPr/>
          <a:lstStyle/>
          <a:p>
            <a:r>
              <a:rPr lang="ru-RU" dirty="0" smtClean="0"/>
              <a:t>Организация турнира</a:t>
            </a:r>
          </a:p>
          <a:p>
            <a:endParaRPr lang="ru-RU" dirty="0"/>
          </a:p>
        </p:txBody>
      </p:sp>
      <p:pic>
        <p:nvPicPr>
          <p:cNvPr id="3076" name="Picture 4" descr="Картинки по запросу Турнирная сетк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4" y="1657349"/>
            <a:ext cx="7597775" cy="467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632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деревьев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Орг. структура компании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794" y="2233612"/>
            <a:ext cx="6104012" cy="297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42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деревьев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Дерево синтаксического или семантического разбора предложения</a:t>
            </a:r>
            <a:endParaRPr lang="ru-RU" dirty="0"/>
          </a:p>
        </p:txBody>
      </p:sp>
      <p:pic>
        <p:nvPicPr>
          <p:cNvPr id="5124" name="Picture 4" descr="https://upload.wikimedia.org/wikipedia/commons/thumb/c/c7/Abstract_syntax_tree_for_Euclidean_algorithm.svg/800px-Abstract_syntax_tree_for_Euclidean_algorithm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587" y="1723480"/>
            <a:ext cx="4060825" cy="458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18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Число вершин и ребер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b="1" u="sng" dirty="0" smtClean="0"/>
              <a:t>Утверждение 1</a:t>
            </a:r>
            <a:r>
              <a:rPr lang="ru-RU" dirty="0" smtClean="0"/>
              <a:t>. Любое дерево (с корнем) содержит листовую вершину.</a:t>
            </a:r>
          </a:p>
          <a:p>
            <a:r>
              <a:rPr lang="ru-RU" u="sng" dirty="0" smtClean="0"/>
              <a:t>Доказательство</a:t>
            </a:r>
            <a:r>
              <a:rPr lang="ru-RU" dirty="0" smtClean="0"/>
              <a:t>. Самая глубокая вершина является листовой</a:t>
            </a:r>
          </a:p>
          <a:p>
            <a:endParaRPr lang="en-US" b="1" u="sng" dirty="0" smtClean="0"/>
          </a:p>
          <a:p>
            <a:r>
              <a:rPr lang="ru-RU" b="1" u="sng" dirty="0" smtClean="0"/>
              <a:t>Утверждение </a:t>
            </a:r>
            <a:r>
              <a:rPr lang="ru-RU" b="1" u="sng" dirty="0" smtClean="0"/>
              <a:t>2.</a:t>
            </a:r>
            <a:r>
              <a:rPr lang="ru-RU" b="1" dirty="0" smtClean="0"/>
              <a:t> </a:t>
            </a:r>
            <a:r>
              <a:rPr lang="ru-RU" dirty="0" smtClean="0"/>
              <a:t>Дерево, состоящее из </a:t>
            </a:r>
            <a:r>
              <a:rPr lang="en-US" dirty="0" smtClean="0"/>
              <a:t>N </a:t>
            </a:r>
            <a:r>
              <a:rPr lang="ru-RU" dirty="0" smtClean="0"/>
              <a:t>вершин, содержит </a:t>
            </a:r>
            <a:r>
              <a:rPr lang="en-US" dirty="0" smtClean="0"/>
              <a:t>N – 1 </a:t>
            </a:r>
            <a:r>
              <a:rPr lang="ru-RU" dirty="0" smtClean="0"/>
              <a:t>ребро.</a:t>
            </a:r>
          </a:p>
          <a:p>
            <a:r>
              <a:rPr lang="ru-RU" u="sng" dirty="0" smtClean="0"/>
              <a:t>Доказательство</a:t>
            </a:r>
            <a:r>
              <a:rPr lang="ru-RU" dirty="0" smtClean="0"/>
              <a:t>. По индукции.</a:t>
            </a:r>
          </a:p>
          <a:p>
            <a:r>
              <a:rPr lang="ru-RU" dirty="0" smtClean="0"/>
              <a:t>База индукции. </a:t>
            </a:r>
            <a:r>
              <a:rPr lang="en-US" dirty="0" smtClean="0"/>
              <a:t>N=1</a:t>
            </a:r>
            <a:r>
              <a:rPr lang="ru-RU" dirty="0" smtClean="0"/>
              <a:t>. Одна вершина, ноль ребер.</a:t>
            </a:r>
          </a:p>
          <a:p>
            <a:r>
              <a:rPr lang="ru-RU" dirty="0" smtClean="0"/>
              <a:t>Шаг индукции. Пусть дерево состоит из </a:t>
            </a:r>
            <a:r>
              <a:rPr lang="en-US" dirty="0" smtClean="0"/>
              <a:t>N + 1 </a:t>
            </a:r>
            <a:r>
              <a:rPr lang="ru-RU" dirty="0" smtClean="0"/>
              <a:t>вершины</a:t>
            </a:r>
            <a:r>
              <a:rPr lang="en-US" dirty="0" smtClean="0"/>
              <a:t>. </a:t>
            </a:r>
            <a:r>
              <a:rPr lang="ru-RU" dirty="0" smtClean="0"/>
              <a:t>Найдем листовую вершину. Эта вершина содержит ровно 1 ребро. Дерево без этой вершины содержит </a:t>
            </a:r>
            <a:r>
              <a:rPr lang="en-US" dirty="0" smtClean="0"/>
              <a:t>N </a:t>
            </a:r>
            <a:r>
              <a:rPr lang="ru-RU" dirty="0" smtClean="0"/>
              <a:t>вершин, а по предположению индукции </a:t>
            </a:r>
            <a:r>
              <a:rPr lang="en-US" dirty="0" smtClean="0"/>
              <a:t>N – 1 </a:t>
            </a:r>
            <a:r>
              <a:rPr lang="ru-RU" dirty="0" smtClean="0"/>
              <a:t>ребро</a:t>
            </a:r>
            <a:r>
              <a:rPr lang="en-US" dirty="0" smtClean="0"/>
              <a:t>. </a:t>
            </a:r>
            <a:r>
              <a:rPr lang="ru-RU" dirty="0" smtClean="0"/>
              <a:t>Следовательно, исходное дерево содержит </a:t>
            </a:r>
            <a:r>
              <a:rPr lang="en-US" dirty="0" smtClean="0"/>
              <a:t>N </a:t>
            </a:r>
            <a:r>
              <a:rPr lang="ru-RU" dirty="0" smtClean="0"/>
              <a:t>ребер, </a:t>
            </a:r>
            <a:r>
              <a:rPr lang="ru-RU" dirty="0" err="1" smtClean="0"/>
              <a:t>ч.т.д</a:t>
            </a:r>
            <a:r>
              <a:rPr lang="ru-RU" dirty="0" smtClean="0"/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6099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деревьев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u="sng" dirty="0" smtClean="0"/>
          </a:p>
          <a:p>
            <a:r>
              <a:rPr lang="ru-RU" u="sng" dirty="0" smtClean="0"/>
              <a:t>Определение</a:t>
            </a:r>
            <a:r>
              <a:rPr lang="en-US" u="sng" dirty="0" smtClean="0"/>
              <a:t> 10a</a:t>
            </a:r>
            <a:r>
              <a:rPr lang="en-US" dirty="0" smtClean="0"/>
              <a:t>. </a:t>
            </a:r>
            <a:r>
              <a:rPr lang="ru-RU" b="1" dirty="0" smtClean="0"/>
              <a:t>Двоичное (бинарное) дерево</a:t>
            </a:r>
            <a:r>
              <a:rPr lang="ru-RU" dirty="0" smtClean="0"/>
              <a:t> – это дерево, в котором </a:t>
            </a:r>
            <a:r>
              <a:rPr lang="ru-RU" i="1" dirty="0" smtClean="0"/>
              <a:t>степени вершин</a:t>
            </a:r>
            <a:r>
              <a:rPr lang="en-US" dirty="0" smtClean="0"/>
              <a:t>*</a:t>
            </a:r>
            <a:r>
              <a:rPr lang="ru-RU" dirty="0" smtClean="0"/>
              <a:t> не превосходят 3.</a:t>
            </a:r>
            <a:endParaRPr lang="en-US" dirty="0" smtClean="0"/>
          </a:p>
          <a:p>
            <a:endParaRPr lang="en-US" dirty="0"/>
          </a:p>
          <a:p>
            <a:r>
              <a:rPr lang="ru-RU" u="sng" dirty="0"/>
              <a:t>Определение</a:t>
            </a:r>
            <a:r>
              <a:rPr lang="en-US" u="sng" dirty="0"/>
              <a:t> </a:t>
            </a:r>
            <a:r>
              <a:rPr lang="en-US" u="sng" dirty="0" smtClean="0"/>
              <a:t>10</a:t>
            </a:r>
            <a:r>
              <a:rPr lang="ru-RU" u="sng" dirty="0" smtClean="0"/>
              <a:t>б</a:t>
            </a:r>
            <a:r>
              <a:rPr lang="en-US" dirty="0" smtClean="0"/>
              <a:t>. </a:t>
            </a:r>
            <a:r>
              <a:rPr lang="ru-RU" b="1" dirty="0"/>
              <a:t>Двоичное (бинарное) </a:t>
            </a:r>
            <a:r>
              <a:rPr lang="ru-RU" b="1" dirty="0" smtClean="0"/>
              <a:t>дерево с корнем</a:t>
            </a:r>
            <a:r>
              <a:rPr lang="ru-RU" dirty="0" smtClean="0"/>
              <a:t> </a:t>
            </a:r>
            <a:r>
              <a:rPr lang="ru-RU" dirty="0"/>
              <a:t>– это дерево, в котором </a:t>
            </a:r>
            <a:r>
              <a:rPr lang="ru-RU" dirty="0" smtClean="0"/>
              <a:t>каждая вершина имеет не более двух дочерних узлов</a:t>
            </a:r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/>
              <a:t>Степенью </a:t>
            </a:r>
            <a:r>
              <a:rPr lang="ru-RU" dirty="0" smtClean="0"/>
              <a:t>вершины</a:t>
            </a:r>
            <a:r>
              <a:rPr lang="en-US" dirty="0" smtClean="0"/>
              <a:t>*</a:t>
            </a:r>
            <a:r>
              <a:rPr lang="ru-RU" dirty="0" smtClean="0"/>
              <a:t> </a:t>
            </a:r>
            <a:r>
              <a:rPr lang="ru-RU" dirty="0"/>
              <a:t>- количество ребер, выходящих из этой </a:t>
            </a:r>
            <a:r>
              <a:rPr lang="ru-RU" dirty="0" smtClean="0"/>
              <a:t>вершины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</p:txBody>
      </p:sp>
      <p:pic>
        <p:nvPicPr>
          <p:cNvPr id="4" name="Picture 2" descr="Картинки по запросу корневое дерево программирова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958" y="3192462"/>
            <a:ext cx="2204084" cy="183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366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деревьев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en-US" dirty="0" smtClean="0"/>
              <a:t>11</a:t>
            </a:r>
            <a:r>
              <a:rPr lang="ru-RU" dirty="0" smtClean="0"/>
              <a:t>а</a:t>
            </a:r>
            <a:r>
              <a:rPr lang="ru-RU" dirty="0"/>
              <a:t>. N-</a:t>
            </a:r>
            <a:r>
              <a:rPr lang="ru-RU" dirty="0" err="1"/>
              <a:t>арное</a:t>
            </a:r>
            <a:r>
              <a:rPr lang="ru-RU" dirty="0"/>
              <a:t> дерево – это дерево, в котором степени вершин не превосходят N + 1. </a:t>
            </a:r>
          </a:p>
          <a:p>
            <a:r>
              <a:rPr lang="ru-RU" dirty="0" smtClean="0"/>
              <a:t>Определение </a:t>
            </a:r>
            <a:r>
              <a:rPr lang="en-US" dirty="0" smtClean="0"/>
              <a:t>11</a:t>
            </a:r>
            <a:r>
              <a:rPr lang="ru-RU" dirty="0" smtClean="0"/>
              <a:t>б</a:t>
            </a:r>
            <a:r>
              <a:rPr lang="ru-RU" dirty="0"/>
              <a:t>. N-</a:t>
            </a:r>
            <a:r>
              <a:rPr lang="ru-RU" dirty="0" err="1"/>
              <a:t>арное</a:t>
            </a:r>
            <a:r>
              <a:rPr lang="ru-RU" dirty="0"/>
              <a:t> дерево (с корнем) – это дерево, в котором каждая вершина имеет не более N дочерних вершин.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087" y="3769414"/>
            <a:ext cx="2995613" cy="273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699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Структуры данных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199" y="1070920"/>
            <a:ext cx="5591175" cy="4253555"/>
          </a:xfrm>
        </p:spPr>
        <p:txBody>
          <a:bodyPr/>
          <a:lstStyle/>
          <a:p>
            <a:r>
              <a:rPr lang="ru-RU" b="1" u="sng" dirty="0"/>
              <a:t>Определение </a:t>
            </a:r>
            <a:r>
              <a:rPr lang="ru-RU" b="1" u="sng" dirty="0" smtClean="0"/>
              <a:t>12</a:t>
            </a:r>
            <a:r>
              <a:rPr lang="ru-RU" b="1" dirty="0" smtClean="0"/>
              <a:t> .СД </a:t>
            </a:r>
            <a:r>
              <a:rPr lang="ru-RU" b="1" dirty="0"/>
              <a:t>«Двоичное дерево» </a:t>
            </a:r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представление </a:t>
            </a:r>
            <a:r>
              <a:rPr lang="ru-RU" dirty="0"/>
              <a:t>двоичного дерева с корнем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Узел – структура</a:t>
            </a:r>
            <a:r>
              <a:rPr lang="ru-RU" dirty="0"/>
              <a:t>, содержащая данные и указатели на левый и правый дочерний узел. Также может содержать указатель на родительский узел.</a:t>
            </a:r>
          </a:p>
        </p:txBody>
      </p:sp>
      <p:pic>
        <p:nvPicPr>
          <p:cNvPr id="8196" name="Picture 4" descr="http://iamdrunk.ru/teach/%D0%A3%D1%87%D0%B5%D0%B1%D0%B0_%D0%9F%D0%93%D0%90%D0%A2%D0%98/2009-2010/1%20%D1%81%D0%B5%D0%BC%D0%B5%D1%81%D1%82%D1%80/%D0%90%D0%BB%D0%B3%D0%BE%D1%80%D0%B8%D1%82%D0%BC%D1%8B%20%D0%B8%20%D0%A1%D1%82%D1%80%D1%83%D0%BA%D1%82%D1%83%D1%80%D1%8B%20%D0%94%D0%B0%D0%BD%D0%BD%D1%8B%D1%85/SAOD/IMGList013-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4" y="1097295"/>
            <a:ext cx="2882900" cy="341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://iamdrunk.ru/teach/%D0%A3%D1%87%D0%B5%D0%B1%D0%B0_%D0%9F%D0%93%D0%90%D0%A2%D0%98/2009-2010/1%20%D1%81%D0%B5%D0%BC%D0%B5%D1%81%D1%82%D1%80/%D0%90%D0%BB%D0%B3%D0%BE%D1%80%D0%B8%D1%82%D0%BC%D1%8B%20%D0%B8%20%D0%A1%D1%82%D1%80%D1%83%D0%BA%D1%82%D1%83%D1%80%D1%8B%20%D0%94%D0%B0%D0%BD%D0%BD%D1%8B%D1%85/SAOD/IMGList013-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737" y="4960569"/>
            <a:ext cx="1325152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005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Структуры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70920"/>
            <a:ext cx="8420100" cy="5055244"/>
          </a:xfrm>
        </p:spPr>
        <p:txBody>
          <a:bodyPr/>
          <a:lstStyle/>
          <a:p>
            <a:r>
              <a:rPr lang="ru-RU" b="1" dirty="0"/>
              <a:t>Определение </a:t>
            </a:r>
            <a:r>
              <a:rPr lang="ru-RU" b="1" dirty="0" smtClean="0"/>
              <a:t>13.СД </a:t>
            </a:r>
            <a:r>
              <a:rPr lang="ru-RU" b="1" dirty="0"/>
              <a:t>«</a:t>
            </a:r>
            <a:r>
              <a:rPr lang="ru-RU" b="1" dirty="0" smtClean="0"/>
              <a:t>N-</a:t>
            </a:r>
            <a:r>
              <a:rPr lang="ru-RU" b="1" dirty="0" err="1" smtClean="0"/>
              <a:t>арное</a:t>
            </a:r>
            <a:r>
              <a:rPr lang="ru-RU" b="1" dirty="0" smtClean="0"/>
              <a:t> дерево</a:t>
            </a:r>
            <a:r>
              <a:rPr lang="ru-RU" b="1" dirty="0"/>
              <a:t>» </a:t>
            </a:r>
            <a:r>
              <a:rPr lang="ru-RU" dirty="0" smtClean="0"/>
              <a:t>- представление N-</a:t>
            </a:r>
            <a:r>
              <a:rPr lang="ru-RU" dirty="0" err="1" smtClean="0"/>
              <a:t>арного</a:t>
            </a:r>
            <a:r>
              <a:rPr lang="ru-RU" dirty="0" smtClean="0"/>
              <a:t> дерева </a:t>
            </a:r>
            <a:r>
              <a:rPr lang="ru-RU" dirty="0"/>
              <a:t>с корнем</a:t>
            </a:r>
            <a:r>
              <a:rPr lang="ru-RU" dirty="0" smtClean="0"/>
              <a:t>. </a:t>
            </a:r>
          </a:p>
          <a:p>
            <a:r>
              <a:rPr lang="ru-RU" dirty="0" smtClean="0"/>
              <a:t>Узел – структура</a:t>
            </a:r>
            <a:r>
              <a:rPr lang="ru-RU" dirty="0"/>
              <a:t>, содержащая данные, указатель на следующий родственный узел и указатель на первый дочерний узел. Также может содержать указатель на родительский узел. 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032" y="3496626"/>
            <a:ext cx="5714286" cy="3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576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Структуры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Узел двоичного дерева с данными типа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BinaryNode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BinaryNode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NULL,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если нет.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BinaryNode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NULL,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если нет.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BinaryNode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Parent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NULL,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если корень.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Узел дерева с произвольным ветвлением.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TreeNode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TreeNode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</a:rPr>
              <a:t>Next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 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NULL, если нет следующих.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TreeNode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NULL,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если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нетдочерних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TreeNode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Parent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NULL,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если корень.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2564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 дерева в глубину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Определение </a:t>
            </a:r>
            <a:r>
              <a:rPr lang="ru-RU" b="1" dirty="0" smtClean="0"/>
              <a:t>1</a:t>
            </a:r>
            <a:r>
              <a:rPr lang="en-US" b="1" dirty="0" smtClean="0"/>
              <a:t>4</a:t>
            </a:r>
            <a:r>
              <a:rPr lang="ru-RU" b="1" dirty="0" smtClean="0"/>
              <a:t>.</a:t>
            </a:r>
            <a:r>
              <a:rPr lang="en-US" b="1" dirty="0" smtClean="0"/>
              <a:t> </a:t>
            </a:r>
            <a:r>
              <a:rPr lang="ru-RU" dirty="0" smtClean="0"/>
              <a:t>Пошаговый </a:t>
            </a:r>
            <a:r>
              <a:rPr lang="ru-RU" dirty="0"/>
              <a:t>перебор элементов дерева по связям между узлами-предками и узлами-потомками </a:t>
            </a:r>
            <a:r>
              <a:rPr lang="ru-RU" dirty="0" smtClean="0"/>
              <a:t>называется </a:t>
            </a:r>
            <a:r>
              <a:rPr lang="ru-RU" b="1" dirty="0" smtClean="0"/>
              <a:t>обходом </a:t>
            </a:r>
            <a:r>
              <a:rPr lang="ru-RU" b="1" dirty="0"/>
              <a:t>дерева</a:t>
            </a:r>
            <a:r>
              <a:rPr lang="ru-RU" dirty="0"/>
              <a:t>.</a:t>
            </a:r>
          </a:p>
          <a:p>
            <a:endParaRPr lang="ru-RU" b="1" dirty="0" smtClean="0"/>
          </a:p>
          <a:p>
            <a:r>
              <a:rPr lang="ru-RU" b="1" dirty="0" smtClean="0"/>
              <a:t>Определение 1</a:t>
            </a:r>
            <a:r>
              <a:rPr lang="en-US" b="1" dirty="0" smtClean="0"/>
              <a:t>5</a:t>
            </a:r>
            <a:r>
              <a:rPr lang="ru-RU" b="1" dirty="0" smtClean="0"/>
              <a:t>.</a:t>
            </a:r>
            <a:r>
              <a:rPr lang="en-US" b="1" dirty="0" smtClean="0"/>
              <a:t> </a:t>
            </a:r>
            <a:r>
              <a:rPr lang="ru-RU" b="1" dirty="0" smtClean="0"/>
              <a:t>Обходом </a:t>
            </a:r>
            <a:r>
              <a:rPr lang="ru-RU" b="1" dirty="0"/>
              <a:t>двоичного дерева в </a:t>
            </a:r>
            <a:r>
              <a:rPr lang="ru-RU" b="1" dirty="0" smtClean="0"/>
              <a:t>глубину (</a:t>
            </a:r>
            <a:r>
              <a:rPr lang="ru-RU" b="1" dirty="0"/>
              <a:t>DFS</a:t>
            </a:r>
            <a:r>
              <a:rPr lang="ru-RU" b="1" dirty="0" smtClean="0"/>
              <a:t>)</a:t>
            </a:r>
            <a:r>
              <a:rPr lang="en-US" b="1" dirty="0" smtClean="0"/>
              <a:t> </a:t>
            </a:r>
            <a:r>
              <a:rPr lang="ru-RU" dirty="0" smtClean="0"/>
              <a:t>называется </a:t>
            </a:r>
            <a:r>
              <a:rPr lang="ru-RU" dirty="0"/>
              <a:t>процедура, выполняющая в некотором заданном порядке следующие действия с поддеревом</a:t>
            </a:r>
            <a:r>
              <a:rPr lang="ru-RU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просмотр </a:t>
            </a:r>
            <a:r>
              <a:rPr lang="ru-RU" dirty="0"/>
              <a:t>(обработка) узла-корня поддерева</a:t>
            </a:r>
            <a:r>
              <a:rPr lang="ru-RU" dirty="0" smtClean="0"/>
              <a:t>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рекурсивный </a:t>
            </a:r>
            <a:r>
              <a:rPr lang="ru-RU" dirty="0"/>
              <a:t>обход левого </a:t>
            </a:r>
            <a:r>
              <a:rPr lang="ru-RU" dirty="0" smtClean="0"/>
              <a:t>поддерева,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рекурсивный </a:t>
            </a:r>
            <a:r>
              <a:rPr lang="ru-RU" dirty="0"/>
              <a:t>обход правого поддерева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DFS –</a:t>
            </a:r>
            <a:r>
              <a:rPr lang="en-US" dirty="0" smtClean="0"/>
              <a:t> </a:t>
            </a:r>
            <a:r>
              <a:rPr lang="ru-RU" dirty="0" err="1" smtClean="0"/>
              <a:t>Depth</a:t>
            </a:r>
            <a:r>
              <a:rPr lang="ru-RU" dirty="0" smtClean="0"/>
              <a:t> </a:t>
            </a:r>
            <a:r>
              <a:rPr lang="ru-RU" dirty="0" err="1"/>
              <a:t>First</a:t>
            </a:r>
            <a:r>
              <a:rPr lang="ru-RU" dirty="0"/>
              <a:t> </a:t>
            </a:r>
            <a:r>
              <a:rPr lang="ru-RU" dirty="0" err="1"/>
              <a:t>Search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659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 </a:t>
            </a:r>
            <a:r>
              <a:rPr lang="ru-RU" dirty="0"/>
              <a:t>5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Определение, примеры деревьев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Представление в памяти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Обходы деревьев в глубину, в ширину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Двоичные деревья поиска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Декартовы деревья</a:t>
            </a:r>
          </a:p>
          <a:p>
            <a:pPr lvl="0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67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 дерева в глубину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8124" y="928045"/>
            <a:ext cx="8315325" cy="560610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b="1" dirty="0" smtClean="0"/>
              <a:t>Прямой </a:t>
            </a:r>
            <a:r>
              <a:rPr lang="ru-RU" sz="2200" b="1" dirty="0"/>
              <a:t>обход (сверху вниз</a:t>
            </a:r>
            <a:r>
              <a:rPr lang="ru-RU" sz="2200" b="1" dirty="0" smtClean="0"/>
              <a:t>) </a:t>
            </a:r>
            <a:r>
              <a:rPr lang="en-US" sz="2200" b="1" dirty="0" smtClean="0"/>
              <a:t>Pre-order</a:t>
            </a:r>
            <a:r>
              <a:rPr lang="ru-RU" sz="2200" dirty="0" smtClean="0"/>
              <a:t>. </a:t>
            </a:r>
            <a:r>
              <a:rPr lang="ru-RU" sz="2200" dirty="0"/>
              <a:t>Вначале посещается узел, затем левое и правые поддеревья</a:t>
            </a:r>
            <a:r>
              <a:rPr lang="ru-RU" sz="2200" dirty="0" smtClean="0"/>
              <a:t>.</a:t>
            </a:r>
            <a:r>
              <a:rPr lang="en-US" sz="2200" dirty="0" smtClean="0"/>
              <a:t> </a:t>
            </a:r>
            <a:r>
              <a:rPr lang="ru-RU" sz="2200" dirty="0" smtClean="0"/>
              <a:t>Порядок </a:t>
            </a:r>
            <a:r>
              <a:rPr lang="ru-RU" sz="2200" dirty="0"/>
              <a:t>обработки узлов дерева на рисунке</a:t>
            </a:r>
            <a:r>
              <a:rPr lang="ru-RU" sz="2200" dirty="0" smtClean="0"/>
              <a:t>:</a:t>
            </a:r>
            <a:r>
              <a:rPr lang="en-US" sz="2200" dirty="0" smtClean="0"/>
              <a:t> </a:t>
            </a:r>
            <a:r>
              <a:rPr lang="ru-RU" sz="2200" dirty="0" smtClean="0"/>
              <a:t>E</a:t>
            </a:r>
            <a:r>
              <a:rPr lang="ru-RU" sz="2200" dirty="0"/>
              <a:t>, D, B, A, C, H, F, </a:t>
            </a:r>
            <a:r>
              <a:rPr lang="ru-RU" sz="2200" dirty="0" smtClean="0"/>
              <a:t>G.</a:t>
            </a:r>
            <a:endParaRPr lang="en-US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b="1" dirty="0" smtClean="0"/>
              <a:t>Обратный </a:t>
            </a:r>
            <a:r>
              <a:rPr lang="ru-RU" sz="2200" b="1" dirty="0"/>
              <a:t>обход (снизу вверх</a:t>
            </a:r>
            <a:r>
              <a:rPr lang="ru-RU" sz="2200" b="1" dirty="0" smtClean="0"/>
              <a:t>)</a:t>
            </a:r>
            <a:r>
              <a:rPr lang="en-US" sz="2200" b="1" dirty="0" smtClean="0"/>
              <a:t> Post-order</a:t>
            </a:r>
            <a:r>
              <a:rPr lang="ru-RU" sz="2200" b="1" dirty="0" smtClean="0"/>
              <a:t>.</a:t>
            </a:r>
            <a:r>
              <a:rPr lang="en-US" sz="2200" b="1" dirty="0" smtClean="0"/>
              <a:t> </a:t>
            </a:r>
            <a:r>
              <a:rPr lang="ru-RU" sz="2200" dirty="0" smtClean="0"/>
              <a:t>Вначале </a:t>
            </a:r>
            <a:r>
              <a:rPr lang="ru-RU" sz="2200" dirty="0"/>
              <a:t>посещаются левое и правое поддеревья, а затем узел</a:t>
            </a:r>
            <a:r>
              <a:rPr lang="ru-RU" sz="2200" dirty="0" smtClean="0"/>
              <a:t>.</a:t>
            </a:r>
            <a:r>
              <a:rPr lang="en-US" sz="2200" dirty="0" smtClean="0"/>
              <a:t> </a:t>
            </a:r>
            <a:r>
              <a:rPr lang="ru-RU" sz="2200" dirty="0" smtClean="0"/>
              <a:t>Порядок </a:t>
            </a:r>
            <a:r>
              <a:rPr lang="ru-RU" sz="2200" dirty="0"/>
              <a:t>обработки узлов дерева на рисунке</a:t>
            </a:r>
            <a:r>
              <a:rPr lang="ru-RU" sz="2200" dirty="0" smtClean="0"/>
              <a:t>:</a:t>
            </a:r>
            <a:r>
              <a:rPr lang="en-US" sz="2200" dirty="0" smtClean="0"/>
              <a:t> </a:t>
            </a:r>
            <a:r>
              <a:rPr lang="ru-RU" sz="2200" dirty="0" smtClean="0"/>
              <a:t>A</a:t>
            </a:r>
            <a:r>
              <a:rPr lang="ru-RU" sz="2200" dirty="0"/>
              <a:t>, C, B, D, G, F, H, E. </a:t>
            </a:r>
            <a:endParaRPr lang="en-US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b="1" dirty="0"/>
              <a:t>Симметричный обход (слева направо) </a:t>
            </a:r>
            <a:r>
              <a:rPr lang="ru-RU" sz="2200" b="1" dirty="0" smtClean="0"/>
              <a:t>(</a:t>
            </a:r>
            <a:r>
              <a:rPr lang="en-US" sz="2200" b="1" dirty="0" smtClean="0"/>
              <a:t>In-order</a:t>
            </a:r>
            <a:r>
              <a:rPr lang="ru-RU" sz="2200" b="1" dirty="0"/>
              <a:t>)</a:t>
            </a:r>
            <a:r>
              <a:rPr lang="ru-RU" sz="2200" dirty="0"/>
              <a:t>. Вначале посещается левое поддерево, затем узел и правое поддерево. Порядок обработки узлов дерева на рисунке: A, B, C, D, E, F, G, H. </a:t>
            </a: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200" dirty="0"/>
          </a:p>
          <a:p>
            <a:endParaRPr lang="ru-RU" sz="2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506" y="4848958"/>
            <a:ext cx="2966398" cy="168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92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 дерева в </a:t>
            </a:r>
            <a:r>
              <a:rPr lang="ru-RU" dirty="0" smtClean="0"/>
              <a:t>глубину. Обратный обход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Прямой обход в глубину.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PreOrderDFS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i="1" dirty="0">
                <a:solidFill>
                  <a:srgbClr val="A000A0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visit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PreOrderDFS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PreOrderDFS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Симметричный обход в глубину.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InOrderDFS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i="1" dirty="0">
                <a:solidFill>
                  <a:srgbClr val="A000A0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InOrderDFS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visit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InOrderDFS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Обратный обход в глубину.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PostOrderDFS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i="1" dirty="0">
                <a:solidFill>
                  <a:srgbClr val="A000A0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PostOrderDFS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PostOrderDFS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visit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pic>
        <p:nvPicPr>
          <p:cNvPr id="4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0" y="1070920"/>
            <a:ext cx="4781550" cy="467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824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 дерева в </a:t>
            </a:r>
            <a:r>
              <a:rPr lang="ru-RU" dirty="0" smtClean="0"/>
              <a:t>глубину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70920"/>
            <a:ext cx="8229600" cy="5055244"/>
          </a:xfrm>
        </p:spPr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rgbClr val="008000"/>
                </a:solidFill>
                <a:latin typeface="Consolas" panose="020B0609020204030204" pitchFamily="49" charset="0"/>
              </a:rPr>
              <a:t>Итеративный </a:t>
            </a:r>
            <a:r>
              <a:rPr lang="ru-RU" smtClean="0">
                <a:solidFill>
                  <a:srgbClr val="008000"/>
                </a:solidFill>
                <a:latin typeface="Consolas" panose="020B0609020204030204" pitchFamily="49" charset="0"/>
              </a:rPr>
              <a:t>прямой обход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глубину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,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NR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-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не рекурсивная реализация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NRPreOrderDFS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stack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*&gt;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stack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stack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push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stack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empty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stack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top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stack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pop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visit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stack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push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stack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push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   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7345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 дерева в глубину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70920"/>
            <a:ext cx="8496300" cy="5055244"/>
          </a:xfrm>
        </p:spPr>
        <p:txBody>
          <a:bodyPr>
            <a:normAutofit lnSpcReduction="10000"/>
          </a:bodyPr>
          <a:lstStyle/>
          <a:p>
            <a:r>
              <a:rPr lang="ru-RU" b="1" u="sng" dirty="0"/>
              <a:t>Задача</a:t>
            </a:r>
            <a:r>
              <a:rPr lang="ru-RU" b="1" dirty="0" smtClean="0"/>
              <a:t>. </a:t>
            </a:r>
            <a:r>
              <a:rPr lang="ru-RU" dirty="0" smtClean="0"/>
              <a:t>Вычислить </a:t>
            </a:r>
            <a:r>
              <a:rPr lang="ru-RU" dirty="0"/>
              <a:t>количество вершин в дереве.</a:t>
            </a:r>
          </a:p>
          <a:p>
            <a:endParaRPr lang="ru-RU" u="sng" dirty="0" smtClean="0"/>
          </a:p>
          <a:p>
            <a:r>
              <a:rPr lang="ru-RU" u="sng" dirty="0" smtClean="0"/>
              <a:t>Решение</a:t>
            </a:r>
            <a:r>
              <a:rPr lang="ru-RU" dirty="0" smtClean="0"/>
              <a:t>. Обойти </a:t>
            </a:r>
            <a:r>
              <a:rPr lang="ru-RU" dirty="0"/>
              <a:t>дерево в глубину в обратном порядке. После обработки левого и правого поддеревьев вычисляется число вершин в текущем поддереве</a:t>
            </a:r>
            <a:r>
              <a:rPr lang="ru-RU" dirty="0" smtClean="0"/>
              <a:t>.</a:t>
            </a:r>
          </a:p>
          <a:p>
            <a:endParaRPr lang="ru-RU" u="sng" dirty="0" smtClean="0"/>
          </a:p>
          <a:p>
            <a:r>
              <a:rPr lang="ru-RU" u="sng" dirty="0" smtClean="0"/>
              <a:t>Реализация:</a:t>
            </a:r>
            <a:endParaRPr lang="ru-RU" u="sng" dirty="0"/>
          </a:p>
          <a:p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// Возвращает количество элементов в поддереве.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latin typeface="Consolas" panose="020B0609020204030204" pitchFamily="49" charset="0"/>
              </a:rPr>
              <a:t>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Node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0)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latin typeface="Consolas" panose="020B0609020204030204" pitchFamily="49" charset="0"/>
              </a:rPr>
              <a:t>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000" i="1" dirty="0">
                <a:solidFill>
                  <a:srgbClr val="880000"/>
                </a:solidFill>
                <a:latin typeface="Consolas" panose="020B0609020204030204" pitchFamily="49" charset="0"/>
              </a:rPr>
              <a:t>left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+ </a:t>
            </a:r>
            <a:r>
              <a:rPr lang="en-US" sz="2000" dirty="0">
                <a:solidFill>
                  <a:srgbClr val="880000"/>
                </a:solidFill>
                <a:latin typeface="Consolas" panose="020B0609020204030204" pitchFamily="49" charset="0"/>
              </a:rPr>
              <a:t>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000" i="1" dirty="0">
                <a:solidFill>
                  <a:srgbClr val="880000"/>
                </a:solidFill>
                <a:latin typeface="Consolas" panose="020B0609020204030204" pitchFamily="49" charset="0"/>
              </a:rPr>
              <a:t>right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+ 1;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1777695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 дерева в глубину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b="1" u="sng" dirty="0"/>
              <a:t>Задача</a:t>
            </a:r>
            <a:r>
              <a:rPr lang="ru-RU" b="1" dirty="0"/>
              <a:t>. </a:t>
            </a:r>
            <a:r>
              <a:rPr lang="ru-RU" dirty="0"/>
              <a:t>Вычислить </a:t>
            </a:r>
            <a:r>
              <a:rPr lang="ru-RU" dirty="0" smtClean="0"/>
              <a:t>глубину двоичного дерева.</a:t>
            </a:r>
            <a:endParaRPr lang="ru-RU" dirty="0"/>
          </a:p>
          <a:p>
            <a:endParaRPr lang="ru-RU" u="sng" dirty="0" smtClean="0"/>
          </a:p>
          <a:p>
            <a:r>
              <a:rPr lang="ru-RU" u="sng" dirty="0" smtClean="0"/>
              <a:t>Решение</a:t>
            </a:r>
            <a:r>
              <a:rPr lang="ru-RU" dirty="0"/>
              <a:t>. Обойти дерево в глубину в обратном порядке. После обработки левого и правого поддеревьев вычисляется </a:t>
            </a:r>
            <a:r>
              <a:rPr lang="ru-RU" dirty="0" smtClean="0"/>
              <a:t>максимальная глубина левого и правого поддерева.</a:t>
            </a:r>
            <a:endParaRPr lang="ru-RU" dirty="0"/>
          </a:p>
          <a:p>
            <a:endParaRPr lang="ru-RU" u="sng" dirty="0"/>
          </a:p>
          <a:p>
            <a:r>
              <a:rPr lang="ru-RU" u="sng" dirty="0" smtClean="0"/>
              <a:t>Реализация</a:t>
            </a:r>
            <a:r>
              <a:rPr lang="ru-RU" u="sng" dirty="0"/>
              <a:t>:</a:t>
            </a:r>
          </a:p>
          <a:p>
            <a:endParaRPr lang="ru-RU" sz="20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ru-RU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Возвращает </a:t>
            </a:r>
            <a:r>
              <a:rPr lang="ru-RU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максимальную глубину дерева.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latin typeface="Consolas" panose="020B0609020204030204" pitchFamily="49" charset="0"/>
              </a:rPr>
              <a:t>Depth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Node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0)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left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880000"/>
                </a:solidFill>
                <a:latin typeface="Consolas" panose="020B0609020204030204" pitchFamily="49" charset="0"/>
              </a:rPr>
              <a:t>Depth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000" i="1" dirty="0">
                <a:solidFill>
                  <a:srgbClr val="880000"/>
                </a:solidFill>
                <a:latin typeface="Consolas" panose="020B0609020204030204" pitchFamily="49" charset="0"/>
              </a:rPr>
              <a:t>left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+ 1;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right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880000"/>
                </a:solidFill>
                <a:latin typeface="Consolas" panose="020B0609020204030204" pitchFamily="49" charset="0"/>
              </a:rPr>
              <a:t>Depth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000" i="1" dirty="0">
                <a:solidFill>
                  <a:srgbClr val="880000"/>
                </a:solidFill>
                <a:latin typeface="Consolas" panose="020B0609020204030204" pitchFamily="49" charset="0"/>
              </a:rPr>
              <a:t>right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+ 1;</a:t>
            </a:r>
          </a:p>
          <a:p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880000"/>
                </a:solidFill>
                <a:latin typeface="Consolas" panose="020B0609020204030204" pitchFamily="49" charset="0"/>
              </a:rPr>
              <a:t>max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left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right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070050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 дерева в глубину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Обход </a:t>
            </a:r>
            <a:r>
              <a:rPr lang="ru-RU" b="1" dirty="0"/>
              <a:t>в </a:t>
            </a:r>
            <a:r>
              <a:rPr lang="ru-RU" b="1" dirty="0" smtClean="0"/>
              <a:t>глубину </a:t>
            </a:r>
            <a:r>
              <a:rPr lang="ru-RU" dirty="0" smtClean="0"/>
              <a:t>не </a:t>
            </a:r>
            <a:r>
              <a:rPr lang="ru-RU" dirty="0"/>
              <a:t>начинает обработку других поддеревьев, пока полностью не обработает текущее поддерево.</a:t>
            </a:r>
          </a:p>
          <a:p>
            <a:endParaRPr lang="ru-RU" dirty="0" smtClean="0"/>
          </a:p>
          <a:p>
            <a:r>
              <a:rPr lang="ru-RU" dirty="0" smtClean="0"/>
              <a:t>Для </a:t>
            </a:r>
            <a:r>
              <a:rPr lang="ru-RU" dirty="0"/>
              <a:t>прохода по слоям в прямом или обратном порядке требуется другой алгоритм. </a:t>
            </a:r>
          </a:p>
        </p:txBody>
      </p:sp>
    </p:spTree>
    <p:extLst>
      <p:ext uri="{BB962C8B-B14F-4D97-AF65-F5344CB8AC3E}">
        <p14:creationId xmlns:p14="http://schemas.microsoft.com/office/powerpoint/2010/main" val="6187458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 дерева в </a:t>
            </a:r>
            <a:r>
              <a:rPr lang="ru-RU" dirty="0" smtClean="0"/>
              <a:t>ширину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70920"/>
            <a:ext cx="8029575" cy="4091630"/>
          </a:xfrm>
        </p:spPr>
        <p:txBody>
          <a:bodyPr>
            <a:noAutofit/>
          </a:bodyPr>
          <a:lstStyle/>
          <a:p>
            <a:r>
              <a:rPr lang="ru-RU" b="1" dirty="0"/>
              <a:t>Определение 12</a:t>
            </a:r>
            <a:r>
              <a:rPr lang="ru-RU" b="1" dirty="0" smtClean="0"/>
              <a:t>.</a:t>
            </a:r>
            <a:r>
              <a:rPr lang="en-US" b="1" dirty="0" smtClean="0"/>
              <a:t> </a:t>
            </a:r>
            <a:r>
              <a:rPr lang="ru-RU" b="1" dirty="0" smtClean="0"/>
              <a:t>Обход </a:t>
            </a:r>
            <a:r>
              <a:rPr lang="ru-RU" b="1" dirty="0"/>
              <a:t>двоичного дерева в ширину (BFS</a:t>
            </a:r>
            <a:r>
              <a:rPr lang="ru-RU" b="1" dirty="0" smtClean="0"/>
              <a:t>)</a:t>
            </a:r>
            <a:r>
              <a:rPr lang="en-US" b="1" dirty="0" smtClean="0"/>
              <a:t> </a:t>
            </a:r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обход </a:t>
            </a:r>
            <a:r>
              <a:rPr lang="ru-RU" dirty="0"/>
              <a:t>вершин дерева по уровням (слоям), начиная от корня</a:t>
            </a:r>
            <a:r>
              <a:rPr lang="ru-RU" dirty="0" smtClean="0"/>
              <a:t>. BFS – </a:t>
            </a:r>
            <a:r>
              <a:rPr lang="ru-RU" dirty="0" err="1" smtClean="0"/>
              <a:t>Breadth</a:t>
            </a:r>
            <a:r>
              <a:rPr lang="ru-RU" dirty="0" smtClean="0"/>
              <a:t> </a:t>
            </a:r>
            <a:r>
              <a:rPr lang="ru-RU" dirty="0" err="1"/>
              <a:t>First</a:t>
            </a:r>
            <a:r>
              <a:rPr lang="ru-RU" dirty="0"/>
              <a:t> </a:t>
            </a:r>
            <a:r>
              <a:rPr lang="ru-RU" dirty="0" err="1"/>
              <a:t>Search</a:t>
            </a:r>
            <a:r>
              <a:rPr lang="ru-RU" dirty="0"/>
              <a:t>.</a:t>
            </a:r>
          </a:p>
          <a:p>
            <a:r>
              <a:rPr lang="ru-RU" dirty="0"/>
              <a:t>Используется очередь, в которой хранятся вершины, требующие просмотра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За </a:t>
            </a:r>
            <a:r>
              <a:rPr lang="ru-RU" dirty="0"/>
              <a:t>одну итерацию алгоритма</a:t>
            </a:r>
            <a:r>
              <a:rPr lang="ru-RU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если </a:t>
            </a:r>
            <a:r>
              <a:rPr lang="ru-RU" dirty="0"/>
              <a:t>очередь не пуста, извлекается вершина из </a:t>
            </a:r>
            <a:r>
              <a:rPr lang="ru-RU" dirty="0" smtClean="0"/>
              <a:t>очереди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посещается </a:t>
            </a:r>
            <a:r>
              <a:rPr lang="ru-RU" dirty="0"/>
              <a:t>(обрабатывается) извлеченная </a:t>
            </a:r>
            <a:r>
              <a:rPr lang="ru-RU" dirty="0" smtClean="0"/>
              <a:t>вершина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в </a:t>
            </a:r>
            <a:r>
              <a:rPr lang="ru-RU" dirty="0"/>
              <a:t>очередь помещаются все дочерние.</a:t>
            </a:r>
          </a:p>
          <a:p>
            <a:r>
              <a:rPr lang="ru-RU" dirty="0" smtClean="0"/>
              <a:t>Порядок </a:t>
            </a:r>
            <a:r>
              <a:rPr lang="ru-RU" dirty="0"/>
              <a:t>обработки узлов дерева на </a:t>
            </a:r>
            <a:endParaRPr lang="ru-RU" dirty="0" smtClean="0"/>
          </a:p>
          <a:p>
            <a:r>
              <a:rPr lang="ru-RU" dirty="0" smtClean="0"/>
              <a:t>рис.: E, </a:t>
            </a:r>
            <a:r>
              <a:rPr lang="ru-RU" dirty="0"/>
              <a:t>D, </a:t>
            </a:r>
            <a:r>
              <a:rPr lang="ru-RU" dirty="0" smtClean="0"/>
              <a:t>H</a:t>
            </a:r>
            <a:r>
              <a:rPr lang="ru-RU" dirty="0"/>
              <a:t>, B, F, A, C, G.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927" y="5162550"/>
            <a:ext cx="2419048" cy="1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8893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 дерева в ширину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Обход в ширину.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TraverseBFS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root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*&gt;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q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q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push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root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q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empty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q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front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q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pop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visit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i="1" dirty="0">
                <a:solidFill>
                  <a:srgbClr val="A000A0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q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push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i="1" dirty="0">
                <a:solidFill>
                  <a:srgbClr val="A000A0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q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push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21455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Двоичные деревья поиска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70920"/>
            <a:ext cx="8229600" cy="2805755"/>
          </a:xfrm>
        </p:spPr>
        <p:txBody>
          <a:bodyPr/>
          <a:lstStyle/>
          <a:p>
            <a:r>
              <a:rPr lang="ru-RU" b="1" u="sng" dirty="0"/>
              <a:t>Определение 13</a:t>
            </a:r>
            <a:r>
              <a:rPr lang="ru-RU" b="1" u="sng" dirty="0" smtClean="0"/>
              <a:t>.</a:t>
            </a:r>
            <a:r>
              <a:rPr lang="en-US" b="1" dirty="0" smtClean="0"/>
              <a:t> </a:t>
            </a:r>
            <a:r>
              <a:rPr lang="ru-RU" b="1" dirty="0" smtClean="0"/>
              <a:t>Двоичное </a:t>
            </a:r>
            <a:r>
              <a:rPr lang="ru-RU" b="1" dirty="0"/>
              <a:t>дерево </a:t>
            </a:r>
            <a:r>
              <a:rPr lang="ru-RU" b="1" dirty="0" smtClean="0"/>
              <a:t>поиска</a:t>
            </a:r>
            <a:r>
              <a:rPr lang="en-US" b="1" dirty="0" smtClean="0"/>
              <a:t> </a:t>
            </a:r>
            <a:r>
              <a:rPr lang="ru-RU" dirty="0" smtClean="0"/>
              <a:t>(</a:t>
            </a:r>
            <a:r>
              <a:rPr lang="ru-RU" dirty="0" err="1" smtClean="0"/>
              <a:t>binary</a:t>
            </a:r>
            <a:r>
              <a:rPr lang="en-US" dirty="0" smtClean="0"/>
              <a:t> </a:t>
            </a:r>
            <a:r>
              <a:rPr lang="ru-RU" dirty="0" err="1" smtClean="0"/>
              <a:t>search</a:t>
            </a:r>
            <a:r>
              <a:rPr lang="en-US" dirty="0" smtClean="0"/>
              <a:t> </a:t>
            </a:r>
            <a:r>
              <a:rPr lang="ru-RU" dirty="0" err="1" smtClean="0"/>
              <a:t>tree</a:t>
            </a:r>
            <a:r>
              <a:rPr lang="ru-RU" dirty="0"/>
              <a:t>, BST) </a:t>
            </a:r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это</a:t>
            </a:r>
            <a:r>
              <a:rPr lang="en-US" dirty="0" smtClean="0"/>
              <a:t> </a:t>
            </a:r>
            <a:r>
              <a:rPr lang="ru-RU" dirty="0" smtClean="0"/>
              <a:t>двоичное </a:t>
            </a:r>
            <a:r>
              <a:rPr lang="ru-RU" dirty="0"/>
              <a:t>дерево, с каждым узлом которого связан ключ, и выполняется следующее дополнительное условие:</a:t>
            </a:r>
          </a:p>
          <a:p>
            <a:r>
              <a:rPr lang="en-US" dirty="0"/>
              <a:t>	</a:t>
            </a:r>
            <a:r>
              <a:rPr lang="ru-RU" dirty="0" smtClean="0"/>
              <a:t>Ключ в любом узле </a:t>
            </a:r>
            <a:r>
              <a:rPr lang="en-US" b="1" i="1" dirty="0" smtClean="0"/>
              <a:t>V</a:t>
            </a:r>
            <a:r>
              <a:rPr lang="ru-RU" dirty="0" smtClean="0"/>
              <a:t> больше или равен ключам во всех узлах левого поддерева </a:t>
            </a:r>
            <a:r>
              <a:rPr lang="en-US" b="1" i="1" dirty="0" smtClean="0"/>
              <a:t>V</a:t>
            </a:r>
            <a:r>
              <a:rPr lang="en-US" dirty="0" smtClean="0"/>
              <a:t> </a:t>
            </a:r>
            <a:r>
              <a:rPr lang="ru-RU" dirty="0" smtClean="0"/>
              <a:t>и меньше или равен ключам во всех узлах правого поддерева </a:t>
            </a:r>
            <a:r>
              <a:rPr lang="en-US" b="1" i="1" dirty="0"/>
              <a:t>V</a:t>
            </a:r>
            <a:r>
              <a:rPr lang="ru-RU" dirty="0" smtClean="0"/>
              <a:t>.</a:t>
            </a:r>
            <a:endParaRPr lang="ru-RU" dirty="0"/>
          </a:p>
          <a:p>
            <a:endParaRPr lang="ru-RU" dirty="0"/>
          </a:p>
        </p:txBody>
      </p:sp>
      <p:pic>
        <p:nvPicPr>
          <p:cNvPr id="11272" name="Picture 8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043358"/>
            <a:ext cx="3050922" cy="259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4043358"/>
            <a:ext cx="3818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Б</a:t>
            </a:r>
            <a:r>
              <a:rPr lang="ru-RU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инарное дерево </a:t>
            </a:r>
            <a:r>
              <a:rPr lang="ru-RU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поиска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411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Двоичные деревья поиска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Операции с двоичным деревом поиска</a:t>
            </a:r>
            <a:r>
              <a:rPr lang="ru-RU" dirty="0" smtClean="0"/>
              <a:t>:</a:t>
            </a:r>
            <a:endParaRPr lang="en-US" dirty="0" smtClean="0"/>
          </a:p>
          <a:p>
            <a:endParaRPr lang="ru-RU" dirty="0"/>
          </a:p>
          <a:p>
            <a:r>
              <a:rPr lang="ru-RU" dirty="0"/>
              <a:t>1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Поиск </a:t>
            </a:r>
            <a:r>
              <a:rPr lang="ru-RU" dirty="0"/>
              <a:t>по ключу.</a:t>
            </a:r>
            <a:endParaRPr lang="ru-RU" i="1" dirty="0"/>
          </a:p>
          <a:p>
            <a:r>
              <a:rPr lang="ru-RU" dirty="0"/>
              <a:t>2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Поиск </a:t>
            </a:r>
            <a:r>
              <a:rPr lang="ru-RU" dirty="0"/>
              <a:t>минимального, максимального ключей.</a:t>
            </a:r>
          </a:p>
          <a:p>
            <a:r>
              <a:rPr lang="ru-RU" dirty="0"/>
              <a:t>3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Вставка</a:t>
            </a:r>
            <a:r>
              <a:rPr lang="ru-RU" dirty="0"/>
              <a:t>.</a:t>
            </a:r>
          </a:p>
          <a:p>
            <a:r>
              <a:rPr lang="ru-RU" dirty="0"/>
              <a:t>4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Удаление</a:t>
            </a:r>
            <a:r>
              <a:rPr lang="ru-RU" dirty="0"/>
              <a:t>.</a:t>
            </a:r>
          </a:p>
          <a:p>
            <a:r>
              <a:rPr lang="ru-RU" dirty="0"/>
              <a:t>5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Обход </a:t>
            </a:r>
            <a:r>
              <a:rPr lang="ru-RU" dirty="0"/>
              <a:t>дерева в порядке возрастания ключей. </a:t>
            </a:r>
          </a:p>
        </p:txBody>
      </p:sp>
    </p:spTree>
    <p:extLst>
      <p:ext uri="{BB962C8B-B14F-4D97-AF65-F5344CB8AC3E}">
        <p14:creationId xmlns:p14="http://schemas.microsoft.com/office/powerpoint/2010/main" val="3591623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Введение. Базовые определения</a:t>
            </a:r>
            <a:endParaRPr lang="ru-RU" dirty="0"/>
          </a:p>
        </p:txBody>
      </p:sp>
      <p:sp>
        <p:nvSpPr>
          <p:cNvPr id="14" name="AutoShape 13" descr="u,v\in 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9" name="Picture 15" descr="Картинки по запросу граф математик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394" y="1080761"/>
            <a:ext cx="1547019" cy="156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Прямоугольник 15"/>
          <p:cNvSpPr/>
          <p:nvPr/>
        </p:nvSpPr>
        <p:spPr>
          <a:xfrm>
            <a:off x="457199" y="824698"/>
            <a:ext cx="603062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u="sng" dirty="0" smtClean="0"/>
              <a:t>Определение 1</a:t>
            </a:r>
            <a:endParaRPr lang="ru-RU" b="1" dirty="0" smtClean="0"/>
          </a:p>
          <a:p>
            <a:r>
              <a:rPr lang="ru-RU" b="1" i="1" dirty="0" smtClean="0"/>
              <a:t>Граф</a:t>
            </a:r>
            <a:r>
              <a:rPr lang="ru-RU" b="1" i="1" dirty="0"/>
              <a:t> </a:t>
            </a:r>
            <a:r>
              <a:rPr lang="en-US" b="1" i="1" dirty="0"/>
              <a:t>G </a:t>
            </a:r>
            <a:r>
              <a:rPr lang="ru-RU" dirty="0"/>
              <a:t>— абстрактный математический объект, представляющий собой непустое</a:t>
            </a:r>
            <a:r>
              <a:rPr lang="en-US" dirty="0"/>
              <a:t> </a:t>
            </a:r>
            <a:r>
              <a:rPr lang="ru-RU" dirty="0"/>
              <a:t>множество </a:t>
            </a:r>
            <a:r>
              <a:rPr lang="ru-RU" i="1" dirty="0"/>
              <a:t>вершин</a:t>
            </a:r>
            <a:r>
              <a:rPr lang="ru-RU" dirty="0"/>
              <a:t> графа - </a:t>
            </a:r>
            <a:r>
              <a:rPr lang="en-US" b="1" i="1" dirty="0"/>
              <a:t>V</a:t>
            </a:r>
            <a:r>
              <a:rPr lang="ru-RU" dirty="0"/>
              <a:t> и множество </a:t>
            </a:r>
            <a:r>
              <a:rPr lang="ru-RU" i="1" dirty="0"/>
              <a:t>рёбер</a:t>
            </a:r>
            <a:r>
              <a:rPr lang="en-US" i="1" dirty="0"/>
              <a:t> </a:t>
            </a:r>
            <a:r>
              <a:rPr lang="ru-RU" i="1" dirty="0"/>
              <a:t>- </a:t>
            </a:r>
            <a:r>
              <a:rPr lang="en-US" b="1" i="1" dirty="0" smtClean="0"/>
              <a:t>E</a:t>
            </a:r>
            <a:r>
              <a:rPr lang="ru-RU" dirty="0" smtClean="0"/>
              <a:t>, то есть соединений между парами вершин. Вершина (узел) – простой объект, содержащий информацию</a:t>
            </a:r>
          </a:p>
          <a:p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54018" y="2653816"/>
            <a:ext cx="650701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u="sng" dirty="0" smtClean="0"/>
              <a:t>Определение 2</a:t>
            </a:r>
            <a:endParaRPr lang="ru-RU" b="1" i="1" dirty="0" smtClean="0"/>
          </a:p>
          <a:p>
            <a:r>
              <a:rPr lang="ru-RU" b="1" i="1" dirty="0" smtClean="0"/>
              <a:t>Ориентированный </a:t>
            </a:r>
            <a:r>
              <a:rPr lang="ru-RU" b="1" i="1" dirty="0"/>
              <a:t>граф (</a:t>
            </a:r>
            <a:r>
              <a:rPr lang="ru-RU" dirty="0"/>
              <a:t>кратко</a:t>
            </a:r>
            <a:r>
              <a:rPr lang="ru-RU" b="1" i="1" dirty="0"/>
              <a:t> орграф) </a:t>
            </a:r>
            <a:r>
              <a:rPr lang="ru-RU" dirty="0"/>
              <a:t>— граф, всем рёбрам которого присвоено направление.</a:t>
            </a:r>
          </a:p>
          <a:p>
            <a:r>
              <a:rPr lang="ru-RU" dirty="0"/>
              <a:t>Направленные рёбра именуются также </a:t>
            </a:r>
            <a:r>
              <a:rPr lang="ru-RU" i="1" dirty="0"/>
              <a:t>дугами</a:t>
            </a:r>
            <a:r>
              <a:rPr lang="ru-RU" dirty="0"/>
              <a:t> или же просто рёбрами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1041" name="Picture 17" descr="Картинки по запросу ориентированный граф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394" y="3544327"/>
            <a:ext cx="1646863" cy="167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Прямоугольник 19"/>
          <p:cNvSpPr/>
          <p:nvPr/>
        </p:nvSpPr>
        <p:spPr>
          <a:xfrm>
            <a:off x="454019" y="4338731"/>
            <a:ext cx="65070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u="sng" dirty="0" smtClean="0"/>
              <a:t>Определение 3</a:t>
            </a:r>
          </a:p>
          <a:p>
            <a:r>
              <a:rPr lang="ru-RU" b="1" i="1" u="sng" dirty="0" smtClean="0"/>
              <a:t>Путь</a:t>
            </a:r>
            <a:r>
              <a:rPr lang="ru-RU" b="1" dirty="0" smtClean="0"/>
              <a:t>  - </a:t>
            </a:r>
            <a:r>
              <a:rPr lang="ru-RU" dirty="0" smtClean="0"/>
              <a:t>список отдельных вершин, в</a:t>
            </a:r>
            <a:r>
              <a:rPr lang="ru-RU" b="1" dirty="0" smtClean="0"/>
              <a:t> </a:t>
            </a:r>
            <a:r>
              <a:rPr lang="ru-RU" dirty="0" smtClean="0"/>
              <a:t>котором следующие друг за другом вершины соединяются ребрами.</a:t>
            </a:r>
          </a:p>
          <a:p>
            <a:r>
              <a:rPr lang="ru-RU" dirty="0" smtClean="0"/>
              <a:t>Путь, начинающийся и заканчивающийся в одной и той же вершине, называется </a:t>
            </a:r>
            <a:r>
              <a:rPr lang="ru-RU" b="1" i="1" dirty="0" smtClean="0"/>
              <a:t>циклом.</a:t>
            </a:r>
            <a:r>
              <a:rPr lang="ru-RU" dirty="0" smtClean="0"/>
              <a:t> Граф</a:t>
            </a:r>
            <a:r>
              <a:rPr lang="en-US" dirty="0" smtClean="0"/>
              <a:t> </a:t>
            </a:r>
            <a:r>
              <a:rPr lang="ru-RU" dirty="0" smtClean="0"/>
              <a:t>в котором отсутствуют циклы называется </a:t>
            </a:r>
            <a:r>
              <a:rPr lang="ru-RU" b="1" i="1" dirty="0" smtClean="0"/>
              <a:t>ациклическим</a:t>
            </a:r>
            <a:r>
              <a:rPr lang="ru-R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21539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Двоичные деревья поиска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5750" y="1070920"/>
            <a:ext cx="8229600" cy="5055244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/>
              <a:t>Поиск по ключу</a:t>
            </a:r>
            <a:r>
              <a:rPr lang="ru-RU" b="1" dirty="0" smtClean="0"/>
              <a:t>.</a:t>
            </a:r>
            <a:endParaRPr lang="en-US" b="1" dirty="0" smtClean="0"/>
          </a:p>
          <a:p>
            <a:endParaRPr lang="en-US" b="1" dirty="0"/>
          </a:p>
          <a:p>
            <a:pPr>
              <a:lnSpc>
                <a:spcPct val="135000"/>
              </a:lnSpc>
            </a:pPr>
            <a:r>
              <a:rPr lang="ru-RU" u="sng" dirty="0"/>
              <a:t>Дано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r>
              <a:rPr lang="ru-RU" dirty="0" smtClean="0"/>
              <a:t>указатель </a:t>
            </a:r>
            <a:r>
              <a:rPr lang="ru-RU" dirty="0"/>
              <a:t>на корень дерева </a:t>
            </a:r>
            <a:r>
              <a:rPr lang="ru-RU" dirty="0" smtClean="0"/>
              <a:t>X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ru-RU" dirty="0"/>
              <a:t>ключ K</a:t>
            </a:r>
            <a:r>
              <a:rPr lang="ru-RU" dirty="0" smtClean="0"/>
              <a:t>.</a:t>
            </a:r>
            <a:endParaRPr lang="ru-RU" dirty="0"/>
          </a:p>
          <a:p>
            <a:pPr>
              <a:lnSpc>
                <a:spcPct val="135000"/>
              </a:lnSpc>
            </a:pPr>
            <a:r>
              <a:rPr lang="ru-RU" u="sng" dirty="0"/>
              <a:t>Задача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r>
              <a:rPr lang="ru-RU" dirty="0" smtClean="0"/>
              <a:t>проверить</a:t>
            </a:r>
            <a:r>
              <a:rPr lang="ru-RU" dirty="0"/>
              <a:t>, есть ли узел с ключом K в дереве, и если да, то вернуть указатель на этот узел.</a:t>
            </a:r>
          </a:p>
          <a:p>
            <a:pPr>
              <a:lnSpc>
                <a:spcPct val="135000"/>
              </a:lnSpc>
            </a:pPr>
            <a:r>
              <a:rPr lang="ru-RU" u="sng" dirty="0" smtClean="0"/>
              <a:t>Алгоритм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r>
              <a:rPr lang="ru-RU" dirty="0" smtClean="0"/>
              <a:t>Если </a:t>
            </a:r>
            <a:r>
              <a:rPr lang="ru-RU" dirty="0"/>
              <a:t>дерево пусто, сообщить, что узел не найден, и остановиться.</a:t>
            </a:r>
          </a:p>
          <a:p>
            <a:pPr>
              <a:lnSpc>
                <a:spcPct val="135000"/>
              </a:lnSpc>
            </a:pPr>
            <a:r>
              <a:rPr lang="ru-RU" dirty="0"/>
              <a:t>Иначе сравнить K со значением ключа корневого узла X.</a:t>
            </a:r>
          </a:p>
          <a:p>
            <a:pPr marL="342900" indent="-342900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Если </a:t>
            </a:r>
            <a:r>
              <a:rPr lang="ru-RU" dirty="0"/>
              <a:t>K == X, выдать ссылку на этот узел и </a:t>
            </a:r>
            <a:r>
              <a:rPr lang="ru-RU" dirty="0" smtClean="0"/>
              <a:t>остановиться.</a:t>
            </a:r>
            <a:endParaRPr lang="en-US" dirty="0" smtClean="0"/>
          </a:p>
          <a:p>
            <a:pPr marL="342900" indent="-342900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Если </a:t>
            </a:r>
            <a:r>
              <a:rPr lang="ru-RU" dirty="0"/>
              <a:t>K &gt; X, рекурсивно искать ключ K в правом поддереве </a:t>
            </a:r>
            <a:r>
              <a:rPr lang="ru-RU" dirty="0" smtClean="0"/>
              <a:t>X.</a:t>
            </a:r>
            <a:endParaRPr lang="en-US" dirty="0" smtClean="0"/>
          </a:p>
          <a:p>
            <a:pPr marL="342900" indent="-342900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Если </a:t>
            </a:r>
            <a:r>
              <a:rPr lang="ru-RU" dirty="0"/>
              <a:t>K &lt; X, рекурсивно искать ключ K в левом поддереве X.</a:t>
            </a:r>
          </a:p>
          <a:p>
            <a:pPr>
              <a:lnSpc>
                <a:spcPct val="135000"/>
              </a:lnSpc>
            </a:pPr>
            <a:endParaRPr lang="ru-RU" dirty="0"/>
          </a:p>
          <a:p>
            <a:pPr>
              <a:lnSpc>
                <a:spcPct val="135000"/>
              </a:lnSpc>
            </a:pPr>
            <a:r>
              <a:rPr lang="ru-RU" dirty="0"/>
              <a:t>Время работы: O(h), где h –глубина дерева. </a:t>
            </a:r>
          </a:p>
        </p:txBody>
      </p:sp>
    </p:spTree>
    <p:extLst>
      <p:ext uri="{BB962C8B-B14F-4D97-AF65-F5344CB8AC3E}">
        <p14:creationId xmlns:p14="http://schemas.microsoft.com/office/powerpoint/2010/main" val="17156877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Двоичные деревья поиска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: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(0),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parent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parent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 } 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parent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Поиск. Возвращает узел с заданным ключом. NULL, если узла// с таким ключом нет.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Find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i="1" dirty="0">
                <a:solidFill>
                  <a:srgbClr val="A000A0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A000A0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Find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Find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699713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Двоичные деревья поиска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/>
              <a:t>Поиск минимального ключа.</a:t>
            </a:r>
            <a:endParaRPr lang="ru-RU" dirty="0"/>
          </a:p>
          <a:p>
            <a:r>
              <a:rPr lang="ru-RU" u="sng" dirty="0"/>
              <a:t>Дано</a:t>
            </a:r>
            <a:r>
              <a:rPr lang="ru-RU" dirty="0" smtClean="0"/>
              <a:t>: указатель </a:t>
            </a:r>
            <a:r>
              <a:rPr lang="ru-RU" dirty="0"/>
              <a:t>на корень непустого дерева X.</a:t>
            </a:r>
          </a:p>
          <a:p>
            <a:r>
              <a:rPr lang="ru-RU" u="sng" dirty="0" smtClean="0"/>
              <a:t>Задача</a:t>
            </a:r>
            <a:r>
              <a:rPr lang="ru-RU" dirty="0" smtClean="0"/>
              <a:t>: найти </a:t>
            </a:r>
            <a:r>
              <a:rPr lang="ru-RU" dirty="0"/>
              <a:t>узел с минимальным значением ключа.</a:t>
            </a:r>
          </a:p>
          <a:p>
            <a:r>
              <a:rPr lang="ru-RU" u="sng" dirty="0" smtClean="0"/>
              <a:t>Алгоритм</a:t>
            </a:r>
            <a:r>
              <a:rPr lang="ru-RU" dirty="0" smtClean="0"/>
              <a:t>: Переходить </a:t>
            </a:r>
            <a:r>
              <a:rPr lang="ru-RU" dirty="0"/>
              <a:t>в левый дочерний узел, пока такой существует.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Время </a:t>
            </a:r>
            <a:r>
              <a:rPr lang="ru-RU" dirty="0"/>
              <a:t>работы: O(h), где h –глубина дерева. 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u="sng" dirty="0" smtClean="0"/>
              <a:t>Реализация</a:t>
            </a:r>
            <a:r>
              <a:rPr lang="en-US" u="sng" dirty="0" smtClean="0"/>
              <a:t>:</a:t>
            </a: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Поиск узла с минимальным ключом.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FindMinimum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A000A0"/>
                </a:solidFill>
                <a:latin typeface="Consolas" panose="020B0609020204030204" pitchFamily="49" charset="0"/>
              </a:rPr>
              <a:t>assert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i="1" dirty="0">
                <a:solidFill>
                  <a:srgbClr val="A000A0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i="1" dirty="0">
                <a:solidFill>
                  <a:srgbClr val="A000A0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23959743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Двоичные деревья поиска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/>
              <a:t>Добавление узла.</a:t>
            </a:r>
            <a:endParaRPr lang="ru-RU" dirty="0"/>
          </a:p>
          <a:p>
            <a:endParaRPr lang="ru-RU" u="sng" dirty="0" smtClean="0"/>
          </a:p>
          <a:p>
            <a:r>
              <a:rPr lang="ru-RU" u="sng" dirty="0" smtClean="0"/>
              <a:t>Дано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r>
              <a:rPr lang="ru-RU" dirty="0" smtClean="0"/>
              <a:t>указатель </a:t>
            </a:r>
            <a:r>
              <a:rPr lang="ru-RU" dirty="0"/>
              <a:t>на корень дерева </a:t>
            </a:r>
            <a:r>
              <a:rPr lang="ru-RU" dirty="0" smtClean="0"/>
              <a:t>X и </a:t>
            </a:r>
            <a:r>
              <a:rPr lang="ru-RU" dirty="0"/>
              <a:t>ключ K.</a:t>
            </a:r>
          </a:p>
          <a:p>
            <a:r>
              <a:rPr lang="ru-RU" u="sng" dirty="0"/>
              <a:t>Задача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r>
              <a:rPr lang="ru-RU" dirty="0" smtClean="0"/>
              <a:t>вставить </a:t>
            </a:r>
            <a:r>
              <a:rPr lang="ru-RU" dirty="0"/>
              <a:t>узел с ключом K в дерево (возможно появление дубликатов).</a:t>
            </a:r>
          </a:p>
          <a:p>
            <a:endParaRPr lang="ru-RU" u="sng" dirty="0" smtClean="0"/>
          </a:p>
          <a:p>
            <a:r>
              <a:rPr lang="ru-RU" u="sng" dirty="0" smtClean="0"/>
              <a:t>Алгоритм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r>
              <a:rPr lang="ru-RU" dirty="0" smtClean="0"/>
              <a:t>Если </a:t>
            </a:r>
            <a:r>
              <a:rPr lang="ru-RU" dirty="0"/>
              <a:t>дерево пусто, заменить его на дерево с одним корневым узлом и остановиться.</a:t>
            </a:r>
          </a:p>
          <a:p>
            <a:r>
              <a:rPr lang="ru-RU" dirty="0"/>
              <a:t>Иначе сравнить K с ключом корневого узла X.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Если </a:t>
            </a:r>
            <a:r>
              <a:rPr lang="ru-RU" dirty="0"/>
              <a:t>K &lt; X, рекурсивно добавить K в левое поддерево </a:t>
            </a:r>
            <a:r>
              <a:rPr lang="ru-RU" dirty="0" smtClean="0"/>
              <a:t>X.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Иначе </a:t>
            </a:r>
            <a:r>
              <a:rPr lang="ru-RU" dirty="0"/>
              <a:t>рекурсивно добавить K в правое поддерево X.</a:t>
            </a:r>
          </a:p>
          <a:p>
            <a:endParaRPr lang="ru-RU" dirty="0"/>
          </a:p>
          <a:p>
            <a:r>
              <a:rPr lang="ru-RU" dirty="0"/>
              <a:t>Время работы: O(h), где h –глубина дерева. </a:t>
            </a:r>
          </a:p>
        </p:txBody>
      </p:sp>
    </p:spTree>
    <p:extLst>
      <p:ext uri="{BB962C8B-B14F-4D97-AF65-F5344CB8AC3E}">
        <p14:creationId xmlns:p14="http://schemas.microsoft.com/office/powerpoint/2010/main" val="21392749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Двоичные деревья поиска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Тип указателя на узел для передачи указателя по ссылке.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PNode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Вставка. Указываем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parent.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PNode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parent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i="1" dirty="0">
                <a:solidFill>
                  <a:srgbClr val="A000A0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parent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parent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}  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 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03120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Двоичные деревья поиска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b="1" dirty="0"/>
              <a:t>Удаление узла.</a:t>
            </a:r>
            <a:endParaRPr lang="ru-RU" dirty="0"/>
          </a:p>
          <a:p>
            <a:r>
              <a:rPr lang="ru-RU" u="sng" dirty="0"/>
              <a:t>Дано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r>
              <a:rPr lang="ru-RU" dirty="0" smtClean="0"/>
              <a:t>указатель </a:t>
            </a:r>
            <a:r>
              <a:rPr lang="ru-RU" dirty="0"/>
              <a:t>на корень дерева </a:t>
            </a:r>
            <a:r>
              <a:rPr lang="ru-RU" dirty="0" smtClean="0"/>
              <a:t>X и </a:t>
            </a:r>
            <a:r>
              <a:rPr lang="ru-RU" dirty="0"/>
              <a:t>ключ K.</a:t>
            </a:r>
          </a:p>
          <a:p>
            <a:r>
              <a:rPr lang="ru-RU" u="sng" dirty="0"/>
              <a:t>Задача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r>
              <a:rPr lang="ru-RU" dirty="0" smtClean="0"/>
              <a:t>удалить </a:t>
            </a:r>
            <a:r>
              <a:rPr lang="ru-RU" dirty="0"/>
              <a:t>из дерева узел с ключом K (если такой есть).</a:t>
            </a:r>
          </a:p>
          <a:p>
            <a:r>
              <a:rPr lang="ru-RU" u="sng" dirty="0"/>
              <a:t>Алгоритм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r>
              <a:rPr lang="ru-RU" dirty="0" smtClean="0"/>
              <a:t>Если дерево</a:t>
            </a:r>
            <a:r>
              <a:rPr lang="en-US" dirty="0" smtClean="0"/>
              <a:t> </a:t>
            </a:r>
            <a:r>
              <a:rPr lang="ru-RU" dirty="0" smtClean="0"/>
              <a:t>пусто</a:t>
            </a:r>
            <a:r>
              <a:rPr lang="ru-RU" dirty="0"/>
              <a:t>, остановиться.</a:t>
            </a:r>
          </a:p>
          <a:p>
            <a:r>
              <a:rPr lang="ru-RU" dirty="0"/>
              <a:t>Иначе сравнить K с ключом корневого узла X.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Если </a:t>
            </a:r>
            <a:r>
              <a:rPr lang="ru-RU" dirty="0"/>
              <a:t>K &lt; X, рекурсивно удалить K из левого поддерева Т.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Если </a:t>
            </a:r>
            <a:r>
              <a:rPr lang="ru-RU" dirty="0"/>
              <a:t>K </a:t>
            </a:r>
            <a:r>
              <a:rPr lang="ru-RU" dirty="0" smtClean="0"/>
              <a:t>&gt; X</a:t>
            </a:r>
            <a:r>
              <a:rPr lang="ru-RU" dirty="0"/>
              <a:t>, рекурсивно удалить K из </a:t>
            </a:r>
            <a:r>
              <a:rPr lang="ru-RU" dirty="0" smtClean="0"/>
              <a:t>правого </a:t>
            </a:r>
            <a:r>
              <a:rPr lang="ru-RU" dirty="0"/>
              <a:t>поддерева Т.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Если </a:t>
            </a:r>
            <a:r>
              <a:rPr lang="ru-RU" dirty="0"/>
              <a:t>K == X, то необходимо рассмотреть три случая:</a:t>
            </a:r>
          </a:p>
          <a:p>
            <a:pPr lvl="1"/>
            <a:r>
              <a:rPr lang="ru-RU" dirty="0"/>
              <a:t>1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Обоих </a:t>
            </a:r>
            <a:r>
              <a:rPr lang="ru-RU" dirty="0"/>
              <a:t>дочерних нет. Удаляем </a:t>
            </a:r>
            <a:r>
              <a:rPr lang="ru-RU" dirty="0" smtClean="0"/>
              <a:t>узел X</a:t>
            </a:r>
            <a:r>
              <a:rPr lang="ru-RU" dirty="0"/>
              <a:t>, обнуляем ссылку.</a:t>
            </a:r>
          </a:p>
          <a:p>
            <a:pPr lvl="1"/>
            <a:r>
              <a:rPr lang="ru-RU" dirty="0"/>
              <a:t>2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Одного </a:t>
            </a:r>
            <a:r>
              <a:rPr lang="ru-RU" dirty="0"/>
              <a:t>дочернего нет. Переносим дочерний узел в X, удаляем узел.</a:t>
            </a:r>
          </a:p>
          <a:p>
            <a:pPr lvl="1"/>
            <a:r>
              <a:rPr lang="ru-RU" dirty="0"/>
              <a:t>3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Оба </a:t>
            </a:r>
            <a:r>
              <a:rPr lang="ru-RU" dirty="0"/>
              <a:t>дочерних узла есть.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67732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Двоичные деревья поиска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70920"/>
            <a:ext cx="8229600" cy="3530577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/>
              <a:t>Удаление узла. Случай 3. </a:t>
            </a:r>
            <a:r>
              <a:rPr lang="ru-RU" dirty="0"/>
              <a:t>Есть оба дочерних узла. Заменяем ключ удаляемого узла на ключ минимального узла из правого поддерева, удаляя последний.</a:t>
            </a:r>
          </a:p>
          <a:p>
            <a:r>
              <a:rPr lang="ru-RU" dirty="0"/>
              <a:t>Пусть удаляемый узел </a:t>
            </a:r>
            <a:r>
              <a:rPr lang="ru-RU" dirty="0" smtClean="0"/>
              <a:t>– X</a:t>
            </a:r>
            <a:r>
              <a:rPr lang="ru-RU" dirty="0"/>
              <a:t>, а Y </a:t>
            </a:r>
            <a:r>
              <a:rPr lang="ru-RU" dirty="0" smtClean="0"/>
              <a:t>– его </a:t>
            </a:r>
            <a:r>
              <a:rPr lang="ru-RU" dirty="0"/>
              <a:t>правый дочерний.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Если </a:t>
            </a:r>
            <a:r>
              <a:rPr lang="ru-RU" dirty="0"/>
              <a:t>у узла Y </a:t>
            </a:r>
            <a:r>
              <a:rPr lang="ru-RU" dirty="0" smtClean="0"/>
              <a:t>отсутствует</a:t>
            </a:r>
            <a:r>
              <a:rPr lang="en-US" dirty="0" smtClean="0"/>
              <a:t> </a:t>
            </a:r>
            <a:r>
              <a:rPr lang="ru-RU" dirty="0" smtClean="0"/>
              <a:t>левое </a:t>
            </a:r>
            <a:r>
              <a:rPr lang="ru-RU" dirty="0"/>
              <a:t>поддерево, то копируем из </a:t>
            </a:r>
            <a:endParaRPr lang="en-US" dirty="0" smtClean="0"/>
          </a:p>
          <a:p>
            <a:r>
              <a:rPr lang="ru-RU" dirty="0" smtClean="0"/>
              <a:t>Y </a:t>
            </a:r>
            <a:r>
              <a:rPr lang="ru-RU" dirty="0"/>
              <a:t>в </a:t>
            </a:r>
            <a:r>
              <a:rPr lang="ru-RU" dirty="0" smtClean="0"/>
              <a:t>X</a:t>
            </a:r>
            <a:r>
              <a:rPr lang="en-US" dirty="0" smtClean="0"/>
              <a:t> </a:t>
            </a:r>
            <a:r>
              <a:rPr lang="ru-RU" dirty="0" smtClean="0"/>
              <a:t>ключ </a:t>
            </a:r>
            <a:r>
              <a:rPr lang="ru-RU" dirty="0"/>
              <a:t>и указатель на правый узел. Удаляем 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Иначе</a:t>
            </a:r>
            <a:r>
              <a:rPr lang="en-US" dirty="0" smtClean="0"/>
              <a:t> </a:t>
            </a:r>
            <a:r>
              <a:rPr lang="ru-RU" dirty="0" smtClean="0"/>
              <a:t>найдем </a:t>
            </a:r>
            <a:r>
              <a:rPr lang="ru-RU" dirty="0"/>
              <a:t>минимальный </a:t>
            </a:r>
            <a:r>
              <a:rPr lang="ru-RU" dirty="0" smtClean="0"/>
              <a:t>узел</a:t>
            </a:r>
            <a:r>
              <a:rPr lang="en-US" dirty="0" smtClean="0"/>
              <a:t> </a:t>
            </a:r>
            <a:r>
              <a:rPr lang="ru-RU" dirty="0" smtClean="0"/>
              <a:t>Z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ru-RU" dirty="0"/>
              <a:t>поддереве Y. Копируем ключ из Z, удаляем Z. При удалении Z копируем указатель на левый дочерний узел родителя Z на возможный правый дочерний узел Z.</a:t>
            </a:r>
          </a:p>
          <a:p>
            <a:endParaRPr lang="ru-RU" dirty="0"/>
          </a:p>
          <a:p>
            <a:r>
              <a:rPr lang="ru-RU" dirty="0"/>
              <a:t>Время работы удаления: O(h), где h –глубина дерева. </a:t>
            </a:r>
          </a:p>
          <a:p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46" y="4268020"/>
            <a:ext cx="8328507" cy="209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8267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Двоичные деревья поиска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Удаление. Возвращает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false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, если нет узла с заданным ключом.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PNode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i="1" dirty="0">
                <a:solidFill>
                  <a:srgbClr val="A000A0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Нашли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удаляем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DeleteNode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?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33215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Двоичные деревья поиска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1300" y="1070920"/>
            <a:ext cx="8445500" cy="5545780"/>
          </a:xfrm>
        </p:spPr>
        <p:txBody>
          <a:bodyPr>
            <a:normAutofit fontScale="47500" lnSpcReduction="20000"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Удаление узла.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DeleteNode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PNode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ru-RU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left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ru-RU" i="1" dirty="0">
                <a:solidFill>
                  <a:srgbClr val="A000A0"/>
                </a:solidFill>
                <a:latin typeface="Consolas" panose="020B0609020204030204" pitchFamily="49" charset="0"/>
              </a:rPr>
              <a:t>NULL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) {  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Если нет левого поддерева.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Node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</a:rPr>
              <a:t>right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ru-RU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right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Подставляем правое, может быть NULL.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ru-RU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right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ru-RU" i="1" dirty="0">
                <a:solidFill>
                  <a:srgbClr val="A000A0"/>
                </a:solidFill>
                <a:latin typeface="Consolas" panose="020B0609020204030204" pitchFamily="49" charset="0"/>
              </a:rPr>
              <a:t>NULL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) {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Если нет правого поддерева.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Подставляем левое.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Есть оба поддерева.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Ищем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минимальный элемент справа.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i="1" dirty="0" smtClean="0">
                <a:solidFill>
                  <a:srgbClr val="A000A0"/>
                </a:solidFill>
                <a:latin typeface="Consolas" panose="020B0609020204030204" pitchFamily="49" charset="0"/>
              </a:rPr>
              <a:t>NULL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) {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У правого нет левого поддерева–он минимальный.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Ищем родителя минимального элемента.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min_parent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min_parent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i="1" dirty="0">
                <a:solidFill>
                  <a:srgbClr val="A000A0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min_parent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min_parent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min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min_parent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min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sv-SE" dirty="0">
                <a:solidFill>
                  <a:srgbClr val="000080"/>
                </a:solidFill>
                <a:latin typeface="Consolas" panose="020B0609020204030204" pitchFamily="49" charset="0"/>
              </a:rPr>
              <a:t>min_parent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sv-SE" dirty="0">
                <a:solidFill>
                  <a:srgbClr val="000080"/>
                </a:solidFill>
                <a:latin typeface="Consolas" panose="020B0609020204030204" pitchFamily="49" charset="0"/>
              </a:rPr>
              <a:t>left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rgbClr val="000080"/>
                </a:solidFill>
                <a:latin typeface="Consolas" panose="020B0609020204030204" pitchFamily="49" charset="0"/>
              </a:rPr>
              <a:t>min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sv-SE" i="1" dirty="0">
                <a:solidFill>
                  <a:srgbClr val="880000"/>
                </a:solidFill>
                <a:latin typeface="Consolas" panose="020B0609020204030204" pitchFamily="49" charset="0"/>
              </a:rPr>
              <a:t>right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sv-SE" dirty="0">
                <a:solidFill>
                  <a:srgbClr val="008000"/>
                </a:solidFill>
                <a:latin typeface="Consolas" panose="020B0609020204030204" pitchFamily="49" charset="0"/>
              </a:rPr>
              <a:t>// Возможен NULL.</a:t>
            </a:r>
            <a:endParaRPr lang="sv-S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min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90949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Двоичные деревья </a:t>
            </a:r>
            <a:r>
              <a:rPr lang="ru-RU" dirty="0" smtClean="0"/>
              <a:t>поиска. Балансировка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70920"/>
            <a:ext cx="8229600" cy="872180"/>
          </a:xfrm>
        </p:spPr>
        <p:txBody>
          <a:bodyPr>
            <a:noAutofit/>
          </a:bodyPr>
          <a:lstStyle/>
          <a:p>
            <a:r>
              <a:rPr lang="ru-RU" sz="2000" dirty="0" smtClean="0"/>
              <a:t>Все перечисленные операции с деревом поиска выполняются за </a:t>
            </a:r>
            <a:r>
              <a:rPr lang="en-US" sz="2000" dirty="0" smtClean="0"/>
              <a:t>O(h), </a:t>
            </a:r>
            <a:r>
              <a:rPr lang="ru-RU" sz="2000" dirty="0" smtClean="0"/>
              <a:t>где </a:t>
            </a:r>
            <a:r>
              <a:rPr lang="en-US" sz="2000" dirty="0" smtClean="0"/>
              <a:t>h – </a:t>
            </a:r>
            <a:r>
              <a:rPr lang="ru-RU" sz="2000" dirty="0" smtClean="0"/>
              <a:t>глубина дерева </a:t>
            </a:r>
          </a:p>
          <a:p>
            <a:endParaRPr lang="ru-RU" sz="2000" dirty="0" smtClean="0"/>
          </a:p>
          <a:p>
            <a:r>
              <a:rPr lang="ru-RU" sz="2000" dirty="0" smtClean="0"/>
              <a:t>Глубина дерева может достигать </a:t>
            </a:r>
            <a:r>
              <a:rPr lang="en-US" sz="2000" dirty="0" smtClean="0"/>
              <a:t>n. </a:t>
            </a:r>
            <a:r>
              <a:rPr lang="ru-RU" sz="2000" dirty="0" smtClean="0"/>
              <a:t>Последовательное добавление </a:t>
            </a:r>
            <a:r>
              <a:rPr lang="ru-RU" sz="2000" dirty="0" err="1" smtClean="0"/>
              <a:t>вырождает</a:t>
            </a:r>
            <a:r>
              <a:rPr lang="ru-RU" sz="2000" dirty="0" smtClean="0"/>
              <a:t> дерево в цепочку </a:t>
            </a:r>
            <a:r>
              <a:rPr lang="ru-RU" sz="2000" dirty="0" smtClean="0"/>
              <a:t> </a:t>
            </a:r>
          </a:p>
          <a:p>
            <a:endParaRPr lang="ru-RU" sz="2000" dirty="0" smtClean="0"/>
          </a:p>
          <a:p>
            <a:r>
              <a:rPr lang="ru-RU" sz="2000" dirty="0" smtClean="0"/>
              <a:t>Экстремально </a:t>
            </a:r>
            <a:r>
              <a:rPr lang="ru-RU" sz="2000" dirty="0"/>
              <a:t>несбалансированное бинарное дерево </a:t>
            </a:r>
            <a:r>
              <a:rPr lang="ru-RU" sz="2000" dirty="0" smtClean="0"/>
              <a:t>поиска. Необходима балансировка</a:t>
            </a:r>
            <a:endParaRPr lang="ru-RU" sz="2000" dirty="0"/>
          </a:p>
        </p:txBody>
      </p:sp>
      <p:pic>
        <p:nvPicPr>
          <p:cNvPr id="13314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056" y="4230250"/>
            <a:ext cx="2518377" cy="2227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965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деревьев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1" y="774745"/>
            <a:ext cx="8031018" cy="3888143"/>
          </a:xfrm>
        </p:spPr>
        <p:txBody>
          <a:bodyPr>
            <a:noAutofit/>
          </a:bodyPr>
          <a:lstStyle/>
          <a:p>
            <a:r>
              <a:rPr lang="ru-RU" sz="1400" b="1" i="1" u="sng" dirty="0" smtClean="0"/>
              <a:t>Определение 4</a:t>
            </a:r>
            <a:endParaRPr lang="ru-RU" sz="1400" dirty="0" smtClean="0"/>
          </a:p>
          <a:p>
            <a:r>
              <a:rPr lang="ru-RU" sz="1400" b="1" i="1" dirty="0"/>
              <a:t>Свободное </a:t>
            </a:r>
            <a:r>
              <a:rPr lang="ru-RU" sz="1400" b="1" i="1" dirty="0" smtClean="0"/>
              <a:t>дерево (</a:t>
            </a:r>
            <a:r>
              <a:rPr lang="en-US" sz="1400" b="1" i="1" dirty="0" smtClean="0"/>
              <a:t>free tree</a:t>
            </a:r>
            <a:r>
              <a:rPr lang="ru-RU" sz="1400" b="1" i="1" dirty="0" smtClean="0"/>
              <a:t>) </a:t>
            </a:r>
            <a:r>
              <a:rPr lang="ru-RU" sz="1400" dirty="0"/>
              <a:t>или </a:t>
            </a:r>
            <a:r>
              <a:rPr lang="ru-RU" sz="1400" b="1" i="1" dirty="0"/>
              <a:t>деревья без выделенного </a:t>
            </a:r>
            <a:r>
              <a:rPr lang="ru-RU" sz="1400" b="1" i="1" dirty="0" smtClean="0"/>
              <a:t>корня</a:t>
            </a:r>
            <a:r>
              <a:rPr lang="en-US" sz="1400" b="1" i="1" dirty="0" smtClean="0"/>
              <a:t> </a:t>
            </a:r>
            <a:r>
              <a:rPr lang="ru-RU" sz="1400" b="1" i="1" dirty="0" smtClean="0"/>
              <a:t>– </a:t>
            </a:r>
            <a:r>
              <a:rPr lang="ru-RU" sz="1400" dirty="0" smtClean="0"/>
              <a:t>непустое множество вершин и ребер, удовлетворяющих определяющему свойству дерева</a:t>
            </a:r>
            <a:r>
              <a:rPr lang="en-US" sz="1400" dirty="0" smtClean="0"/>
              <a:t>*.</a:t>
            </a:r>
            <a:endParaRPr lang="ru-RU" sz="1400" dirty="0"/>
          </a:p>
          <a:p>
            <a:endParaRPr lang="ru-RU" sz="1400" b="1" i="1" dirty="0" smtClean="0"/>
          </a:p>
          <a:p>
            <a:r>
              <a:rPr lang="ru-RU" sz="1400" b="1" i="1" dirty="0" smtClean="0"/>
              <a:t>Определяющее свойство дерева</a:t>
            </a:r>
            <a:r>
              <a:rPr lang="ru-RU" sz="1400" dirty="0" smtClean="0"/>
              <a:t> – существование только одного пути, соединяющего любые два узла</a:t>
            </a:r>
          </a:p>
          <a:p>
            <a:endParaRPr lang="ru-RU" sz="1400" dirty="0"/>
          </a:p>
          <a:p>
            <a:r>
              <a:rPr lang="ru-RU" sz="1400" b="1" i="1" u="sng" dirty="0"/>
              <a:t>Определение </a:t>
            </a:r>
            <a:r>
              <a:rPr lang="ru-RU" sz="1400" b="1" i="1" u="sng" dirty="0" smtClean="0"/>
              <a:t>5</a:t>
            </a:r>
            <a:endParaRPr lang="ru-RU" sz="1400" b="1" i="1" u="sng" dirty="0"/>
          </a:p>
          <a:p>
            <a:r>
              <a:rPr lang="ru-RU" sz="1400" b="1" i="1" dirty="0"/>
              <a:t>Свободное дерево</a:t>
            </a:r>
            <a:r>
              <a:rPr lang="ru-RU" sz="1400" dirty="0"/>
              <a:t> </a:t>
            </a:r>
            <a:r>
              <a:rPr lang="ru-RU" sz="1400" dirty="0" smtClean="0"/>
              <a:t>– </a:t>
            </a:r>
            <a:r>
              <a:rPr lang="ru-RU" sz="1400" dirty="0"/>
              <a:t>связанный ациклический неориентированный </a:t>
            </a:r>
            <a:r>
              <a:rPr lang="ru-RU" sz="1400" i="1" dirty="0" smtClean="0"/>
              <a:t>граф</a:t>
            </a:r>
          </a:p>
          <a:p>
            <a:endParaRPr lang="ru-RU" sz="1200" i="1" dirty="0" smtClean="0"/>
          </a:p>
          <a:p>
            <a:r>
              <a:rPr lang="ru-RU" sz="1400" b="1" i="1" u="sng" dirty="0"/>
              <a:t>Определение 6</a:t>
            </a:r>
          </a:p>
          <a:p>
            <a:r>
              <a:rPr lang="ru-RU" sz="1400" b="1" i="1" dirty="0"/>
              <a:t>Лес </a:t>
            </a:r>
            <a:r>
              <a:rPr lang="ru-RU" sz="1400" dirty="0"/>
              <a:t>— упорядоченное множество упорядоченных деревьев</a:t>
            </a:r>
            <a:r>
              <a:rPr lang="ru-RU" sz="1400" dirty="0" smtClean="0"/>
              <a:t>.</a:t>
            </a:r>
          </a:p>
          <a:p>
            <a:endParaRPr lang="ru-RU" sz="1400" b="1" i="1" dirty="0" smtClean="0"/>
          </a:p>
          <a:p>
            <a:r>
              <a:rPr lang="ru-RU" sz="1400" b="1" i="1" dirty="0" smtClean="0"/>
              <a:t>Поддерево</a:t>
            </a:r>
            <a:r>
              <a:rPr lang="en-US" sz="1400" b="1" i="1" dirty="0" smtClean="0"/>
              <a:t> </a:t>
            </a:r>
            <a:r>
              <a:rPr lang="ru-RU" sz="1400" dirty="0"/>
              <a:t>— часть древообразной данных, которая может быть представлена в виде отдельного </a:t>
            </a:r>
            <a:r>
              <a:rPr lang="ru-RU" sz="1400" dirty="0" smtClean="0"/>
              <a:t>дерева структуры.</a:t>
            </a:r>
            <a:endParaRPr lang="ru-RU" sz="1400" dirty="0"/>
          </a:p>
          <a:p>
            <a:endParaRPr lang="ru-RU" sz="1400" dirty="0" smtClean="0"/>
          </a:p>
          <a:p>
            <a:endParaRPr lang="ru-RU" sz="1400" dirty="0"/>
          </a:p>
          <a:p>
            <a:endParaRPr lang="ru-RU" sz="1400" dirty="0"/>
          </a:p>
          <a:p>
            <a:endParaRPr lang="ru-RU" sz="1400" dirty="0"/>
          </a:p>
          <a:p>
            <a:endParaRPr lang="ru-RU" sz="1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257" y="4769620"/>
            <a:ext cx="5678343" cy="176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2200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Балансировка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Самобалансирующиеся деревья</a:t>
            </a:r>
          </a:p>
          <a:p>
            <a:endParaRPr lang="en-US" dirty="0" smtClean="0"/>
          </a:p>
          <a:p>
            <a:r>
              <a:rPr lang="ru-RU" dirty="0" smtClean="0"/>
              <a:t>Случайная </a:t>
            </a:r>
            <a:r>
              <a:rPr lang="ru-RU" dirty="0" smtClean="0"/>
              <a:t>балансировка</a:t>
            </a:r>
            <a:r>
              <a:rPr lang="en-US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Декартовы деревья.</a:t>
            </a:r>
          </a:p>
          <a:p>
            <a:endParaRPr lang="en-US" dirty="0" smtClean="0"/>
          </a:p>
          <a:p>
            <a:r>
              <a:rPr lang="ru-RU" dirty="0" smtClean="0"/>
              <a:t>Гарантированная </a:t>
            </a:r>
            <a:r>
              <a:rPr lang="ru-RU" dirty="0" smtClean="0"/>
              <a:t>балансировка</a:t>
            </a:r>
            <a:r>
              <a:rPr lang="en-US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АВЛ-деревья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Красно-черные деревья</a:t>
            </a:r>
          </a:p>
          <a:p>
            <a:endParaRPr lang="en-US" dirty="0" smtClean="0"/>
          </a:p>
          <a:p>
            <a:r>
              <a:rPr lang="ru-RU" dirty="0" smtClean="0"/>
              <a:t>«</a:t>
            </a:r>
            <a:r>
              <a:rPr lang="ru-RU" dirty="0" smtClean="0"/>
              <a:t>Амортизированная» </a:t>
            </a:r>
            <a:r>
              <a:rPr lang="ru-RU" dirty="0" smtClean="0"/>
              <a:t>балансировка</a:t>
            </a:r>
            <a:r>
              <a:rPr lang="en-US" dirty="0" smtClean="0"/>
              <a:t>: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err="1" smtClean="0"/>
              <a:t>Сплей</a:t>
            </a:r>
            <a:r>
              <a:rPr lang="ru-RU" dirty="0" smtClean="0"/>
              <a:t>-деревья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12601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Декартовы деревья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i="1" dirty="0"/>
              <a:t>Декартово дерево</a:t>
            </a:r>
            <a:r>
              <a:rPr lang="ru-RU" dirty="0"/>
              <a:t> или </a:t>
            </a:r>
            <a:r>
              <a:rPr lang="ru-RU" b="1" i="1" dirty="0" err="1"/>
              <a:t>дерамида</a:t>
            </a:r>
            <a:r>
              <a:rPr lang="ru-RU" dirty="0"/>
              <a:t> (англ. </a:t>
            </a:r>
            <a:r>
              <a:rPr lang="ru-RU" dirty="0" err="1"/>
              <a:t>Treap</a:t>
            </a:r>
            <a:r>
              <a:rPr lang="ru-RU" dirty="0"/>
              <a:t>) — это структура данных, объединяющая в себе бинарное дерево поиска и бинарную </a:t>
            </a:r>
            <a:r>
              <a:rPr lang="ru-RU" dirty="0" smtClean="0"/>
              <a:t>кучу</a:t>
            </a:r>
            <a:endParaRPr lang="en-US" dirty="0" smtClean="0"/>
          </a:p>
          <a:p>
            <a:endParaRPr lang="ru-RU" dirty="0"/>
          </a:p>
          <a:p>
            <a:r>
              <a:rPr lang="ru-RU" b="1" i="1" u="sng" dirty="0" smtClean="0"/>
              <a:t>Определение.</a:t>
            </a:r>
            <a:r>
              <a:rPr lang="ru-RU" dirty="0" smtClean="0"/>
              <a:t> </a:t>
            </a:r>
            <a:r>
              <a:rPr lang="ru-RU" b="1" i="1" dirty="0"/>
              <a:t>Декартово дерево </a:t>
            </a:r>
            <a:r>
              <a:rPr lang="ru-RU" dirty="0" smtClean="0"/>
              <a:t>бинарное </a:t>
            </a:r>
            <a:r>
              <a:rPr lang="ru-RU" dirty="0"/>
              <a:t>дерево, в узлах которого хранится пары </a:t>
            </a:r>
            <a:r>
              <a:rPr lang="ru-RU" b="1" i="1" dirty="0"/>
              <a:t>(x</a:t>
            </a:r>
            <a:r>
              <a:rPr lang="ru-RU" b="1" i="1" dirty="0" smtClean="0"/>
              <a:t>,</a:t>
            </a:r>
            <a:r>
              <a:rPr lang="en-US" b="1" i="1" dirty="0" smtClean="0"/>
              <a:t> </a:t>
            </a:r>
            <a:r>
              <a:rPr lang="ru-RU" b="1" i="1" dirty="0" smtClean="0"/>
              <a:t>y</a:t>
            </a:r>
            <a:r>
              <a:rPr lang="ru-RU" b="1" i="1" dirty="0"/>
              <a:t>)</a:t>
            </a:r>
            <a:r>
              <a:rPr lang="ru-RU" dirty="0"/>
              <a:t>, где </a:t>
            </a:r>
            <a:r>
              <a:rPr lang="ru-RU" b="1" i="1" dirty="0"/>
              <a:t>x</a:t>
            </a:r>
            <a:r>
              <a:rPr lang="ru-RU" dirty="0"/>
              <a:t> — это ключ, а </a:t>
            </a:r>
            <a:r>
              <a:rPr lang="ru-RU" b="1" i="1" dirty="0"/>
              <a:t>y</a:t>
            </a:r>
            <a:r>
              <a:rPr lang="ru-RU" dirty="0"/>
              <a:t> — это приоритет. Также оно является двоичным деревом поиска по x и пирамидой по y. Предполагая, что все </a:t>
            </a:r>
            <a:r>
              <a:rPr lang="ru-RU" b="1" i="1" dirty="0"/>
              <a:t>x</a:t>
            </a:r>
            <a:r>
              <a:rPr lang="ru-RU" dirty="0"/>
              <a:t> и все </a:t>
            </a:r>
            <a:r>
              <a:rPr lang="ru-RU" b="1" i="1" dirty="0"/>
              <a:t>y</a:t>
            </a:r>
            <a:r>
              <a:rPr lang="ru-RU" dirty="0"/>
              <a:t> являются различными, получаем, что если некоторый элемент дерева содержит </a:t>
            </a:r>
            <a:r>
              <a:rPr lang="ru-RU" dirty="0" smtClean="0"/>
              <a:t>(x</a:t>
            </a:r>
            <a:r>
              <a:rPr lang="ru-RU" baseline="-25000" dirty="0" smtClean="0"/>
              <a:t>0</a:t>
            </a:r>
            <a:r>
              <a:rPr lang="ru-RU" dirty="0" smtClean="0"/>
              <a:t>,y</a:t>
            </a:r>
            <a:r>
              <a:rPr lang="ru-RU" baseline="-25000" dirty="0" smtClean="0"/>
              <a:t>0</a:t>
            </a:r>
            <a:r>
              <a:rPr lang="ru-RU" dirty="0"/>
              <a:t>), то у всех элементов в левом поддереве </a:t>
            </a:r>
            <a:endParaRPr lang="ru-RU" dirty="0" smtClean="0"/>
          </a:p>
          <a:p>
            <a:r>
              <a:rPr lang="ru-RU" dirty="0" smtClean="0"/>
              <a:t>x </a:t>
            </a:r>
            <a:r>
              <a:rPr lang="ru-RU" dirty="0"/>
              <a:t>&lt; x</a:t>
            </a:r>
            <a:r>
              <a:rPr lang="ru-RU" baseline="-25000" dirty="0"/>
              <a:t>0</a:t>
            </a:r>
            <a:r>
              <a:rPr lang="ru-RU" dirty="0" smtClean="0"/>
              <a:t>, </a:t>
            </a:r>
            <a:r>
              <a:rPr lang="ru-RU" dirty="0"/>
              <a:t>у всех элементов в правом поддереве x &gt; x</a:t>
            </a:r>
            <a:r>
              <a:rPr lang="ru-RU" baseline="-25000" dirty="0"/>
              <a:t>0</a:t>
            </a:r>
            <a:r>
              <a:rPr lang="ru-RU" dirty="0" smtClean="0"/>
              <a:t>, </a:t>
            </a:r>
            <a:r>
              <a:rPr lang="ru-RU" dirty="0"/>
              <a:t>а также и в левом, и в правом поддереве имеем: y &lt; y</a:t>
            </a:r>
            <a:r>
              <a:rPr lang="ru-RU" baseline="-25000" dirty="0"/>
              <a:t>0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 smtClean="0"/>
              <a:t>Таким образом, декартово дерево является двоичным деревом по </a:t>
            </a:r>
            <a:r>
              <a:rPr lang="en-US" dirty="0" smtClean="0"/>
              <a:t>x </a:t>
            </a:r>
            <a:r>
              <a:rPr lang="ru-RU" dirty="0" smtClean="0"/>
              <a:t>и кучей по </a:t>
            </a:r>
            <a:r>
              <a:rPr lang="en-US" dirty="0" smtClean="0"/>
              <a:t>y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39120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Декартовы деревья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3754" y="1070920"/>
            <a:ext cx="8773244" cy="2294850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Другие названия</a:t>
            </a:r>
            <a:r>
              <a:rPr lang="en-US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err="1" smtClean="0"/>
              <a:t>treap</a:t>
            </a:r>
            <a:r>
              <a:rPr lang="ru-RU" dirty="0" smtClean="0"/>
              <a:t> </a:t>
            </a:r>
            <a:r>
              <a:rPr lang="ru-RU" dirty="0"/>
              <a:t>(</a:t>
            </a:r>
            <a:r>
              <a:rPr lang="ru-RU" dirty="0" err="1"/>
              <a:t>tree</a:t>
            </a:r>
            <a:r>
              <a:rPr lang="ru-RU" dirty="0"/>
              <a:t> + </a:t>
            </a:r>
            <a:r>
              <a:rPr lang="ru-RU" dirty="0" err="1" smtClean="0"/>
              <a:t>heap</a:t>
            </a:r>
            <a:r>
              <a:rPr lang="ru-RU" dirty="0" smtClean="0"/>
              <a:t>)</a:t>
            </a:r>
            <a:r>
              <a:rPr lang="en-US" dirty="0" smtClean="0"/>
              <a:t>,</a:t>
            </a: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err="1" smtClean="0"/>
              <a:t>дуча</a:t>
            </a:r>
            <a:r>
              <a:rPr lang="en-US" dirty="0" smtClean="0"/>
              <a:t> (</a:t>
            </a:r>
            <a:r>
              <a:rPr lang="ru-RU" dirty="0" smtClean="0"/>
              <a:t>дерево + куча</a:t>
            </a:r>
            <a:r>
              <a:rPr lang="en-US" dirty="0" smtClean="0"/>
              <a:t>)</a:t>
            </a:r>
            <a:r>
              <a:rPr lang="ru-RU" dirty="0" smtClean="0"/>
              <a:t>,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err="1" smtClean="0"/>
              <a:t>дерамида</a:t>
            </a:r>
            <a:r>
              <a:rPr lang="ru-RU" dirty="0" smtClean="0"/>
              <a:t> </a:t>
            </a:r>
            <a:r>
              <a:rPr lang="ru-RU" dirty="0"/>
              <a:t>(дерево + пирамида), 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курево </a:t>
            </a:r>
            <a:r>
              <a:rPr lang="ru-RU" dirty="0"/>
              <a:t>(куча + дерево</a:t>
            </a:r>
            <a:r>
              <a:rPr lang="ru-RU" dirty="0" smtClean="0"/>
              <a:t>)</a:t>
            </a:r>
          </a:p>
          <a:p>
            <a:endParaRPr lang="ru-RU" dirty="0" smtClean="0"/>
          </a:p>
          <a:p>
            <a:r>
              <a:rPr lang="ru-RU" dirty="0" err="1"/>
              <a:t>Дерамиды</a:t>
            </a:r>
            <a:r>
              <a:rPr lang="ru-RU" dirty="0"/>
              <a:t> были предложены </a:t>
            </a:r>
            <a:r>
              <a:rPr lang="ru-RU" dirty="0" err="1"/>
              <a:t>Сиделем</a:t>
            </a:r>
            <a:r>
              <a:rPr lang="ru-RU" dirty="0"/>
              <a:t> (</a:t>
            </a:r>
            <a:r>
              <a:rPr lang="ru-RU" dirty="0" err="1"/>
              <a:t>Siedel</a:t>
            </a:r>
            <a:r>
              <a:rPr lang="ru-RU" dirty="0"/>
              <a:t>) и Арагоном (</a:t>
            </a:r>
            <a:r>
              <a:rPr lang="ru-RU" dirty="0" err="1"/>
              <a:t>Aragon</a:t>
            </a:r>
            <a:r>
              <a:rPr lang="ru-RU" dirty="0"/>
              <a:t>) в 1996 г.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830" y="3487585"/>
            <a:ext cx="5764651" cy="303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4045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Декартовы деревья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Высота </a:t>
            </a:r>
            <a:r>
              <a:rPr lang="ru-RU" b="1" dirty="0"/>
              <a:t>декартова </a:t>
            </a:r>
            <a:r>
              <a:rPr lang="ru-RU" b="1" dirty="0" smtClean="0"/>
              <a:t>дерева</a:t>
            </a:r>
            <a:endParaRPr lang="ru-RU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В худшем случае высота декартова дерева </a:t>
            </a:r>
            <a:r>
              <a:rPr lang="ru-RU" dirty="0" smtClean="0"/>
              <a:t>O(n)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Например</a:t>
            </a:r>
            <a:r>
              <a:rPr lang="ru-RU" dirty="0"/>
              <a:t>, при вставке ключей: (1, 1), (2, 2), …, (n, 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759" y="2693620"/>
            <a:ext cx="2925511" cy="306228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47674" y="2880707"/>
            <a:ext cx="478846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Как избежать такой ситуации? </a:t>
            </a:r>
          </a:p>
          <a:p>
            <a:endParaRPr lang="ru-RU" sz="2400" dirty="0" smtClean="0"/>
          </a:p>
          <a:p>
            <a:r>
              <a:rPr lang="ru-RU" sz="2400" dirty="0" smtClean="0"/>
              <a:t>Мы </a:t>
            </a:r>
            <a:r>
              <a:rPr lang="ru-RU" sz="2400" dirty="0"/>
              <a:t>можем задавать приоритеты </a:t>
            </a:r>
            <a:endParaRPr lang="ru-RU" sz="2400" dirty="0" smtClean="0"/>
          </a:p>
          <a:p>
            <a:r>
              <a:rPr lang="ru-RU" sz="2400" dirty="0" smtClean="0"/>
              <a:t>для </a:t>
            </a:r>
            <a:r>
              <a:rPr lang="ru-RU" sz="2400" dirty="0"/>
              <a:t>регулирования высоты дерева </a:t>
            </a:r>
          </a:p>
        </p:txBody>
      </p:sp>
    </p:spTree>
    <p:extLst>
      <p:ext uri="{BB962C8B-B14F-4D97-AF65-F5344CB8AC3E}">
        <p14:creationId xmlns:p14="http://schemas.microsoft.com/office/powerpoint/2010/main" val="17947876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Декартовы деревья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i="1" u="sng" dirty="0" smtClean="0"/>
              <a:t>Теорема</a:t>
            </a:r>
            <a:r>
              <a:rPr lang="en-US" b="1" i="1" u="sng" dirty="0" smtClean="0"/>
              <a:t> </a:t>
            </a:r>
            <a:endParaRPr lang="ru-RU" b="1" i="1" u="sng" dirty="0" smtClean="0"/>
          </a:p>
          <a:p>
            <a:r>
              <a:rPr lang="ru-RU" dirty="0" smtClean="0"/>
              <a:t>В </a:t>
            </a:r>
            <a:r>
              <a:rPr lang="ru-RU" dirty="0"/>
              <a:t>декартовом дереве из n узлов, приоритеты y которого являются случайными величинами c равномерным распределением, средняя </a:t>
            </a:r>
            <a:r>
              <a:rPr lang="ru-RU" dirty="0" smtClean="0"/>
              <a:t>глубина </a:t>
            </a:r>
            <a:r>
              <a:rPr lang="ru-RU" dirty="0"/>
              <a:t>вершины </a:t>
            </a:r>
            <a:r>
              <a:rPr lang="ru-RU" dirty="0" smtClean="0"/>
              <a:t>O(</a:t>
            </a:r>
            <a:r>
              <a:rPr lang="ru-RU" dirty="0" err="1" smtClean="0"/>
              <a:t>log</a:t>
            </a:r>
            <a:r>
              <a:rPr lang="ru-RU" dirty="0" smtClean="0"/>
              <a:t> </a:t>
            </a:r>
            <a:r>
              <a:rPr lang="ru-RU" dirty="0"/>
              <a:t>n</a:t>
            </a:r>
            <a:r>
              <a:rPr lang="ru-RU" dirty="0" smtClean="0"/>
              <a:t>).</a:t>
            </a:r>
          </a:p>
          <a:p>
            <a:endParaRPr lang="ru-RU" dirty="0"/>
          </a:p>
          <a:p>
            <a:r>
              <a:rPr lang="ru-RU" dirty="0" smtClean="0"/>
              <a:t>Без доказател</a:t>
            </a:r>
            <a:r>
              <a:rPr lang="ru-RU" dirty="0" smtClean="0"/>
              <a:t>ьства</a:t>
            </a:r>
            <a:endParaRPr lang="en-US" dirty="0" smtClean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60845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Декартовы деревья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Основные операции</a:t>
            </a:r>
            <a:r>
              <a:rPr lang="en-US" dirty="0" smtClean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Разрезание – </a:t>
            </a:r>
            <a:r>
              <a:rPr lang="en-US" dirty="0" smtClean="0"/>
              <a:t>Split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Слияние – </a:t>
            </a:r>
            <a:r>
              <a:rPr lang="en-US" dirty="0" smtClean="0"/>
              <a:t>Merge</a:t>
            </a:r>
          </a:p>
          <a:p>
            <a:endParaRPr lang="ru-RU" dirty="0" smtClean="0"/>
          </a:p>
          <a:p>
            <a:r>
              <a:rPr lang="ru-RU" dirty="0" smtClean="0"/>
              <a:t>На </a:t>
            </a:r>
            <a:r>
              <a:rPr lang="ru-RU" dirty="0" smtClean="0"/>
              <a:t>основе этих двух операций реализуются </a:t>
            </a:r>
            <a:r>
              <a:rPr lang="ru-RU" dirty="0" smtClean="0"/>
              <a:t>операции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i="1" dirty="0" smtClean="0"/>
              <a:t>Вставки</a:t>
            </a:r>
            <a:r>
              <a:rPr lang="ru-RU" dirty="0" smtClean="0"/>
              <a:t> 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i="1" dirty="0" smtClean="0"/>
              <a:t>Удаление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46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Декартовы деревья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199" y="1070920"/>
            <a:ext cx="8524875" cy="2948630"/>
          </a:xfrm>
        </p:spPr>
        <p:txBody>
          <a:bodyPr>
            <a:normAutofit fontScale="92500" lnSpcReduction="10000"/>
          </a:bodyPr>
          <a:lstStyle/>
          <a:p>
            <a:r>
              <a:rPr lang="ru-RU" sz="2500" b="1" dirty="0" smtClean="0"/>
              <a:t>Разрезание – </a:t>
            </a:r>
            <a:r>
              <a:rPr lang="en-US" sz="2500" b="1" dirty="0" smtClean="0"/>
              <a:t>Split </a:t>
            </a:r>
          </a:p>
          <a:p>
            <a:endParaRPr lang="ru-RU" sz="2500" b="1" dirty="0" smtClean="0"/>
          </a:p>
          <a:p>
            <a:r>
              <a:rPr lang="ru-RU" dirty="0" smtClean="0"/>
              <a:t>Операция </a:t>
            </a:r>
            <a:r>
              <a:rPr lang="ru-RU" dirty="0" err="1" smtClean="0"/>
              <a:t>split</a:t>
            </a:r>
            <a:r>
              <a:rPr lang="ru-RU" dirty="0" smtClean="0"/>
              <a:t> (разрезать) позволяет, разделить </a:t>
            </a:r>
            <a:r>
              <a:rPr lang="ru-RU" dirty="0"/>
              <a:t>исходное дерево T по ключу </a:t>
            </a:r>
            <a:r>
              <a:rPr lang="ru-RU" dirty="0" smtClean="0"/>
              <a:t>k и получить пару </a:t>
            </a:r>
            <a:r>
              <a:rPr lang="ru-RU" dirty="0"/>
              <a:t>деревьев </a:t>
            </a:r>
            <a:r>
              <a:rPr lang="ru-RU" dirty="0" smtClean="0"/>
              <a:t>T</a:t>
            </a:r>
            <a:r>
              <a:rPr lang="ru-RU" baseline="-25000" dirty="0" smtClean="0"/>
              <a:t>1</a:t>
            </a:r>
            <a:r>
              <a:rPr lang="ru-RU" dirty="0"/>
              <a:t>, </a:t>
            </a:r>
            <a:r>
              <a:rPr lang="ru-RU" dirty="0" smtClean="0"/>
              <a:t>T</a:t>
            </a:r>
            <a:r>
              <a:rPr lang="ru-RU" baseline="-25000" dirty="0" smtClean="0"/>
              <a:t>2</a:t>
            </a:r>
            <a:r>
              <a:rPr lang="ru-RU" dirty="0" smtClean="0"/>
              <a:t>, такие </a:t>
            </a:r>
            <a:r>
              <a:rPr lang="ru-RU" dirty="0"/>
              <a:t>что в дереве </a:t>
            </a:r>
            <a:r>
              <a:rPr lang="ru-RU" dirty="0" smtClean="0"/>
              <a:t>T</a:t>
            </a:r>
            <a:r>
              <a:rPr lang="ru-RU" baseline="-25000" dirty="0" smtClean="0"/>
              <a:t>1</a:t>
            </a:r>
            <a:r>
              <a:rPr lang="ru-RU" dirty="0" smtClean="0"/>
              <a:t> </a:t>
            </a:r>
            <a:r>
              <a:rPr lang="ru-RU" dirty="0"/>
              <a:t>ключи </a:t>
            </a:r>
            <a:r>
              <a:rPr lang="ru-RU" dirty="0" smtClean="0"/>
              <a:t>меньше либо равные </a:t>
            </a:r>
            <a:r>
              <a:rPr lang="ru-RU" dirty="0"/>
              <a:t>k, а в дереве </a:t>
            </a:r>
            <a:r>
              <a:rPr lang="ru-RU" dirty="0" smtClean="0"/>
              <a:t>T</a:t>
            </a:r>
            <a:r>
              <a:rPr lang="ru-RU" baseline="-25000" dirty="0" smtClean="0"/>
              <a:t>2</a:t>
            </a:r>
            <a:r>
              <a:rPr lang="ru-RU" dirty="0" smtClean="0"/>
              <a:t> – большие </a:t>
            </a:r>
            <a:r>
              <a:rPr lang="en-US" dirty="0" smtClean="0"/>
              <a:t>k.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Время </a:t>
            </a:r>
            <a:r>
              <a:rPr lang="ru-RU" dirty="0"/>
              <a:t>работы </a:t>
            </a:r>
            <a:r>
              <a:rPr lang="ru-RU" dirty="0" smtClean="0"/>
              <a:t>-  </a:t>
            </a:r>
            <a:r>
              <a:rPr lang="ru-RU" dirty="0"/>
              <a:t>равна O(h), где h — высота дерева.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793" y="4277038"/>
            <a:ext cx="5820781" cy="213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77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Декартовы деревья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Split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TreapNode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delimiter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TreapNode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*&amp;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TreapNode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*&amp;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delimiter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Переходим к делению правого поддерева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Split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delimiter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Переходим к делению левого поддерева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Split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delimiter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95687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Декартовы деревья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70920"/>
            <a:ext cx="7772400" cy="3809088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ru-RU" b="1" dirty="0" smtClean="0"/>
              <a:t>Слияние </a:t>
            </a:r>
            <a:r>
              <a:rPr lang="ru-RU" b="1" dirty="0"/>
              <a:t>– </a:t>
            </a:r>
            <a:r>
              <a:rPr lang="ru-RU" b="1" dirty="0" err="1" smtClean="0"/>
              <a:t>Мерж</a:t>
            </a:r>
            <a:r>
              <a:rPr lang="ru-RU" b="1" dirty="0" smtClean="0"/>
              <a:t> </a:t>
            </a:r>
            <a:r>
              <a:rPr lang="en-US" b="1" dirty="0" smtClean="0"/>
              <a:t>(Merge)</a:t>
            </a:r>
            <a:endParaRPr lang="ru-RU" b="1" dirty="0" smtClean="0"/>
          </a:p>
          <a:p>
            <a:pPr>
              <a:lnSpc>
                <a:spcPct val="170000"/>
              </a:lnSpc>
            </a:pPr>
            <a:r>
              <a:rPr lang="ru-RU" dirty="0" smtClean="0"/>
              <a:t>Слияние позволяет объединить </a:t>
            </a:r>
            <a:r>
              <a:rPr lang="ru-RU" dirty="0"/>
              <a:t>два декартовых дерева в одно. Причем, все ключи в первом(левом) дереве должны быть </a:t>
            </a:r>
            <a:r>
              <a:rPr lang="ru-RU" dirty="0" smtClean="0"/>
              <a:t>меньше либо равны, </a:t>
            </a:r>
            <a:r>
              <a:rPr lang="ru-RU" dirty="0"/>
              <a:t>чем ключи во втором(правом). В результате получается дерево, в котором есть все ключи из первого и второго </a:t>
            </a:r>
            <a:r>
              <a:rPr lang="ru-RU" dirty="0" smtClean="0"/>
              <a:t>деревьев</a:t>
            </a:r>
          </a:p>
          <a:p>
            <a:pPr>
              <a:lnSpc>
                <a:spcPct val="170000"/>
              </a:lnSpc>
            </a:pPr>
            <a:r>
              <a:rPr lang="ru-RU" dirty="0" smtClean="0"/>
              <a:t>Пример: </a:t>
            </a:r>
          </a:p>
          <a:p>
            <a:pPr>
              <a:lnSpc>
                <a:spcPct val="170000"/>
              </a:lnSpc>
            </a:pPr>
            <a:r>
              <a:rPr lang="ru-RU" dirty="0" smtClean="0"/>
              <a:t>Приоритет </a:t>
            </a:r>
            <a:r>
              <a:rPr lang="ru-RU" dirty="0"/>
              <a:t>y корня T1 &gt; приоритета y корня T2 </a:t>
            </a:r>
            <a:endParaRPr lang="ru-RU" dirty="0" smtClean="0"/>
          </a:p>
          <a:p>
            <a:pPr>
              <a:lnSpc>
                <a:spcPct val="170000"/>
              </a:lnSpc>
            </a:pPr>
            <a:r>
              <a:rPr lang="ru-RU" dirty="0" smtClean="0"/>
              <a:t>Корень </a:t>
            </a:r>
            <a:r>
              <a:rPr lang="ru-RU" dirty="0"/>
              <a:t>дерева T1 становится корнем T </a:t>
            </a:r>
          </a:p>
          <a:p>
            <a:pPr>
              <a:lnSpc>
                <a:spcPct val="170000"/>
              </a:lnSpc>
            </a:pPr>
            <a:r>
              <a:rPr lang="ru-RU" dirty="0" smtClean="0"/>
              <a:t>Левое </a:t>
            </a:r>
            <a:r>
              <a:rPr lang="ru-RU" dirty="0"/>
              <a:t>поддерево T1 становится левым поддеревом T </a:t>
            </a:r>
          </a:p>
          <a:p>
            <a:pPr>
              <a:lnSpc>
                <a:spcPct val="170000"/>
              </a:lnSpc>
            </a:pPr>
            <a:r>
              <a:rPr lang="ru-RU" dirty="0" smtClean="0"/>
              <a:t>Правое </a:t>
            </a:r>
            <a:r>
              <a:rPr lang="ru-RU" dirty="0"/>
              <a:t>поддерево T – это объединение правого поддерева T1 и дерева </a:t>
            </a:r>
            <a:r>
              <a:rPr lang="ru-RU" dirty="0" smtClean="0"/>
              <a:t>T2</a:t>
            </a:r>
          </a:p>
          <a:p>
            <a:pPr>
              <a:lnSpc>
                <a:spcPct val="170000"/>
              </a:lnSpc>
            </a:pPr>
            <a:endParaRPr lang="ru-RU" dirty="0" smtClean="0"/>
          </a:p>
          <a:p>
            <a:pPr>
              <a:lnSpc>
                <a:spcPct val="170000"/>
              </a:lnSpc>
            </a:pPr>
            <a:r>
              <a:rPr lang="ru-RU" dirty="0" smtClean="0"/>
              <a:t>Время </a:t>
            </a:r>
            <a:r>
              <a:rPr lang="ru-RU" dirty="0"/>
              <a:t>работы -  равна </a:t>
            </a:r>
            <a:r>
              <a:rPr lang="ru-RU" b="1" i="1" dirty="0"/>
              <a:t>O(h)</a:t>
            </a:r>
            <a:r>
              <a:rPr lang="ru-RU" dirty="0"/>
              <a:t>, где h — высота дерева</a:t>
            </a:r>
            <a:r>
              <a:rPr lang="ru-RU" dirty="0" smtClean="0"/>
              <a:t>.</a:t>
            </a:r>
          </a:p>
          <a:p>
            <a:pPr>
              <a:lnSpc>
                <a:spcPct val="170000"/>
              </a:lnSpc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985" y="4880008"/>
            <a:ext cx="5650029" cy="173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4453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Декартовы деревья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TreapNode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Merge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TreapNode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TreapNode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0)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?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priority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priority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Merge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Merge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661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деревьев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7650" y="923925"/>
            <a:ext cx="6400800" cy="2076450"/>
          </a:xfrm>
        </p:spPr>
        <p:txBody>
          <a:bodyPr>
            <a:normAutofit fontScale="85000" lnSpcReduction="20000"/>
          </a:bodyPr>
          <a:lstStyle/>
          <a:p>
            <a:r>
              <a:rPr lang="ru-RU" b="1" i="1" u="sng" dirty="0"/>
              <a:t>Определение </a:t>
            </a:r>
            <a:r>
              <a:rPr lang="ru-RU" b="1" i="1" u="sng" dirty="0" smtClean="0"/>
              <a:t>7</a:t>
            </a:r>
            <a:endParaRPr lang="ru-RU" i="1" dirty="0"/>
          </a:p>
          <a:p>
            <a:r>
              <a:rPr lang="ru-RU" dirty="0" smtClean="0"/>
              <a:t>Корневое дерево (</a:t>
            </a:r>
            <a:r>
              <a:rPr lang="en-US" dirty="0" smtClean="0"/>
              <a:t>rooted tree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представляет собой свободное дерево, в котором выделена одна вершина именуемая корнем (</a:t>
            </a:r>
            <a:r>
              <a:rPr lang="en-US" dirty="0" smtClean="0"/>
              <a:t>root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дерева.</a:t>
            </a:r>
          </a:p>
          <a:p>
            <a:endParaRPr lang="ru-RU" dirty="0"/>
          </a:p>
          <a:p>
            <a:r>
              <a:rPr lang="ru-RU" dirty="0" smtClean="0"/>
              <a:t>Существует только один путь между корнем и каждым из других узлов дерева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2050" name="Picture 2" descr="Картинки по запросу корневое дерево программирова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650" y="1163637"/>
            <a:ext cx="2204084" cy="183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247650" y="3387338"/>
            <a:ext cx="8681084" cy="3067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i="1" u="sng" dirty="0" smtClean="0"/>
              <a:t>Определение 8</a:t>
            </a:r>
            <a:endParaRPr lang="ru-RU" i="1" dirty="0" smtClean="0"/>
          </a:p>
          <a:p>
            <a:endParaRPr lang="ru-RU" b="1" dirty="0" smtClean="0"/>
          </a:p>
          <a:p>
            <a:r>
              <a:rPr lang="ru-RU" b="1" dirty="0" smtClean="0"/>
              <a:t>Высота (глубина)</a:t>
            </a:r>
            <a:r>
              <a:rPr lang="en-US" b="1" dirty="0" smtClean="0"/>
              <a:t> </a:t>
            </a:r>
            <a:r>
              <a:rPr lang="ru-RU" dirty="0" smtClean="0"/>
              <a:t>дерева </a:t>
            </a:r>
            <a:r>
              <a:rPr lang="ru-RU" dirty="0"/>
              <a:t>есть количество вершин в самом длинном пути </a:t>
            </a:r>
            <a:r>
              <a:rPr lang="ru-RU" dirty="0" smtClean="0"/>
              <a:t>от </a:t>
            </a:r>
            <a:r>
              <a:rPr lang="ru-RU" dirty="0"/>
              <a:t>корня </a:t>
            </a:r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dirty="0"/>
              <a:t>..y</a:t>
            </a:r>
            <a:r>
              <a:rPr lang="en-US" baseline="-25000" dirty="0"/>
              <a:t>n</a:t>
            </a:r>
            <a:r>
              <a:rPr lang="en-US" dirty="0"/>
              <a:t>, </a:t>
            </a:r>
            <a:r>
              <a:rPr lang="ru-RU" dirty="0"/>
              <a:t>где </a:t>
            </a:r>
            <a:r>
              <a:rPr lang="en-US" dirty="0"/>
              <a:t>y</a:t>
            </a:r>
            <a:r>
              <a:rPr lang="en-US" baseline="-25000" dirty="0"/>
              <a:t>i+1 </a:t>
            </a:r>
            <a:r>
              <a:rPr lang="ru-RU" dirty="0"/>
              <a:t>потомок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ru-RU" dirty="0"/>
              <a:t>для всех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/>
              <a:t> Высота </a:t>
            </a:r>
            <a:r>
              <a:rPr lang="ru-RU" dirty="0" smtClean="0"/>
              <a:t>пустого дерева равно 0, высота дерева из одного корня – </a:t>
            </a:r>
            <a:r>
              <a:rPr lang="en-US" dirty="0" smtClean="0"/>
              <a:t>1</a:t>
            </a:r>
            <a:r>
              <a:rPr lang="ru-RU" dirty="0" smtClean="0"/>
              <a:t>. </a:t>
            </a:r>
            <a:r>
              <a:rPr lang="ru-RU" dirty="0" smtClean="0"/>
              <a:t>Высота дерева на рис. равна </a:t>
            </a:r>
            <a:r>
              <a:rPr lang="ru-RU" dirty="0" smtClean="0"/>
              <a:t>4</a:t>
            </a:r>
            <a:endParaRPr lang="en-US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45409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Декартовы деревья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b="1" i="1" dirty="0" smtClean="0"/>
              <a:t>Вставка элемента</a:t>
            </a:r>
            <a:r>
              <a:rPr lang="en-US" b="1" i="1" dirty="0" smtClean="0"/>
              <a:t>:</a:t>
            </a:r>
            <a:r>
              <a:rPr lang="ru-RU" b="1" i="1" dirty="0" smtClean="0"/>
              <a:t> </a:t>
            </a:r>
            <a:r>
              <a:rPr lang="en-US" b="1" i="1" dirty="0" smtClean="0"/>
              <a:t>I</a:t>
            </a:r>
            <a:r>
              <a:rPr lang="ru-RU" b="1" i="1" dirty="0" err="1" smtClean="0"/>
              <a:t>nsert</a:t>
            </a:r>
            <a:r>
              <a:rPr lang="en-US" b="1" i="1" dirty="0" smtClean="0"/>
              <a:t>(T, k)</a:t>
            </a:r>
            <a:endParaRPr lang="ru-RU" b="1" i="1" dirty="0" smtClean="0"/>
          </a:p>
          <a:p>
            <a:endParaRPr lang="ru-RU" dirty="0"/>
          </a:p>
          <a:p>
            <a:r>
              <a:rPr lang="ru-RU" dirty="0"/>
              <a:t>Операция </a:t>
            </a:r>
            <a:r>
              <a:rPr lang="ru-RU" dirty="0" err="1" smtClean="0"/>
              <a:t>insert</a:t>
            </a:r>
            <a:r>
              <a:rPr lang="ru-RU" dirty="0" smtClean="0"/>
              <a:t>(T</a:t>
            </a:r>
            <a:r>
              <a:rPr lang="ru-RU" dirty="0"/>
              <a:t>, k) добавляет в дерево </a:t>
            </a:r>
            <a:r>
              <a:rPr lang="ru-RU" b="1" i="1" dirty="0"/>
              <a:t>T</a:t>
            </a:r>
            <a:r>
              <a:rPr lang="ru-RU" dirty="0"/>
              <a:t> элемент </a:t>
            </a:r>
            <a:r>
              <a:rPr lang="ru-RU" b="1" i="1" dirty="0"/>
              <a:t>k</a:t>
            </a:r>
            <a:r>
              <a:rPr lang="ru-RU" dirty="0"/>
              <a:t>, где </a:t>
            </a:r>
            <a:r>
              <a:rPr lang="ru-RU" b="1" i="1" dirty="0" err="1"/>
              <a:t>k.x</a:t>
            </a:r>
            <a:r>
              <a:rPr lang="ru-RU" dirty="0"/>
              <a:t> — ключ, а </a:t>
            </a:r>
            <a:r>
              <a:rPr lang="ru-RU" b="1" i="1" dirty="0" err="1"/>
              <a:t>k.y</a:t>
            </a:r>
            <a:r>
              <a:rPr lang="ru-RU" dirty="0"/>
              <a:t>— приоритет.</a:t>
            </a:r>
          </a:p>
          <a:p>
            <a:endParaRPr lang="ru-RU" dirty="0"/>
          </a:p>
          <a:p>
            <a:r>
              <a:rPr lang="ru-RU" dirty="0"/>
              <a:t>Представим что элемент k, это декартово дерево из одного элемента, и для того чтобы его добавить в наше декартово дерево T, очевидно, нам нужно их слить. Но T может содержать ключи как меньше, так и больше ключа </a:t>
            </a:r>
            <a:r>
              <a:rPr lang="ru-RU" dirty="0" err="1"/>
              <a:t>k.x</a:t>
            </a:r>
            <a:r>
              <a:rPr lang="ru-RU" dirty="0"/>
              <a:t>, поэтому сначала нужно разрезать T по ключу </a:t>
            </a:r>
            <a:r>
              <a:rPr lang="ru-RU" dirty="0" err="1"/>
              <a:t>k.x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Реализация №1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Разобьём наше дерево по ключу, который мы хотим добавить, то есть </a:t>
            </a:r>
            <a:endParaRPr lang="ru-RU" dirty="0" smtClean="0"/>
          </a:p>
          <a:p>
            <a:r>
              <a:rPr lang="ru-RU" i="1" dirty="0" err="1" smtClean="0"/>
              <a:t>split</a:t>
            </a:r>
            <a:r>
              <a:rPr lang="ru-RU" i="1" dirty="0" smtClean="0"/>
              <a:t>(T</a:t>
            </a:r>
            <a:r>
              <a:rPr lang="ru-RU" i="1" dirty="0"/>
              <a:t>, </a:t>
            </a:r>
            <a:r>
              <a:rPr lang="ru-RU" i="1" dirty="0" err="1" smtClean="0"/>
              <a:t>k.x</a:t>
            </a:r>
            <a:r>
              <a:rPr lang="ru-RU" i="1" dirty="0" smtClean="0"/>
              <a:t>)</a:t>
            </a:r>
            <a:r>
              <a:rPr lang="en-US" dirty="0" smtClean="0"/>
              <a:t>, </a:t>
            </a:r>
            <a:r>
              <a:rPr lang="ru-RU" dirty="0" smtClean="0"/>
              <a:t>т.е. получим два дерева T</a:t>
            </a:r>
            <a:r>
              <a:rPr lang="ru-RU" baseline="-25000" dirty="0" smtClean="0"/>
              <a:t>1</a:t>
            </a:r>
            <a:r>
              <a:rPr lang="ru-RU" dirty="0"/>
              <a:t>, </a:t>
            </a:r>
            <a:r>
              <a:rPr lang="ru-RU" dirty="0" smtClean="0"/>
              <a:t>T</a:t>
            </a:r>
            <a:r>
              <a:rPr lang="ru-RU" baseline="-25000" dirty="0" smtClean="0"/>
              <a:t>2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Сливаем </a:t>
            </a:r>
            <a:r>
              <a:rPr lang="ru-RU" dirty="0"/>
              <a:t>первое дерево T</a:t>
            </a:r>
            <a:r>
              <a:rPr lang="ru-RU" baseline="-25000" dirty="0"/>
              <a:t>1 </a:t>
            </a:r>
            <a:r>
              <a:rPr lang="ru-RU" baseline="-25000" dirty="0" smtClean="0"/>
              <a:t> </a:t>
            </a:r>
            <a:r>
              <a:rPr lang="ru-RU" dirty="0" smtClean="0"/>
              <a:t>с </a:t>
            </a:r>
            <a:r>
              <a:rPr lang="ru-RU" dirty="0"/>
              <a:t>новым элементом, </a:t>
            </a:r>
            <a:r>
              <a:rPr lang="ru-RU" dirty="0" smtClean="0"/>
              <a:t>т.е. </a:t>
            </a:r>
            <a:r>
              <a:rPr lang="en-US" i="1" dirty="0" smtClean="0"/>
              <a:t>merge(</a:t>
            </a:r>
            <a:r>
              <a:rPr lang="ru-RU" i="1" dirty="0"/>
              <a:t>T</a:t>
            </a:r>
            <a:r>
              <a:rPr lang="ru-RU" i="1" baseline="-25000" dirty="0"/>
              <a:t>1</a:t>
            </a:r>
            <a:r>
              <a:rPr lang="en-US" i="1" dirty="0" smtClean="0"/>
              <a:t>,</a:t>
            </a:r>
            <a:r>
              <a:rPr lang="ru-RU" i="1" dirty="0"/>
              <a:t> </a:t>
            </a:r>
            <a:r>
              <a:rPr lang="ru-RU" i="1" dirty="0" err="1"/>
              <a:t>k.x</a:t>
            </a:r>
            <a:r>
              <a:rPr lang="en-US" i="1" dirty="0" smtClean="0"/>
              <a:t>)</a:t>
            </a:r>
            <a:endParaRPr lang="ru-RU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Сливаем </a:t>
            </a:r>
            <a:r>
              <a:rPr lang="ru-RU" dirty="0"/>
              <a:t>получившиеся дерево со </a:t>
            </a:r>
            <a:r>
              <a:rPr lang="ru-RU" dirty="0" smtClean="0"/>
              <a:t>вторым T</a:t>
            </a:r>
            <a:r>
              <a:rPr lang="ru-RU" baseline="-25000" dirty="0" smtClean="0"/>
              <a:t>2</a:t>
            </a:r>
            <a:r>
              <a:rPr lang="ru-RU" dirty="0" smtClean="0"/>
              <a:t>, </a:t>
            </a:r>
            <a:r>
              <a:rPr lang="ru-RU" dirty="0"/>
              <a:t>то есть </a:t>
            </a:r>
            <a:r>
              <a:rPr lang="en-US" i="1" dirty="0" smtClean="0"/>
              <a:t>merge(</a:t>
            </a:r>
            <a:r>
              <a:rPr lang="ru-RU" i="1" dirty="0" smtClean="0"/>
              <a:t>T</a:t>
            </a:r>
            <a:r>
              <a:rPr lang="ru-RU" i="1" baseline="-25000" dirty="0" smtClean="0"/>
              <a:t>1</a:t>
            </a:r>
            <a:r>
              <a:rPr lang="ru-RU" i="1" dirty="0"/>
              <a:t>, </a:t>
            </a:r>
            <a:r>
              <a:rPr lang="ru-RU" i="1" dirty="0" smtClean="0"/>
              <a:t>T</a:t>
            </a:r>
            <a:r>
              <a:rPr lang="ru-RU" i="1" baseline="-25000" dirty="0" smtClean="0"/>
              <a:t>2</a:t>
            </a:r>
            <a:r>
              <a:rPr lang="ru-RU" i="1" dirty="0" smtClean="0"/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 smtClean="0"/>
          </a:p>
          <a:p>
            <a:r>
              <a:rPr lang="ru-RU" dirty="0" smtClean="0"/>
              <a:t>Таким образом, последовательность выполняются операции </a:t>
            </a:r>
            <a:r>
              <a:rPr lang="ru-RU" i="1" dirty="0" smtClean="0"/>
              <a:t>разделения и два слияния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39846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Декартовы деревья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i="1" dirty="0"/>
              <a:t>Вставка элемента</a:t>
            </a:r>
            <a:r>
              <a:rPr lang="en-US" b="1" i="1" dirty="0"/>
              <a:t>:</a:t>
            </a:r>
            <a:r>
              <a:rPr lang="ru-RU" b="1" i="1" dirty="0"/>
              <a:t> </a:t>
            </a:r>
            <a:r>
              <a:rPr lang="en-US" b="1" i="1" dirty="0"/>
              <a:t>I</a:t>
            </a:r>
            <a:r>
              <a:rPr lang="ru-RU" b="1" i="1" dirty="0" err="1"/>
              <a:t>nsert</a:t>
            </a:r>
            <a:r>
              <a:rPr lang="en-US" b="1" i="1" dirty="0"/>
              <a:t>(T, k)</a:t>
            </a:r>
            <a:endParaRPr lang="ru-RU" b="1" i="1" dirty="0"/>
          </a:p>
          <a:p>
            <a:endParaRPr lang="ru-RU" dirty="0" smtClean="0"/>
          </a:p>
          <a:p>
            <a:pPr algn="just"/>
            <a:r>
              <a:rPr lang="ru-RU" dirty="0" smtClean="0"/>
              <a:t>Реализация №</a:t>
            </a:r>
            <a:r>
              <a:rPr lang="en-US" dirty="0" smtClean="0"/>
              <a:t>2</a:t>
            </a:r>
            <a:endParaRPr lang="ru-RU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/>
              <a:t>Сначала спускаемся по дереву (как в обычном бинарном дереве поиска по </a:t>
            </a:r>
            <a:r>
              <a:rPr lang="ru-RU" i="1" dirty="0" err="1"/>
              <a:t>k.x</a:t>
            </a:r>
            <a:r>
              <a:rPr lang="ru-RU" dirty="0"/>
              <a:t>), но останавливаемся на первом элементе, в котором значение приоритета оказалось меньше </a:t>
            </a:r>
            <a:r>
              <a:rPr lang="ru-RU" i="1" dirty="0" err="1"/>
              <a:t>k.y</a:t>
            </a:r>
            <a:r>
              <a:rPr lang="ru-RU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 smtClean="0"/>
              <a:t>Теперь разрезаем поддерево найденного элемента на </a:t>
            </a:r>
            <a:r>
              <a:rPr lang="ru-RU" dirty="0"/>
              <a:t>T</a:t>
            </a:r>
            <a:r>
              <a:rPr lang="ru-RU" baseline="-25000" dirty="0"/>
              <a:t>1</a:t>
            </a:r>
            <a:r>
              <a:rPr lang="ru-RU" dirty="0"/>
              <a:t>, </a:t>
            </a:r>
            <a:r>
              <a:rPr lang="ru-RU" dirty="0" smtClean="0"/>
              <a:t>T</a:t>
            </a:r>
            <a:r>
              <a:rPr lang="ru-RU" baseline="-25000" dirty="0" smtClean="0"/>
              <a:t>2</a:t>
            </a:r>
            <a:r>
              <a:rPr lang="ru-RU" dirty="0" smtClean="0"/>
              <a:t> (от элемента вместе со всем его поддеревом), т.е. </a:t>
            </a:r>
            <a:r>
              <a:rPr lang="en-US" i="1" dirty="0" smtClean="0"/>
              <a:t>split(T, </a:t>
            </a:r>
            <a:r>
              <a:rPr lang="en-US" i="1" dirty="0" err="1" smtClean="0"/>
              <a:t>k.x</a:t>
            </a:r>
            <a:r>
              <a:rPr lang="en-US" i="1" dirty="0" smtClean="0"/>
              <a:t>)</a:t>
            </a:r>
            <a:endParaRPr lang="ru-RU" i="1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 smtClean="0"/>
              <a:t>Полученные </a:t>
            </a:r>
            <a:r>
              <a:rPr lang="ru-RU" dirty="0"/>
              <a:t>T</a:t>
            </a:r>
            <a:r>
              <a:rPr lang="ru-RU" baseline="-25000" dirty="0"/>
              <a:t>1</a:t>
            </a:r>
            <a:r>
              <a:rPr lang="ru-RU" dirty="0"/>
              <a:t>, T</a:t>
            </a:r>
            <a:r>
              <a:rPr lang="ru-RU" baseline="-25000" dirty="0"/>
              <a:t>2</a:t>
            </a:r>
            <a:r>
              <a:rPr lang="ru-RU" dirty="0"/>
              <a:t> </a:t>
            </a:r>
            <a:r>
              <a:rPr lang="ru-RU" dirty="0" smtClean="0"/>
              <a:t>записываем </a:t>
            </a:r>
            <a:r>
              <a:rPr lang="ru-RU" dirty="0"/>
              <a:t>в качестве левого и правого сына добавляемого </a:t>
            </a:r>
            <a:r>
              <a:rPr lang="ru-RU" dirty="0" smtClean="0"/>
              <a:t>элемента вставляемого элемента.</a:t>
            </a:r>
            <a:endParaRPr lang="ru-RU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/>
              <a:t>Полученное дерево ставим на место элемента, найденного в первом пункте</a:t>
            </a:r>
            <a:r>
              <a:rPr lang="ru-RU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/>
          </a:p>
          <a:p>
            <a:r>
              <a:rPr lang="ru-RU" i="1" dirty="0" smtClean="0"/>
              <a:t>Слияние не используется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4315658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Декартовы деревья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i="1" dirty="0"/>
              <a:t>Удаление элемента</a:t>
            </a:r>
            <a:r>
              <a:rPr lang="en-US" b="1" i="1" dirty="0"/>
              <a:t>:</a:t>
            </a:r>
            <a:r>
              <a:rPr lang="ru-RU" b="1" i="1" dirty="0"/>
              <a:t> </a:t>
            </a:r>
            <a:r>
              <a:rPr lang="en-US" b="1" i="1" dirty="0"/>
              <a:t>Remove</a:t>
            </a:r>
            <a:r>
              <a:rPr lang="ru-RU" b="1" i="1" dirty="0"/>
              <a:t> </a:t>
            </a:r>
            <a:r>
              <a:rPr lang="en-US" b="1" i="1" dirty="0"/>
              <a:t>(T, k)</a:t>
            </a:r>
            <a:endParaRPr lang="ru-RU" b="1" i="1" dirty="0"/>
          </a:p>
          <a:p>
            <a:endParaRPr lang="ru-RU" dirty="0"/>
          </a:p>
          <a:p>
            <a:r>
              <a:rPr lang="ru-RU" dirty="0"/>
              <a:t>Операция </a:t>
            </a:r>
            <a:r>
              <a:rPr lang="en-US" i="1" dirty="0"/>
              <a:t>Remove</a:t>
            </a:r>
            <a:r>
              <a:rPr lang="ru-RU" i="1" dirty="0"/>
              <a:t> </a:t>
            </a:r>
            <a:r>
              <a:rPr lang="en-US" i="1" dirty="0"/>
              <a:t>(T, x)</a:t>
            </a:r>
            <a:r>
              <a:rPr lang="ru-RU" i="1" dirty="0"/>
              <a:t> </a:t>
            </a:r>
            <a:r>
              <a:rPr lang="ru-RU" dirty="0"/>
              <a:t>удаляет из дерева T элемент с ключом</a:t>
            </a:r>
            <a:r>
              <a:rPr lang="en-US" dirty="0"/>
              <a:t> x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Реализация №1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Разобьём наше дерево по ключу, который мы хотим удалить, то есть </a:t>
            </a:r>
            <a:r>
              <a:rPr lang="ru-RU" i="1" dirty="0" err="1"/>
              <a:t>split</a:t>
            </a:r>
            <a:r>
              <a:rPr lang="ru-RU" i="1" dirty="0"/>
              <a:t>(T, </a:t>
            </a:r>
            <a:r>
              <a:rPr lang="ru-RU" i="1" dirty="0" err="1"/>
              <a:t>k.x</a:t>
            </a:r>
            <a:r>
              <a:rPr lang="ru-RU" i="1" dirty="0"/>
              <a:t>)</a:t>
            </a:r>
            <a:r>
              <a:rPr lang="en-US" dirty="0"/>
              <a:t> </a:t>
            </a:r>
            <a:r>
              <a:rPr lang="ru-RU" dirty="0"/>
              <a:t>на T</a:t>
            </a:r>
            <a:r>
              <a:rPr lang="ru-RU" baseline="-25000" dirty="0"/>
              <a:t>1</a:t>
            </a:r>
            <a:r>
              <a:rPr lang="ru-RU" dirty="0"/>
              <a:t>, T</a:t>
            </a:r>
            <a:r>
              <a:rPr lang="ru-RU" baseline="-25000" dirty="0"/>
              <a:t>2</a:t>
            </a:r>
            <a:r>
              <a:rPr lang="ru-RU" dirty="0"/>
              <a:t>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Теперь отделяем от первого дерева элемент x, </a:t>
            </a:r>
            <a:r>
              <a:rPr lang="ru-RU" dirty="0" smtClean="0"/>
              <a:t>разбивая по ключу </a:t>
            </a:r>
            <a:r>
              <a:rPr lang="en-US" dirty="0" smtClean="0"/>
              <a:t>x </a:t>
            </a:r>
            <a:r>
              <a:rPr lang="en-US" dirty="0" smtClean="0"/>
              <a:t>– </a:t>
            </a:r>
            <a:r>
              <a:rPr lang="el-GR" dirty="0" smtClean="0"/>
              <a:t>ε</a:t>
            </a:r>
            <a:r>
              <a:rPr lang="ru-RU" dirty="0" smtClean="0"/>
              <a:t>, т.е. </a:t>
            </a:r>
            <a:r>
              <a:rPr lang="en-US" dirty="0" smtClean="0"/>
              <a:t>split (</a:t>
            </a:r>
            <a:r>
              <a:rPr lang="ru-RU" dirty="0" smtClean="0"/>
              <a:t>T</a:t>
            </a:r>
            <a:r>
              <a:rPr lang="ru-RU" baseline="-25000" dirty="0" smtClean="0"/>
              <a:t>1</a:t>
            </a:r>
            <a:r>
              <a:rPr lang="en-US" baseline="-25000" dirty="0" smtClean="0"/>
              <a:t>,</a:t>
            </a:r>
            <a:r>
              <a:rPr lang="en-US" dirty="0" smtClean="0"/>
              <a:t> </a:t>
            </a:r>
            <a:r>
              <a:rPr lang="en-US" dirty="0"/>
              <a:t>x – </a:t>
            </a:r>
            <a:r>
              <a:rPr lang="el-GR" dirty="0"/>
              <a:t>ε</a:t>
            </a:r>
            <a:r>
              <a:rPr lang="en-US" dirty="0" smtClean="0"/>
              <a:t>)</a:t>
            </a: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Сливаем первое </a:t>
            </a:r>
            <a:r>
              <a:rPr lang="ru-RU" dirty="0" smtClean="0"/>
              <a:t>дерево </a:t>
            </a:r>
            <a:r>
              <a:rPr lang="ru-RU" dirty="0"/>
              <a:t>со вторым, то есть </a:t>
            </a:r>
            <a:r>
              <a:rPr lang="ru-RU" dirty="0" err="1"/>
              <a:t>merge</a:t>
            </a:r>
            <a:r>
              <a:rPr lang="ru-RU" dirty="0"/>
              <a:t>(T</a:t>
            </a:r>
            <a:r>
              <a:rPr lang="ru-RU" baseline="-25000" dirty="0"/>
              <a:t>1</a:t>
            </a:r>
            <a:r>
              <a:rPr lang="ru-RU" dirty="0"/>
              <a:t>, T</a:t>
            </a:r>
            <a:r>
              <a:rPr lang="ru-RU" baseline="-25000" dirty="0"/>
              <a:t>2</a:t>
            </a:r>
            <a:r>
              <a:rPr lang="ru-RU" dirty="0"/>
              <a:t>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99011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Декартовы деревья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70919"/>
            <a:ext cx="8229600" cy="5368381"/>
          </a:xfrm>
        </p:spPr>
        <p:txBody>
          <a:bodyPr>
            <a:normAutofit fontScale="92500" lnSpcReduction="10000"/>
          </a:bodyPr>
          <a:lstStyle/>
          <a:p>
            <a:r>
              <a:rPr lang="ru-RU" b="1" i="1" dirty="0"/>
              <a:t>Удаление элемента</a:t>
            </a:r>
            <a:r>
              <a:rPr lang="en-US" b="1" i="1" dirty="0"/>
              <a:t>:</a:t>
            </a:r>
            <a:r>
              <a:rPr lang="ru-RU" b="1" i="1" dirty="0"/>
              <a:t> </a:t>
            </a:r>
            <a:r>
              <a:rPr lang="en-US" b="1" i="1" dirty="0"/>
              <a:t>Remove</a:t>
            </a:r>
            <a:r>
              <a:rPr lang="ru-RU" b="1" i="1" dirty="0"/>
              <a:t> </a:t>
            </a:r>
            <a:r>
              <a:rPr lang="en-US" b="1" i="1" dirty="0"/>
              <a:t>(T, k)</a:t>
            </a:r>
            <a:endParaRPr lang="ru-RU" b="1" i="1" dirty="0"/>
          </a:p>
          <a:p>
            <a:endParaRPr lang="ru-RU" dirty="0"/>
          </a:p>
          <a:p>
            <a:r>
              <a:rPr lang="ru-RU" dirty="0"/>
              <a:t>Операция </a:t>
            </a:r>
            <a:r>
              <a:rPr lang="en-US" i="1" dirty="0"/>
              <a:t>Remove</a:t>
            </a:r>
            <a:r>
              <a:rPr lang="ru-RU" i="1" dirty="0"/>
              <a:t> </a:t>
            </a:r>
            <a:r>
              <a:rPr lang="en-US" i="1" dirty="0"/>
              <a:t>(T, x)</a:t>
            </a:r>
            <a:r>
              <a:rPr lang="ru-RU" i="1" dirty="0"/>
              <a:t> </a:t>
            </a:r>
            <a:r>
              <a:rPr lang="ru-RU" dirty="0"/>
              <a:t>удаляет из дерева T элемент с ключом</a:t>
            </a:r>
            <a:r>
              <a:rPr lang="en-US" dirty="0"/>
              <a:t> x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Реализация </a:t>
            </a:r>
            <a:r>
              <a:rPr lang="ru-RU" dirty="0" smtClean="0"/>
              <a:t>№2</a:t>
            </a: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Спускаемся по дереву (как в обычном бинарном дереве поиска по </a:t>
            </a:r>
            <a:r>
              <a:rPr lang="ru-RU" b="1" i="1" dirty="0"/>
              <a:t>x</a:t>
            </a:r>
            <a:r>
              <a:rPr lang="ru-RU" dirty="0"/>
              <a:t>), и ищем удаляемый элемент.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Найдя элемент, вызываем </a:t>
            </a:r>
            <a:r>
              <a:rPr lang="ru-RU" dirty="0" err="1" smtClean="0"/>
              <a:t>merge</a:t>
            </a:r>
            <a:r>
              <a:rPr lang="ru-RU" dirty="0" smtClean="0"/>
              <a:t> </a:t>
            </a:r>
            <a:r>
              <a:rPr lang="ru-RU" dirty="0"/>
              <a:t>его левого и правого сыновей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Результат процедуры </a:t>
            </a:r>
            <a:r>
              <a:rPr lang="ru-RU" dirty="0" err="1" smtClean="0"/>
              <a:t>merge</a:t>
            </a:r>
            <a:r>
              <a:rPr lang="ru-RU" dirty="0" smtClean="0"/>
              <a:t> </a:t>
            </a:r>
            <a:r>
              <a:rPr lang="ru-RU" dirty="0"/>
              <a:t>ставим на место удаляемого элемента</a:t>
            </a:r>
            <a:r>
              <a:rPr lang="ru-RU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/>
          </a:p>
          <a:p>
            <a:r>
              <a:rPr lang="ru-RU" dirty="0" smtClean="0"/>
              <a:t>В первой реализации два раза используется </a:t>
            </a:r>
            <a:r>
              <a:rPr lang="en-US" dirty="0" smtClean="0"/>
              <a:t>Split, </a:t>
            </a:r>
            <a:r>
              <a:rPr lang="ru-RU" dirty="0" smtClean="0"/>
              <a:t>а во второй реализации разрезание не используется.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03473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Расход памяти и время работы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-1" y="110083"/>
            <a:ext cx="9224645" cy="4665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ru-RU" dirty="0"/>
              <a:t>Декартовы деревья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19952"/>
              </p:ext>
            </p:extLst>
          </p:nvPr>
        </p:nvGraphicFramePr>
        <p:xfrm>
          <a:off x="737466" y="2064480"/>
          <a:ext cx="6806333" cy="2441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383">
                  <a:extLst>
                    <a:ext uri="{9D8B030D-6E8A-4147-A177-3AD203B41FA5}">
                      <a16:colId xmlns:a16="http://schemas.microsoft.com/office/drawing/2014/main" val="2679570159"/>
                    </a:ext>
                  </a:extLst>
                </a:gridCol>
                <a:gridCol w="1904477">
                  <a:extLst>
                    <a:ext uri="{9D8B030D-6E8A-4147-A177-3AD203B41FA5}">
                      <a16:colId xmlns:a16="http://schemas.microsoft.com/office/drawing/2014/main" val="4206922394"/>
                    </a:ext>
                  </a:extLst>
                </a:gridCol>
                <a:gridCol w="1539800">
                  <a:extLst>
                    <a:ext uri="{9D8B030D-6E8A-4147-A177-3AD203B41FA5}">
                      <a16:colId xmlns:a16="http://schemas.microsoft.com/office/drawing/2014/main" val="242598009"/>
                    </a:ext>
                  </a:extLst>
                </a:gridCol>
                <a:gridCol w="1440673">
                  <a:extLst>
                    <a:ext uri="{9D8B030D-6E8A-4147-A177-3AD203B41FA5}">
                      <a16:colId xmlns:a16="http://schemas.microsoft.com/office/drawing/2014/main" val="3125129397"/>
                    </a:ext>
                  </a:extLst>
                </a:gridCol>
              </a:tblGrid>
              <a:tr h="368912"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В любом случае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Средний случай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Худший</a:t>
                      </a:r>
                      <a:r>
                        <a:rPr lang="ru-RU" sz="1400" baseline="0" dirty="0" smtClean="0"/>
                        <a:t> случай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587965"/>
                  </a:ext>
                </a:extLst>
              </a:tr>
              <a:tr h="36891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Расход</a:t>
                      </a:r>
                      <a:r>
                        <a:rPr lang="ru-RU" sz="1400" baseline="0" dirty="0" smtClean="0"/>
                        <a:t> памяти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O(n)</a:t>
                      </a:r>
                      <a:endParaRPr lang="ru-RU" sz="1400" dirty="0" smtClean="0"/>
                    </a:p>
                    <a:p>
                      <a:pPr algn="ctr"/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O(n)</a:t>
                      </a:r>
                      <a:endParaRPr lang="ru-RU" sz="1400" dirty="0" smtClean="0"/>
                    </a:p>
                    <a:p>
                      <a:pPr algn="ctr"/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O(n)</a:t>
                      </a:r>
                      <a:endParaRPr lang="ru-RU" sz="1400" dirty="0" smtClean="0"/>
                    </a:p>
                    <a:p>
                      <a:pPr algn="ctr"/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381929"/>
                  </a:ext>
                </a:extLst>
              </a:tr>
              <a:tr h="36891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Поиск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O(h)</a:t>
                      </a:r>
                      <a:endParaRPr lang="ru-RU" sz="1400" dirty="0" smtClean="0"/>
                    </a:p>
                    <a:p>
                      <a:pPr algn="ctr"/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O(log n)</a:t>
                      </a:r>
                      <a:endParaRPr lang="ru-RU" sz="1400" dirty="0" smtClean="0"/>
                    </a:p>
                    <a:p>
                      <a:pPr algn="ctr"/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O(n)</a:t>
                      </a:r>
                      <a:endParaRPr lang="ru-RU" sz="1400" dirty="0" smtClean="0"/>
                    </a:p>
                    <a:p>
                      <a:pPr algn="ctr"/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591116"/>
                  </a:ext>
                </a:extLst>
              </a:tr>
              <a:tr h="36891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Вставка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O(h)</a:t>
                      </a:r>
                      <a:endParaRPr lang="ru-RU" sz="1400" dirty="0" smtClean="0"/>
                    </a:p>
                    <a:p>
                      <a:pPr algn="ctr"/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O(log n)</a:t>
                      </a:r>
                      <a:endParaRPr lang="ru-RU" sz="1400" dirty="0" smtClean="0"/>
                    </a:p>
                    <a:p>
                      <a:pPr algn="ctr"/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O(n)</a:t>
                      </a:r>
                      <a:endParaRPr lang="ru-RU" sz="1400" dirty="0" smtClean="0"/>
                    </a:p>
                    <a:p>
                      <a:pPr algn="ctr"/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201104"/>
                  </a:ext>
                </a:extLst>
              </a:tr>
              <a:tr h="36891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Удаление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O(log n)</a:t>
                      </a:r>
                      <a:endParaRPr lang="ru-RU" sz="1400" dirty="0" smtClean="0"/>
                    </a:p>
                    <a:p>
                      <a:pPr algn="ctr"/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O(log n)</a:t>
                      </a:r>
                      <a:endParaRPr lang="ru-RU" sz="1400" dirty="0" smtClean="0"/>
                    </a:p>
                    <a:p>
                      <a:pPr algn="ctr"/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O(n)</a:t>
                      </a:r>
                      <a:endParaRPr lang="ru-RU" sz="1400" dirty="0" smtClean="0"/>
                    </a:p>
                    <a:p>
                      <a:pPr algn="ctr"/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399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739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деревьев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b="1" i="1" u="sng" dirty="0"/>
              <a:t>Определение </a:t>
            </a:r>
            <a:r>
              <a:rPr lang="ru-RU" sz="1800" b="1" i="1" u="sng" dirty="0" smtClean="0"/>
              <a:t>9</a:t>
            </a:r>
            <a:endParaRPr lang="ru-RU" sz="1800" i="1" dirty="0"/>
          </a:p>
          <a:p>
            <a:r>
              <a:rPr lang="ru-RU" sz="1800" dirty="0" smtClean="0"/>
              <a:t>Каждый узел (за исключением корня) имеет только один узел, расположенный над ним. Такой узел называется </a:t>
            </a:r>
            <a:r>
              <a:rPr lang="ru-RU" sz="1800" b="1" i="1" dirty="0" smtClean="0"/>
              <a:t>родительским</a:t>
            </a:r>
            <a:r>
              <a:rPr lang="ru-RU" sz="1800" dirty="0" smtClean="0"/>
              <a:t>. </a:t>
            </a:r>
          </a:p>
          <a:p>
            <a:r>
              <a:rPr lang="ru-RU" sz="1800" dirty="0" smtClean="0"/>
              <a:t>Узлы, расположенные непосредственно под данным узлом, называются дочерними узлами.</a:t>
            </a:r>
          </a:p>
          <a:p>
            <a:r>
              <a:rPr lang="ru-RU" sz="1800" dirty="0" smtClean="0"/>
              <a:t>Узлы не имеющие дочерних узлов называются </a:t>
            </a:r>
            <a:r>
              <a:rPr lang="ru-RU" sz="1800" b="1" dirty="0" smtClean="0"/>
              <a:t>листьями.</a:t>
            </a:r>
          </a:p>
          <a:p>
            <a:endParaRPr lang="ru-RU" sz="1800" dirty="0" smtClean="0"/>
          </a:p>
          <a:p>
            <a:r>
              <a:rPr lang="ru-RU" sz="1800" dirty="0" smtClean="0"/>
              <a:t>Два </a:t>
            </a:r>
            <a:r>
              <a:rPr lang="ru-RU" sz="1800" dirty="0"/>
              <a:t>узла являются братьями, если они </a:t>
            </a:r>
            <a:r>
              <a:rPr lang="ru-RU" sz="1800" i="1" dirty="0"/>
              <a:t>принадлежат</a:t>
            </a:r>
            <a:r>
              <a:rPr lang="ru-RU" sz="1800" dirty="0"/>
              <a:t> одному и тому же родителю</a:t>
            </a:r>
            <a:endParaRPr lang="ru-RU" sz="1800" b="1" dirty="0" smtClean="0"/>
          </a:p>
          <a:p>
            <a:endParaRPr lang="ru-RU" sz="1800" b="1" dirty="0" smtClean="0"/>
          </a:p>
          <a:p>
            <a:endParaRPr lang="ru-RU" sz="1800" dirty="0" smtClean="0"/>
          </a:p>
          <a:p>
            <a:endParaRPr lang="ru-RU" sz="1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926" y="4496540"/>
            <a:ext cx="4812148" cy="171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063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Файловая система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6148" name="Picture 4" descr="Картинки по запросу дерево файловой систем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75" y="1823759"/>
            <a:ext cx="3711576" cy="354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764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Реестр </a:t>
            </a:r>
            <a:r>
              <a:rPr lang="en-US" dirty="0"/>
              <a:t>OS </a:t>
            </a:r>
            <a:r>
              <a:rPr lang="en-US" dirty="0" smtClean="0"/>
              <a:t> Windows</a:t>
            </a:r>
            <a:endParaRPr lang="ru-RU" dirty="0"/>
          </a:p>
        </p:txBody>
      </p:sp>
      <p:pic>
        <p:nvPicPr>
          <p:cNvPr id="7172" name="Picture 4" descr="Картинки по запросу regist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425" y="1950716"/>
            <a:ext cx="5457825" cy="376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531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деревьев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26351" y="894631"/>
            <a:ext cx="7292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/>
              <a:t>Оглавление книги и ее представление в виде дерева</a:t>
            </a:r>
            <a:endParaRPr lang="ru-RU" sz="2400" b="1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51" y="1990895"/>
            <a:ext cx="8233201" cy="324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1902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14138</TotalTime>
  <Words>3909</Words>
  <Application>Microsoft Office PowerPoint</Application>
  <PresentationFormat>Экран (4:3)</PresentationFormat>
  <Paragraphs>550</Paragraphs>
  <Slides>54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54</vt:i4>
      </vt:variant>
    </vt:vector>
  </HeadingPairs>
  <TitlesOfParts>
    <vt:vector size="59" baseType="lpstr">
      <vt:lpstr>Arial</vt:lpstr>
      <vt:lpstr>Calibri</vt:lpstr>
      <vt:lpstr>Consolas</vt:lpstr>
      <vt:lpstr>Segoe UI</vt:lpstr>
      <vt:lpstr>Тема Office</vt:lpstr>
      <vt:lpstr>Алгоритмы и структура данных</vt:lpstr>
      <vt:lpstr>План лекции 5</vt:lpstr>
      <vt:lpstr>Введение. Базовые определения</vt:lpstr>
      <vt:lpstr>Определение деревьев</vt:lpstr>
      <vt:lpstr>Определение деревьев</vt:lpstr>
      <vt:lpstr>Определение деревьев</vt:lpstr>
      <vt:lpstr>Презентация PowerPoint</vt:lpstr>
      <vt:lpstr>Презентация PowerPoint</vt:lpstr>
      <vt:lpstr>Примеры деревьев</vt:lpstr>
      <vt:lpstr>Примеры деревьев</vt:lpstr>
      <vt:lpstr>Примеры деревьев</vt:lpstr>
      <vt:lpstr>Примеры деревьев</vt:lpstr>
      <vt:lpstr>Число вершин и ребер</vt:lpstr>
      <vt:lpstr>Виды деревьев </vt:lpstr>
      <vt:lpstr>Виды деревьев</vt:lpstr>
      <vt:lpstr>Структуры данных </vt:lpstr>
      <vt:lpstr>Структуры данных</vt:lpstr>
      <vt:lpstr>Структуры данных</vt:lpstr>
      <vt:lpstr>Обход дерева в глубину</vt:lpstr>
      <vt:lpstr>Обход дерева в глубину</vt:lpstr>
      <vt:lpstr>Обход дерева в глубину. Обратный обход</vt:lpstr>
      <vt:lpstr>Обход дерева в глубину</vt:lpstr>
      <vt:lpstr>Обход дерева в глубину</vt:lpstr>
      <vt:lpstr>Обход дерева в глубину</vt:lpstr>
      <vt:lpstr>Обход дерева в глубину</vt:lpstr>
      <vt:lpstr>Обход дерева в ширину</vt:lpstr>
      <vt:lpstr>Обход дерева в ширину</vt:lpstr>
      <vt:lpstr>Двоичные деревья поиска</vt:lpstr>
      <vt:lpstr>Двоичные деревья поиска</vt:lpstr>
      <vt:lpstr>Двоичные деревья поиска</vt:lpstr>
      <vt:lpstr>Двоичные деревья поиска</vt:lpstr>
      <vt:lpstr>Двоичные деревья поиска</vt:lpstr>
      <vt:lpstr>Двоичные деревья поиска</vt:lpstr>
      <vt:lpstr>Двоичные деревья поиска</vt:lpstr>
      <vt:lpstr>Двоичные деревья поиска</vt:lpstr>
      <vt:lpstr>Двоичные деревья поиска</vt:lpstr>
      <vt:lpstr>Двоичные деревья поиска</vt:lpstr>
      <vt:lpstr>Двоичные деревья поиска</vt:lpstr>
      <vt:lpstr>Двоичные деревья поиска. Балансировка</vt:lpstr>
      <vt:lpstr>Балансировка</vt:lpstr>
      <vt:lpstr>Декартовы деревья</vt:lpstr>
      <vt:lpstr>Декартовы деревья</vt:lpstr>
      <vt:lpstr>Декартовы деревья</vt:lpstr>
      <vt:lpstr>Декартовы деревья</vt:lpstr>
      <vt:lpstr>Декартовы деревья</vt:lpstr>
      <vt:lpstr>Декартовы деревья</vt:lpstr>
      <vt:lpstr>Декартовы деревья</vt:lpstr>
      <vt:lpstr>Декартовы деревья</vt:lpstr>
      <vt:lpstr>Декартовы деревья</vt:lpstr>
      <vt:lpstr>Декартовы деревья</vt:lpstr>
      <vt:lpstr>Декартовы деревья</vt:lpstr>
      <vt:lpstr>Декартовы деревья</vt:lpstr>
      <vt:lpstr>Декартовы деревья</vt:lpstr>
      <vt:lpstr>Презентация PowerPoint</vt:lpstr>
    </vt:vector>
  </TitlesOfParts>
  <Company>i.saneev@corp.mail.ru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 Санеев</dc:creator>
  <cp:lastModifiedBy>Ilja Saneev</cp:lastModifiedBy>
  <cp:revision>704</cp:revision>
  <dcterms:created xsi:type="dcterms:W3CDTF">2017-11-12T11:20:47Z</dcterms:created>
  <dcterms:modified xsi:type="dcterms:W3CDTF">2018-06-05T14:20:39Z</dcterms:modified>
</cp:coreProperties>
</file>