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1" r:id="rId1"/>
  </p:sldMasterIdLst>
  <p:notesMasterIdLst>
    <p:notesMasterId r:id="rId50"/>
  </p:notesMasterIdLst>
  <p:sldIdLst>
    <p:sldId id="256" r:id="rId2"/>
    <p:sldId id="267" r:id="rId3"/>
    <p:sldId id="268" r:id="rId4"/>
    <p:sldId id="269" r:id="rId5"/>
    <p:sldId id="270" r:id="rId6"/>
    <p:sldId id="271" r:id="rId7"/>
    <p:sldId id="273" r:id="rId8"/>
    <p:sldId id="312" r:id="rId9"/>
    <p:sldId id="272" r:id="rId10"/>
    <p:sldId id="276" r:id="rId11"/>
    <p:sldId id="274" r:id="rId12"/>
    <p:sldId id="311" r:id="rId13"/>
    <p:sldId id="275" r:id="rId14"/>
    <p:sldId id="277" r:id="rId15"/>
    <p:sldId id="281" r:id="rId16"/>
    <p:sldId id="313" r:id="rId17"/>
    <p:sldId id="282" r:id="rId18"/>
    <p:sldId id="306" r:id="rId19"/>
    <p:sldId id="283" r:id="rId20"/>
    <p:sldId id="305" r:id="rId21"/>
    <p:sldId id="284" r:id="rId22"/>
    <p:sldId id="307" r:id="rId23"/>
    <p:sldId id="285" r:id="rId24"/>
    <p:sldId id="286" r:id="rId25"/>
    <p:sldId id="308" r:id="rId26"/>
    <p:sldId id="287" r:id="rId27"/>
    <p:sldId id="288" r:id="rId28"/>
    <p:sldId id="309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314" r:id="rId37"/>
    <p:sldId id="297" r:id="rId38"/>
    <p:sldId id="298" r:id="rId39"/>
    <p:sldId id="299" r:id="rId40"/>
    <p:sldId id="300" r:id="rId41"/>
    <p:sldId id="301" r:id="rId42"/>
    <p:sldId id="302" r:id="rId43"/>
    <p:sldId id="310" r:id="rId44"/>
    <p:sldId id="303" r:id="rId45"/>
    <p:sldId id="278" r:id="rId46"/>
    <p:sldId id="279" r:id="rId47"/>
    <p:sldId id="280" r:id="rId48"/>
    <p:sldId id="304" r:id="rId49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Лекция" id="{8D854480-FB3F-44ED-B391-98D8594F287F}">
          <p14:sldIdLst>
            <p14:sldId id="256"/>
            <p14:sldId id="267"/>
            <p14:sldId id="268"/>
            <p14:sldId id="269"/>
            <p14:sldId id="270"/>
            <p14:sldId id="271"/>
            <p14:sldId id="273"/>
            <p14:sldId id="312"/>
            <p14:sldId id="272"/>
            <p14:sldId id="276"/>
            <p14:sldId id="274"/>
            <p14:sldId id="311"/>
            <p14:sldId id="275"/>
            <p14:sldId id="277"/>
            <p14:sldId id="281"/>
            <p14:sldId id="313"/>
            <p14:sldId id="282"/>
            <p14:sldId id="306"/>
            <p14:sldId id="283"/>
            <p14:sldId id="305"/>
            <p14:sldId id="284"/>
            <p14:sldId id="307"/>
            <p14:sldId id="285"/>
            <p14:sldId id="286"/>
            <p14:sldId id="308"/>
            <p14:sldId id="287"/>
            <p14:sldId id="288"/>
            <p14:sldId id="309"/>
            <p14:sldId id="289"/>
            <p14:sldId id="290"/>
            <p14:sldId id="291"/>
            <p14:sldId id="292"/>
            <p14:sldId id="293"/>
            <p14:sldId id="294"/>
            <p14:sldId id="295"/>
            <p14:sldId id="314"/>
            <p14:sldId id="297"/>
            <p14:sldId id="298"/>
            <p14:sldId id="299"/>
            <p14:sldId id="300"/>
            <p14:sldId id="301"/>
            <p14:sldId id="302"/>
            <p14:sldId id="310"/>
            <p14:sldId id="303"/>
            <p14:sldId id="278"/>
            <p14:sldId id="279"/>
            <p14:sldId id="280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3953" autoAdjust="0"/>
  </p:normalViewPr>
  <p:slideViewPr>
    <p:cSldViewPr snapToGrid="0" snapToObjects="1">
      <p:cViewPr varScale="1">
        <p:scale>
          <a:sx n="104" d="100"/>
          <a:sy n="104" d="100"/>
        </p:scale>
        <p:origin x="1890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23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E8373-93B3-4E40-891C-9DAF17DB1615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191C-46F8-4DD3-99BB-81409D01A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229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490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41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867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4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81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01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76648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Autofit/>
          </a:bodyPr>
          <a:lstStyle>
            <a:lvl1pPr algn="l"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0920"/>
            <a:ext cx="8229600" cy="5055244"/>
          </a:xfrm>
        </p:spPr>
        <p:txBody>
          <a:bodyPr/>
          <a:lstStyle>
            <a:lvl1pPr marL="0" indent="0">
              <a:buNone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текста</a:t>
            </a:r>
            <a:endParaRPr lang="en-US" dirty="0" smtClean="0"/>
          </a:p>
          <a:p>
            <a:pPr lvl="1"/>
            <a:r>
              <a:rPr lang="en-US" dirty="0" err="1" smtClean="0"/>
              <a:t>Второй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2"/>
            <a:r>
              <a:rPr lang="en-US" dirty="0" err="1" smtClean="0"/>
              <a:t>Третий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3"/>
            <a:r>
              <a:rPr lang="en-US" dirty="0" err="1" smtClean="0"/>
              <a:t>Четвертый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4"/>
            <a:r>
              <a:rPr lang="en-US" dirty="0" err="1" smtClean="0"/>
              <a:t>Пятый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13.06.2018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52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59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79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59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61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64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89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82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E4E1-6EAB-F74C-A6D3-42421ADE82B5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38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RedBlack.html" TargetMode="External"/><Relationship Id="rId2" Type="http://schemas.openxmlformats.org/officeDocument/2006/relationships/hyperlink" Target="https://www.youtube.com/watch?time_continue=5&amp;v=vDHFF4wjWYU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1186996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Алгоритмы и структура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009900"/>
            <a:ext cx="6400800" cy="1752600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6</a:t>
            </a:r>
            <a:endParaRPr lang="en-US" dirty="0" smtClean="0"/>
          </a:p>
          <a:p>
            <a:r>
              <a:rPr lang="ru-RU" dirty="0" smtClean="0"/>
              <a:t>Деревья часть 2</a:t>
            </a:r>
          </a:p>
        </p:txBody>
      </p:sp>
    </p:spTree>
    <p:extLst>
      <p:ext uri="{BB962C8B-B14F-4D97-AF65-F5344CB8AC3E}">
        <p14:creationId xmlns:p14="http://schemas.microsoft.com/office/powerpoint/2010/main" val="24436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АВЛ-деревья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балансировка узла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Balance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FixHeight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BFactor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-2)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BFactor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&gt; 0)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RotateRight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RotateLeft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BFactor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2)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BFactor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&lt; 0)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RotateLeft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RotateRight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балансировка не нужна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BFactor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SafeHeight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SafeHeight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126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АВЛ-деревья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Вставка элемента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Проходим </a:t>
            </a:r>
            <a:r>
              <a:rPr lang="ru-RU" dirty="0"/>
              <a:t>по пути поиска, пока не убедимся, что ключа в дереве нет.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Включаем новую </a:t>
            </a:r>
            <a:r>
              <a:rPr lang="ru-RU" dirty="0"/>
              <a:t>вершины в дерево </a:t>
            </a:r>
            <a:r>
              <a:rPr lang="ru-RU" dirty="0" smtClean="0"/>
              <a:t>как в стандартной операции вставки в дерево поиска.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«</a:t>
            </a:r>
            <a:r>
              <a:rPr lang="ru-RU" dirty="0" smtClean="0"/>
              <a:t>Отступаем» </a:t>
            </a:r>
            <a:r>
              <a:rPr lang="ru-RU" dirty="0"/>
              <a:t>назад по пути поиска и проверки в каждой вершине показателя сбалансированности. Если </a:t>
            </a:r>
            <a:r>
              <a:rPr lang="ru-RU" dirty="0" smtClean="0"/>
              <a:t>баланс фактор равен 2 или -2, то выполняется — </a:t>
            </a:r>
            <a:r>
              <a:rPr lang="ru-RU" dirty="0"/>
              <a:t>балансировка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Время работы </a:t>
            </a:r>
            <a:r>
              <a:rPr lang="en-US" dirty="0" smtClean="0"/>
              <a:t>= </a:t>
            </a:r>
            <a:r>
              <a:rPr lang="en-US" smtClean="0"/>
              <a:t>O(log </a:t>
            </a:r>
            <a:r>
              <a:rPr lang="en-US" smtClean="0"/>
              <a:t>n)</a:t>
            </a:r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2591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АВЛ-деревья </a:t>
            </a:r>
            <a:r>
              <a:rPr lang="en-US" dirty="0" smtClean="0"/>
              <a:t>/</a:t>
            </a:r>
            <a:r>
              <a:rPr lang="ru-RU" dirty="0"/>
              <a:t> </a:t>
            </a:r>
            <a:r>
              <a:rPr lang="ru-RU" dirty="0" smtClean="0"/>
              <a:t>Вставка альтернативная версия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вставка ключа k в дерево с корнем p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AVLNode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mtClean="0">
                <a:solidFill>
                  <a:srgbClr val="880000"/>
                </a:solidFill>
                <a:latin typeface="Consolas" panose="020B0609020204030204" pitchFamily="49" charset="0"/>
              </a:rPr>
              <a:t>Insert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AVLNode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8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mtClean="0">
                <a:solidFill>
                  <a:srgbClr val="880000"/>
                </a:solidFill>
                <a:latin typeface="Consolas" panose="020B0609020204030204" pitchFamily="49" charset="0"/>
              </a:rPr>
              <a:t>Insert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mtClean="0">
                <a:solidFill>
                  <a:srgbClr val="880000"/>
                </a:solidFill>
                <a:latin typeface="Consolas" panose="020B0609020204030204" pitchFamily="49" charset="0"/>
              </a:rPr>
              <a:t>Insert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880000"/>
                </a:solidFill>
                <a:latin typeface="Consolas" panose="020B0609020204030204" pitchFamily="49" charset="0"/>
              </a:rPr>
              <a:t>Balance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76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АВЛ-деревья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Удаление </a:t>
            </a:r>
            <a:r>
              <a:rPr lang="ru-RU" b="1" dirty="0"/>
              <a:t>элемента</a:t>
            </a:r>
            <a:r>
              <a:rPr lang="en-US" b="1" dirty="0" smtClean="0"/>
              <a:t>:</a:t>
            </a:r>
            <a:endParaRPr lang="ru-RU" b="1" dirty="0" smtClean="0"/>
          </a:p>
          <a:p>
            <a:endParaRPr lang="ru-RU" b="1" dirty="0" smtClean="0"/>
          </a:p>
          <a:p>
            <a:pPr marL="457200" indent="-457200">
              <a:buAutoNum type="arabicPeriod"/>
            </a:pPr>
            <a:r>
              <a:rPr lang="ru-RU" dirty="0"/>
              <a:t>Ищем вершину </a:t>
            </a:r>
            <a:r>
              <a:rPr lang="en-US" dirty="0"/>
              <a:t>D, </a:t>
            </a:r>
            <a:r>
              <a:rPr lang="ru-RU" dirty="0"/>
              <a:t>которую требуется </a:t>
            </a:r>
            <a:r>
              <a:rPr lang="ru-RU" dirty="0" smtClean="0"/>
              <a:t>удалить</a:t>
            </a:r>
          </a:p>
          <a:p>
            <a:pPr marL="457200" indent="-457200">
              <a:buAutoNum type="arabicPeriod"/>
            </a:pPr>
            <a:r>
              <a:rPr lang="ru-RU" dirty="0" smtClean="0"/>
              <a:t>Проверяем, сколько поддеревьев в </a:t>
            </a:r>
            <a:r>
              <a:rPr lang="en-US" dirty="0" smtClean="0"/>
              <a:t>D:</a:t>
            </a:r>
          </a:p>
          <a:p>
            <a:pPr marL="914400" lvl="1" indent="-457200">
              <a:buAutoNum type="arabicPeriod"/>
            </a:pPr>
            <a:r>
              <a:rPr lang="ru-RU" dirty="0" smtClean="0"/>
              <a:t>Если </a:t>
            </a:r>
            <a:r>
              <a:rPr lang="en-US" dirty="0" smtClean="0"/>
              <a:t>D  - </a:t>
            </a:r>
            <a:r>
              <a:rPr lang="ru-RU" dirty="0" smtClean="0"/>
              <a:t>лист или </a:t>
            </a:r>
            <a:r>
              <a:rPr lang="en-US" dirty="0" smtClean="0"/>
              <a:t>D </a:t>
            </a:r>
            <a:r>
              <a:rPr lang="ru-RU" dirty="0" smtClean="0"/>
              <a:t>имеет одно поддерево, то удаляем </a:t>
            </a:r>
            <a:r>
              <a:rPr lang="en-US" dirty="0" smtClean="0"/>
              <a:t>D</a:t>
            </a:r>
            <a:endParaRPr lang="en-US" dirty="0" smtClean="0"/>
          </a:p>
          <a:p>
            <a:pPr marL="914400" lvl="1" indent="-457200">
              <a:buAutoNum type="arabicPeriod"/>
            </a:pPr>
            <a:r>
              <a:rPr lang="ru-RU" dirty="0" smtClean="0"/>
              <a:t>Если </a:t>
            </a:r>
            <a:r>
              <a:rPr lang="en-US" dirty="0" smtClean="0"/>
              <a:t>D </a:t>
            </a:r>
            <a:r>
              <a:rPr lang="ru-RU" dirty="0" smtClean="0"/>
              <a:t>имеет два поддерева, то ищем вершину М, следующие по значению после </a:t>
            </a:r>
            <a:r>
              <a:rPr lang="en-US" dirty="0" smtClean="0"/>
              <a:t>D. </a:t>
            </a:r>
            <a:r>
              <a:rPr lang="ru-RU" dirty="0" smtClean="0"/>
              <a:t>Как в стандартном алгоритме удаление из деверево поиска. Переносим значение из М в </a:t>
            </a:r>
            <a:r>
              <a:rPr lang="en-US" dirty="0" smtClean="0"/>
              <a:t>D. </a:t>
            </a:r>
            <a:r>
              <a:rPr lang="ru-RU" dirty="0" smtClean="0"/>
              <a:t>Удаляем</a:t>
            </a:r>
            <a:r>
              <a:rPr lang="en-US" dirty="0"/>
              <a:t> </a:t>
            </a:r>
            <a:r>
              <a:rPr lang="en-US" dirty="0" smtClean="0"/>
              <a:t>M.</a:t>
            </a:r>
            <a:endParaRPr lang="ru-RU" dirty="0"/>
          </a:p>
          <a:p>
            <a:pPr marL="457200" indent="-457200">
              <a:buAutoNum type="arabicPeriod"/>
            </a:pPr>
            <a:r>
              <a:rPr lang="ru-RU" dirty="0" smtClean="0"/>
              <a:t>«Отступаем» назад от удаленной вершины к корню. Проверяем на каждой вершине сбалансированность. Если разность высот поддеревьев равна 2 – выполняем нужное вращение</a:t>
            </a:r>
          </a:p>
          <a:p>
            <a:endParaRPr lang="en-US" dirty="0" smtClean="0"/>
          </a:p>
          <a:p>
            <a:r>
              <a:rPr lang="ru-RU" dirty="0" smtClean="0"/>
              <a:t>Время </a:t>
            </a:r>
            <a:r>
              <a:rPr lang="ru-RU" dirty="0" smtClean="0"/>
              <a:t>работы = </a:t>
            </a:r>
            <a:r>
              <a:rPr lang="en-US" dirty="0" smtClean="0"/>
              <a:t>O (log </a:t>
            </a:r>
            <a:r>
              <a:rPr lang="en-US" dirty="0" smtClean="0"/>
              <a:t>n)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АВЛ-деревья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070920"/>
            <a:ext cx="8229600" cy="5055244"/>
          </a:xfrm>
        </p:spPr>
        <p:txBody>
          <a:bodyPr/>
          <a:lstStyle/>
          <a:p>
            <a:r>
              <a:rPr lang="ru-RU" dirty="0" smtClean="0"/>
              <a:t>Расход памяти и время работы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1343858" y="2074105"/>
          <a:ext cx="4901856" cy="244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383">
                  <a:extLst>
                    <a:ext uri="{9D8B030D-6E8A-4147-A177-3AD203B41FA5}">
                      <a16:colId xmlns:a16="http://schemas.microsoft.com/office/drawing/2014/main" val="2679570159"/>
                    </a:ext>
                  </a:extLst>
                </a:gridCol>
                <a:gridCol w="1539800">
                  <a:extLst>
                    <a:ext uri="{9D8B030D-6E8A-4147-A177-3AD203B41FA5}">
                      <a16:colId xmlns:a16="http://schemas.microsoft.com/office/drawing/2014/main" val="242598009"/>
                    </a:ext>
                  </a:extLst>
                </a:gridCol>
                <a:gridCol w="1440673">
                  <a:extLst>
                    <a:ext uri="{9D8B030D-6E8A-4147-A177-3AD203B41FA5}">
                      <a16:colId xmlns:a16="http://schemas.microsoft.com/office/drawing/2014/main" val="3125129397"/>
                    </a:ext>
                  </a:extLst>
                </a:gridCol>
              </a:tblGrid>
              <a:tr h="368912"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Средний случай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Худший</a:t>
                      </a:r>
                      <a:r>
                        <a:rPr lang="ru-RU" sz="1400" baseline="0" dirty="0" smtClean="0"/>
                        <a:t> случай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587965"/>
                  </a:ext>
                </a:extLst>
              </a:tr>
              <a:tr h="36891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Расход</a:t>
                      </a:r>
                      <a:r>
                        <a:rPr lang="ru-RU" sz="1400" baseline="0" dirty="0" smtClean="0"/>
                        <a:t> памяти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O(n)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O(n)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81929"/>
                  </a:ext>
                </a:extLst>
              </a:tr>
              <a:tr h="36891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Поиск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O(log </a:t>
                      </a:r>
                      <a:r>
                        <a:rPr lang="en-US" sz="1400" smtClean="0"/>
                        <a:t>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O(log </a:t>
                      </a:r>
                      <a:r>
                        <a:rPr lang="en-US" sz="1400" smtClean="0"/>
                        <a:t>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591116"/>
                  </a:ext>
                </a:extLst>
              </a:tr>
              <a:tr h="36891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Вставка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O(log </a:t>
                      </a:r>
                      <a:r>
                        <a:rPr lang="en-US" sz="1400" smtClean="0"/>
                        <a:t>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O(log </a:t>
                      </a:r>
                      <a:r>
                        <a:rPr lang="en-US" sz="1400" smtClean="0"/>
                        <a:t>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201104"/>
                  </a:ext>
                </a:extLst>
              </a:tr>
              <a:tr h="36891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Удаление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O(log </a:t>
                      </a:r>
                      <a:r>
                        <a:rPr lang="en-US" sz="1400" smtClean="0"/>
                        <a:t>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O(log </a:t>
                      </a:r>
                      <a:r>
                        <a:rPr lang="en-US" sz="1400" smtClean="0"/>
                        <a:t>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39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7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Красно-черные деревья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70919"/>
            <a:ext cx="7282874" cy="3417953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Красно-черное </a:t>
            </a:r>
            <a:r>
              <a:rPr lang="ru-RU" b="1" dirty="0" smtClean="0"/>
              <a:t>дерево </a:t>
            </a:r>
            <a:r>
              <a:rPr lang="ru-RU" dirty="0" smtClean="0"/>
              <a:t>– двоичное </a:t>
            </a:r>
            <a:r>
              <a:rPr lang="ru-RU" dirty="0"/>
              <a:t>дерево поиска, в котором баланс осуществляется на основе "цвета" узла дерева, который принимает только два значения: </a:t>
            </a:r>
            <a:r>
              <a:rPr lang="ru-RU" dirty="0">
                <a:solidFill>
                  <a:srgbClr val="FF0000"/>
                </a:solidFill>
              </a:rPr>
              <a:t>"красный" </a:t>
            </a:r>
            <a:r>
              <a:rPr lang="ru-RU" dirty="0"/>
              <a:t>и </a:t>
            </a:r>
            <a:r>
              <a:rPr lang="ru-RU" b="1" dirty="0"/>
              <a:t>"чёрный"</a:t>
            </a:r>
            <a:r>
              <a:rPr lang="ru-RU" dirty="0"/>
              <a:t>.</a:t>
            </a:r>
          </a:p>
          <a:p>
            <a:r>
              <a:rPr lang="ru-RU" dirty="0"/>
              <a:t>Все листья дерева являются фиктивными и не содержат данных, но относятся к дереву и являются чёрными.</a:t>
            </a:r>
          </a:p>
          <a:p>
            <a:r>
              <a:rPr lang="ru-RU" dirty="0"/>
              <a:t>Для экономии памяти фиктивные листья делают одним общим фиктивным листом.</a:t>
            </a:r>
          </a:p>
          <a:p>
            <a:r>
              <a:rPr lang="ru-RU" dirty="0"/>
              <a:t>Изобретатель </a:t>
            </a:r>
            <a:r>
              <a:rPr lang="ru-RU" dirty="0" smtClean="0"/>
              <a:t>– Рудольф </a:t>
            </a:r>
            <a:r>
              <a:rPr lang="ru-RU" dirty="0"/>
              <a:t>Байер (</a:t>
            </a:r>
            <a:r>
              <a:rPr lang="ru-RU" dirty="0" smtClean="0"/>
              <a:t>1972 г</a:t>
            </a:r>
            <a:r>
              <a:rPr lang="ru-RU" dirty="0"/>
              <a:t>). </a:t>
            </a:r>
          </a:p>
        </p:txBody>
      </p:sp>
      <p:pic>
        <p:nvPicPr>
          <p:cNvPr id="1026" name="Picture 2" descr="https://upload.wikimedia.org/wikipedia/commons/thumb/6/66/Red-black_tree_example.svg/500px-Red-black_tree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4529795"/>
            <a:ext cx="4126634" cy="19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4.bp.blogspot.com/_VUQ3DQEhjsM/TE_o0htAoRI/AAAAAAAAAiw/pYnn2kS8pAY/s1600/result-tre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4529795"/>
            <a:ext cx="3276600" cy="207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71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Красно-черные деревья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4109" y="840509"/>
            <a:ext cx="8252691" cy="528565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GNU </a:t>
            </a:r>
            <a:r>
              <a:rPr lang="en-US" b="1" dirty="0" err="1"/>
              <a:t>libstdc</a:t>
            </a:r>
            <a:r>
              <a:rPr lang="en-US" b="1" dirty="0"/>
              <a:t>++ </a:t>
            </a:r>
            <a:r>
              <a:rPr lang="en-US" dirty="0"/>
              <a:t>(/</a:t>
            </a:r>
            <a:r>
              <a:rPr lang="en-US" dirty="0" err="1"/>
              <a:t>usr</a:t>
            </a:r>
            <a:r>
              <a:rPr lang="en-US" dirty="0"/>
              <a:t>/include/</a:t>
            </a:r>
            <a:r>
              <a:rPr lang="en-US" dirty="0" err="1"/>
              <a:t>c++</a:t>
            </a:r>
            <a:r>
              <a:rPr lang="en-US" dirty="0"/>
              <a:t>/bits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err="1" smtClean="0"/>
              <a:t>std</a:t>
            </a:r>
            <a:r>
              <a:rPr lang="en-US" dirty="0"/>
              <a:t>::map,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multimap</a:t>
            </a:r>
            <a:r>
              <a:rPr lang="en-US" dirty="0"/>
              <a:t>, </a:t>
            </a:r>
            <a:r>
              <a:rPr lang="en-US" dirty="0" err="1"/>
              <a:t>std</a:t>
            </a:r>
            <a:r>
              <a:rPr lang="en-US" dirty="0"/>
              <a:t>::set, </a:t>
            </a:r>
            <a:r>
              <a:rPr lang="en-US" dirty="0" err="1"/>
              <a:t>std</a:t>
            </a:r>
            <a:r>
              <a:rPr lang="en-US" dirty="0"/>
              <a:t>::multiset</a:t>
            </a:r>
          </a:p>
          <a:p>
            <a:endParaRPr lang="ru-RU" b="1" dirty="0" smtClean="0"/>
          </a:p>
          <a:p>
            <a:r>
              <a:rPr lang="en-US" b="1" dirty="0" smtClean="0"/>
              <a:t>LLVM </a:t>
            </a:r>
            <a:r>
              <a:rPr lang="en-US" b="1" dirty="0" err="1"/>
              <a:t>libc</a:t>
            </a:r>
            <a:r>
              <a:rPr lang="en-US" b="1" dirty="0" smtClean="0"/>
              <a:t>++</a:t>
            </a:r>
            <a:endParaRPr lang="ru-RU" b="1" dirty="0" smtClean="0"/>
          </a:p>
          <a:p>
            <a:r>
              <a:rPr lang="en-US" dirty="0" err="1" smtClean="0"/>
              <a:t>std</a:t>
            </a:r>
            <a:r>
              <a:rPr lang="en-US" dirty="0"/>
              <a:t>::map, </a:t>
            </a:r>
            <a:r>
              <a:rPr lang="en-US" dirty="0" err="1"/>
              <a:t>std</a:t>
            </a:r>
            <a:r>
              <a:rPr lang="en-US" dirty="0"/>
              <a:t>::set</a:t>
            </a:r>
          </a:p>
          <a:p>
            <a:endParaRPr lang="ru-RU" b="1" dirty="0" smtClean="0"/>
          </a:p>
          <a:p>
            <a:r>
              <a:rPr lang="en-US" b="1" dirty="0" smtClean="0"/>
              <a:t>Java</a:t>
            </a:r>
            <a:endParaRPr lang="ru-RU" b="1" dirty="0" smtClean="0"/>
          </a:p>
          <a:p>
            <a:r>
              <a:rPr lang="en-US" dirty="0" err="1" smtClean="0"/>
              <a:t>java.util.TreeMap</a:t>
            </a:r>
            <a:r>
              <a:rPr lang="en-US" dirty="0"/>
              <a:t>, </a:t>
            </a:r>
            <a:r>
              <a:rPr lang="en-US" dirty="0" err="1"/>
              <a:t>java.util.TreeSet</a:t>
            </a:r>
            <a:endParaRPr lang="en-US" dirty="0"/>
          </a:p>
          <a:p>
            <a:endParaRPr lang="ru-RU" b="1" dirty="0" smtClean="0"/>
          </a:p>
          <a:p>
            <a:r>
              <a:rPr lang="en-US" b="1" dirty="0" smtClean="0"/>
              <a:t>Microsoft </a:t>
            </a:r>
            <a:r>
              <a:rPr lang="en-US" b="1" dirty="0"/>
              <a:t>.NET 4.5 Framework Class Library </a:t>
            </a:r>
            <a:r>
              <a:rPr lang="en-US" dirty="0" err="1"/>
              <a:t>SortedDictionary</a:t>
            </a:r>
            <a:r>
              <a:rPr lang="en-US" dirty="0"/>
              <a:t>, </a:t>
            </a:r>
            <a:r>
              <a:rPr lang="en-US" dirty="0" err="1"/>
              <a:t>SortedSet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Ядро </a:t>
            </a:r>
            <a:r>
              <a:rPr lang="en-US" b="1" dirty="0" smtClean="0"/>
              <a:t>Linux</a:t>
            </a:r>
            <a:r>
              <a:rPr lang="ru-RU" b="1" dirty="0" smtClean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www.kernel.org/doc/Documentation/rbtree.txt</a:t>
            </a:r>
            <a:endParaRPr lang="ru-RU" dirty="0" smtClean="0"/>
          </a:p>
          <a:p>
            <a:r>
              <a:rPr lang="en-US" dirty="0" smtClean="0"/>
              <a:t>https</a:t>
            </a:r>
            <a:r>
              <a:rPr lang="en-US" dirty="0"/>
              <a:t>://github.com/torvalds/linux/blob/master/tools/lib/rbtree.c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CFS </a:t>
            </a:r>
            <a:r>
              <a:rPr lang="ru-RU" dirty="0" err="1"/>
              <a:t>scheduler</a:t>
            </a:r>
            <a:r>
              <a:rPr lang="ru-RU" dirty="0"/>
              <a:t>: процессы хранятся в </a:t>
            </a:r>
            <a:r>
              <a:rPr lang="ru-RU" dirty="0" err="1"/>
              <a:t>rbtree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Virtual </a:t>
            </a:r>
            <a:r>
              <a:rPr lang="en-US" dirty="0"/>
              <a:t>memory areas (VMAs)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High-resolution </a:t>
            </a:r>
            <a:r>
              <a:rPr lang="en-US" dirty="0"/>
              <a:t>timer (organize outstanding timer requests)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Ext3 </a:t>
            </a:r>
            <a:r>
              <a:rPr lang="en-US" dirty="0" err="1" smtClean="0"/>
              <a:t>filesystem</a:t>
            </a:r>
            <a:r>
              <a:rPr lang="ru-RU" dirty="0" smtClean="0"/>
              <a:t> </a:t>
            </a:r>
            <a:r>
              <a:rPr lang="en-US" dirty="0" smtClean="0"/>
              <a:t>tracks </a:t>
            </a:r>
            <a:r>
              <a:rPr lang="en-US" dirty="0"/>
              <a:t>directory entries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epol</a:t>
            </a:r>
            <a:r>
              <a:rPr lang="ru-RU" dirty="0" smtClean="0"/>
              <a:t> </a:t>
            </a:r>
            <a:r>
              <a:rPr lang="en-US" dirty="0" err="1" smtClean="0"/>
              <a:t>lfile</a:t>
            </a:r>
            <a:r>
              <a:rPr lang="en-US" dirty="0" smtClean="0"/>
              <a:t> </a:t>
            </a:r>
            <a:r>
              <a:rPr lang="en-US" dirty="0"/>
              <a:t>descriptors, cryptographic keys, 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438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Красно-черные деревья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u="sng" dirty="0"/>
              <a:t>Определение 2</a:t>
            </a:r>
            <a:r>
              <a:rPr lang="ru-RU" b="1" dirty="0" smtClean="0"/>
              <a:t>. Красно-черное дерево </a:t>
            </a:r>
            <a:r>
              <a:rPr lang="ru-RU" dirty="0" smtClean="0"/>
              <a:t>– двоичное </a:t>
            </a:r>
            <a:r>
              <a:rPr lang="ru-RU" dirty="0"/>
              <a:t>дерево поиска, у которого каждому узлу сопоставлен дополнительный атрибут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цвет </a:t>
            </a:r>
            <a:r>
              <a:rPr lang="ru-RU" dirty="0"/>
              <a:t>и для которого выполняются следующие свойства: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Каждый </a:t>
            </a:r>
            <a:r>
              <a:rPr lang="ru-RU" dirty="0"/>
              <a:t>узел промаркирован </a:t>
            </a:r>
            <a:r>
              <a:rPr lang="ru-RU" dirty="0">
                <a:solidFill>
                  <a:srgbClr val="FF0000"/>
                </a:solidFill>
              </a:rPr>
              <a:t>красным</a:t>
            </a:r>
            <a:r>
              <a:rPr lang="ru-RU" dirty="0"/>
              <a:t> или </a:t>
            </a:r>
            <a:r>
              <a:rPr lang="ru-RU" b="1" dirty="0"/>
              <a:t>чёрным</a:t>
            </a:r>
            <a:r>
              <a:rPr lang="ru-RU" dirty="0"/>
              <a:t> цветом.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Корень дерева и конечные узлы дерева (</a:t>
            </a:r>
            <a:r>
              <a:rPr lang="ru-RU" dirty="0"/>
              <a:t>лист </a:t>
            </a:r>
            <a:r>
              <a:rPr lang="ru-RU" dirty="0" smtClean="0"/>
              <a:t>или </a:t>
            </a:r>
            <a:r>
              <a:rPr lang="ru-RU" dirty="0" smtClean="0"/>
              <a:t>NUL</a:t>
            </a:r>
            <a:r>
              <a:rPr lang="en-US" dirty="0" smtClean="0"/>
              <a:t>L</a:t>
            </a:r>
            <a:r>
              <a:rPr lang="ru-RU" dirty="0" smtClean="0"/>
              <a:t>) является </a:t>
            </a:r>
            <a:r>
              <a:rPr lang="ru-RU" b="1" dirty="0" smtClean="0"/>
              <a:t>черными</a:t>
            </a:r>
            <a:endParaRPr lang="ru-RU" b="1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У </a:t>
            </a:r>
            <a:r>
              <a:rPr lang="ru-RU" b="1" dirty="0">
                <a:solidFill>
                  <a:srgbClr val="FF0000"/>
                </a:solidFill>
              </a:rPr>
              <a:t>красного</a:t>
            </a:r>
            <a:r>
              <a:rPr lang="ru-RU" dirty="0"/>
              <a:t> узла родительский узел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b="1" dirty="0" smtClean="0"/>
              <a:t>чёрный </a:t>
            </a:r>
            <a:r>
              <a:rPr lang="ru-RU" dirty="0" smtClean="0"/>
              <a:t>и оба потомка являются </a:t>
            </a:r>
            <a:r>
              <a:rPr lang="ru-RU" b="1" dirty="0" smtClean="0"/>
              <a:t>черными</a:t>
            </a:r>
            <a:r>
              <a:rPr lang="ru-RU" dirty="0" smtClean="0"/>
              <a:t>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У</a:t>
            </a:r>
            <a:r>
              <a:rPr lang="en-US" dirty="0" smtClean="0"/>
              <a:t> </a:t>
            </a:r>
            <a:r>
              <a:rPr lang="ru-RU" dirty="0" smtClean="0"/>
              <a:t>любого </a:t>
            </a:r>
            <a:r>
              <a:rPr lang="ru-RU" dirty="0"/>
              <a:t>узла все пути от него до листьев, являющихся его потомками, содержат одинаковое число черных </a:t>
            </a:r>
            <a:r>
              <a:rPr lang="ru-RU" dirty="0" smtClean="0"/>
              <a:t>узлов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Черный узел может иметь черного родителя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270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Красно-черные </a:t>
            </a:r>
            <a:r>
              <a:rPr lang="ru-RU" dirty="0" smtClean="0"/>
              <a:t>деревья </a:t>
            </a:r>
            <a:r>
              <a:rPr lang="en-US" dirty="0" smtClean="0"/>
              <a:t>/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70920"/>
            <a:ext cx="8229600" cy="2535880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Каждый узел промаркирован </a:t>
            </a:r>
            <a:r>
              <a:rPr lang="ru-RU" dirty="0">
                <a:solidFill>
                  <a:srgbClr val="FF0000"/>
                </a:solidFill>
              </a:rPr>
              <a:t>красным</a:t>
            </a:r>
            <a:r>
              <a:rPr lang="ru-RU" dirty="0"/>
              <a:t> или </a:t>
            </a:r>
            <a:r>
              <a:rPr lang="ru-RU" b="1" dirty="0"/>
              <a:t>чёрным</a:t>
            </a:r>
            <a:r>
              <a:rPr lang="ru-RU" dirty="0"/>
              <a:t> цветом.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Корень дерева и конечные узлы дерева </a:t>
            </a:r>
            <a:r>
              <a:rPr lang="ru-RU" dirty="0" smtClean="0"/>
              <a:t>– </a:t>
            </a:r>
            <a:r>
              <a:rPr lang="ru-RU" smtClean="0"/>
              <a:t>листья </a:t>
            </a:r>
            <a:r>
              <a:rPr lang="ru-RU" smtClean="0"/>
              <a:t>(NUL</a:t>
            </a:r>
            <a:r>
              <a:rPr lang="en-US" dirty="0" smtClean="0"/>
              <a:t>L</a:t>
            </a:r>
            <a:r>
              <a:rPr lang="ru-RU" dirty="0" smtClean="0"/>
              <a:t> </a:t>
            </a:r>
            <a:r>
              <a:rPr lang="ru-RU" smtClean="0"/>
              <a:t>или </a:t>
            </a:r>
            <a:r>
              <a:rPr lang="en-US" smtClean="0"/>
              <a:t>NIL</a:t>
            </a:r>
            <a:r>
              <a:rPr lang="ru-RU" dirty="0" smtClean="0"/>
              <a:t>) </a:t>
            </a:r>
            <a:r>
              <a:rPr lang="ru-RU" dirty="0"/>
              <a:t>является </a:t>
            </a:r>
            <a:r>
              <a:rPr lang="ru-RU" b="1" dirty="0"/>
              <a:t>черными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 </a:t>
            </a:r>
            <a:r>
              <a:rPr lang="ru-RU" b="1" dirty="0">
                <a:solidFill>
                  <a:srgbClr val="FF0000"/>
                </a:solidFill>
              </a:rPr>
              <a:t>красного</a:t>
            </a:r>
            <a:r>
              <a:rPr lang="ru-RU" dirty="0"/>
              <a:t> узла родительский узел –</a:t>
            </a:r>
            <a:r>
              <a:rPr lang="en-US" dirty="0"/>
              <a:t> </a:t>
            </a:r>
            <a:r>
              <a:rPr lang="ru-RU" b="1" dirty="0"/>
              <a:t>чёрный </a:t>
            </a:r>
            <a:r>
              <a:rPr lang="ru-RU" dirty="0"/>
              <a:t>и оба потомка являются </a:t>
            </a:r>
            <a:r>
              <a:rPr lang="ru-RU" b="1" dirty="0"/>
              <a:t>черными</a:t>
            </a:r>
            <a:r>
              <a:rPr lang="ru-RU" dirty="0"/>
              <a:t>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</a:t>
            </a:r>
            <a:r>
              <a:rPr lang="en-US" dirty="0"/>
              <a:t> </a:t>
            </a:r>
            <a:r>
              <a:rPr lang="ru-RU" dirty="0"/>
              <a:t>любого узла все пути от него до листьев, являющихся его потомками, содержат одинаковое число черных узлов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Черный узел может иметь черного родителя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05" y="3749429"/>
            <a:ext cx="6177995" cy="260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11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Красно-черные деревья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Определение 3.Черная </a:t>
            </a:r>
            <a:r>
              <a:rPr lang="ru-RU" b="1" dirty="0" smtClean="0"/>
              <a:t>высота</a:t>
            </a:r>
            <a:r>
              <a:rPr lang="en-US" b="1" dirty="0" smtClean="0"/>
              <a:t> (black height)</a:t>
            </a:r>
            <a:r>
              <a:rPr lang="ru-RU" b="1" dirty="0" smtClean="0"/>
              <a:t> </a:t>
            </a:r>
            <a:r>
              <a:rPr lang="ru-RU" dirty="0" smtClean="0"/>
              <a:t>вершины </a:t>
            </a:r>
            <a:r>
              <a:rPr lang="en-US" b="1" i="1" dirty="0" smtClean="0"/>
              <a:t>X</a:t>
            </a:r>
            <a:r>
              <a:rPr lang="ru-RU" dirty="0" smtClean="0"/>
              <a:t> – число </a:t>
            </a:r>
            <a:r>
              <a:rPr lang="ru-RU" dirty="0"/>
              <a:t>черных вершин на пути из </a:t>
            </a:r>
            <a:r>
              <a:rPr lang="en-US" b="1" i="1" dirty="0" smtClean="0"/>
              <a:t>X </a:t>
            </a:r>
            <a:r>
              <a:rPr lang="ru-RU" dirty="0" smtClean="0"/>
              <a:t>в </a:t>
            </a:r>
            <a:r>
              <a:rPr lang="ru-RU" dirty="0"/>
              <a:t>лист, не учитывая саму вершину </a:t>
            </a:r>
            <a:r>
              <a:rPr lang="en-US" b="1" i="1" dirty="0"/>
              <a:t>X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Черная </a:t>
            </a:r>
            <a:r>
              <a:rPr lang="ru-RU" dirty="0"/>
              <a:t>высота дерева –это черная высота его </a:t>
            </a:r>
            <a:r>
              <a:rPr lang="ru-RU" dirty="0" smtClean="0"/>
              <a:t>корня</a:t>
            </a:r>
            <a:r>
              <a:rPr lang="en-US" dirty="0" smtClean="0"/>
              <a:t>.</a:t>
            </a:r>
            <a:endParaRPr lang="ru-RU" dirty="0"/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75" y="2735262"/>
            <a:ext cx="7853250" cy="36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 </a:t>
            </a:r>
            <a:r>
              <a:rPr lang="ru-RU" dirty="0"/>
              <a:t>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АВЛ-деревья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Красно-черные деревья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АТП. Отображение или «Ассоциативный массив»</a:t>
            </a:r>
          </a:p>
          <a:p>
            <a:pPr lvl="1"/>
            <a:endParaRPr lang="ru-RU" dirty="0" smtClean="0"/>
          </a:p>
          <a:p>
            <a:pPr lvl="0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7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Красно-черные </a:t>
            </a:r>
            <a:r>
              <a:rPr lang="ru-RU" dirty="0" smtClean="0"/>
              <a:t>деревья</a:t>
            </a:r>
            <a:r>
              <a:rPr lang="en-US" dirty="0" smtClean="0"/>
              <a:t> / </a:t>
            </a:r>
            <a:r>
              <a:rPr lang="ru-RU" dirty="0" smtClean="0"/>
              <a:t>Структура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70920"/>
            <a:ext cx="8229600" cy="5533080"/>
          </a:xfrm>
        </p:spPr>
        <p:txBody>
          <a:bodyPr>
            <a:no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RBTree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smtClean="0">
                <a:solidFill>
                  <a:srgbClr val="0000FF"/>
                </a:solidFill>
                <a:latin typeface="Consolas" panose="020B0609020204030204" pitchFamily="49" charset="0"/>
              </a:rPr>
              <a:t>RBNode</a:t>
            </a: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root</a:t>
            </a: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900" smtClean="0">
                <a:solidFill>
                  <a:srgbClr val="000080"/>
                </a:solidFill>
                <a:latin typeface="Consolas" panose="020B0609020204030204" pitchFamily="49" charset="0"/>
              </a:rPr>
              <a:t>nil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RBTree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~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RBTree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90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smtClean="0">
                <a:solidFill>
                  <a:srgbClr val="000080"/>
                </a:solidFill>
                <a:latin typeface="Consolas" panose="020B0609020204030204" pitchFamily="49" charset="0"/>
              </a:rPr>
              <a:t>nil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</a:p>
          <a:p>
            <a:endParaRPr lang="ru-RU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smtClean="0">
                <a:solidFill>
                  <a:srgbClr val="880000"/>
                </a:solidFill>
                <a:latin typeface="Consolas" panose="020B0609020204030204" pitchFamily="49" charset="0"/>
              </a:rPr>
              <a:t>Insert</a:t>
            </a: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key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smtClean="0">
                <a:solidFill>
                  <a:srgbClr val="880000"/>
                </a:solidFill>
                <a:latin typeface="Consolas" panose="020B0609020204030204" pitchFamily="49" charset="0"/>
              </a:rPr>
              <a:t>Delete</a:t>
            </a: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smtClean="0">
                <a:solidFill>
                  <a:srgbClr val="0000FF"/>
                </a:solidFill>
                <a:latin typeface="Consolas" panose="020B0609020204030204" pitchFamily="49" charset="0"/>
              </a:rPr>
              <a:t>RBNode</a:t>
            </a: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smtClean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smtClean="0">
                <a:solidFill>
                  <a:srgbClr val="0000FF"/>
                </a:solidFill>
                <a:latin typeface="Consolas" panose="020B0609020204030204" pitchFamily="49" charset="0"/>
              </a:rPr>
              <a:t>RBNode</a:t>
            </a: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smtClean="0">
                <a:solidFill>
                  <a:srgbClr val="880000"/>
                </a:solidFill>
                <a:latin typeface="Consolas" panose="020B0609020204030204" pitchFamily="49" charset="0"/>
              </a:rPr>
              <a:t>Next</a:t>
            </a: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smtClean="0">
                <a:solidFill>
                  <a:srgbClr val="0000FF"/>
                </a:solidFill>
                <a:latin typeface="Consolas" panose="020B0609020204030204" pitchFamily="49" charset="0"/>
              </a:rPr>
              <a:t>RBNode</a:t>
            </a: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smtClean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smtClean="0">
                <a:solidFill>
                  <a:srgbClr val="880000"/>
                </a:solidFill>
                <a:latin typeface="Consolas" panose="020B0609020204030204" pitchFamily="49" charset="0"/>
              </a:rPr>
              <a:t>InsertFixup</a:t>
            </a: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smtClean="0">
                <a:solidFill>
                  <a:srgbClr val="0000FF"/>
                </a:solidFill>
                <a:latin typeface="Consolas" panose="020B0609020204030204" pitchFamily="49" charset="0"/>
              </a:rPr>
              <a:t>RBNode</a:t>
            </a: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smtClean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smtClean="0">
                <a:solidFill>
                  <a:srgbClr val="880000"/>
                </a:solidFill>
                <a:latin typeface="Consolas" panose="020B0609020204030204" pitchFamily="49" charset="0"/>
              </a:rPr>
              <a:t>DeleteFixup</a:t>
            </a: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smtClean="0">
                <a:solidFill>
                  <a:srgbClr val="0000FF"/>
                </a:solidFill>
                <a:latin typeface="Consolas" panose="020B0609020204030204" pitchFamily="49" charset="0"/>
              </a:rPr>
              <a:t>RBNode</a:t>
            </a: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smtClean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smtClean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Colors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900" dirty="0" smtClean="0">
                <a:solidFill>
                  <a:srgbClr val="A000A0"/>
                </a:solidFill>
                <a:latin typeface="Consolas" panose="020B0609020204030204" pitchFamily="49" charset="0"/>
              </a:rPr>
              <a:t>BLACK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en-US" sz="900" dirty="0" smtClean="0">
                <a:solidFill>
                  <a:srgbClr val="A000A0"/>
                </a:solidFill>
                <a:latin typeface="Consolas" panose="020B0609020204030204" pitchFamily="49" charset="0"/>
              </a:rPr>
              <a:t>RED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smtClean="0">
                <a:solidFill>
                  <a:srgbClr val="0000FF"/>
                </a:solidFill>
                <a:latin typeface="Consolas" panose="020B0609020204030204" pitchFamily="49" charset="0"/>
              </a:rPr>
              <a:t>RBNode</a:t>
            </a: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smtClean="0">
                <a:solidFill>
                  <a:srgbClr val="0000FF"/>
                </a:solidFill>
                <a:latin typeface="Consolas" panose="020B0609020204030204" pitchFamily="49" charset="0"/>
              </a:rPr>
              <a:t>RBNode</a:t>
            </a: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*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900" smtClean="0">
                <a:solidFill>
                  <a:srgbClr val="000080"/>
                </a:solidFill>
                <a:latin typeface="Consolas" panose="020B0609020204030204" pitchFamily="49" charset="0"/>
              </a:rPr>
              <a:t>parent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color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key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smtClean="0">
                <a:solidFill>
                  <a:srgbClr val="0000FF"/>
                </a:solidFill>
                <a:latin typeface="Consolas" panose="020B0609020204030204" pitchFamily="49" charset="0"/>
              </a:rPr>
              <a:t>RBNode</a:t>
            </a: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smtClean="0">
                <a:solidFill>
                  <a:srgbClr val="0000FF"/>
                </a:solidFill>
                <a:latin typeface="Consolas" panose="020B0609020204030204" pitchFamily="49" charset="0"/>
              </a:rPr>
              <a:t>RBTree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t</a:t>
            </a: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900" smtClean="0">
                <a:solidFill>
                  <a:srgbClr val="000080"/>
                </a:solidFill>
                <a:latin typeface="Consolas" panose="020B0609020204030204" pitchFamily="49" charset="0"/>
              </a:rPr>
              <a:t>parent</a:t>
            </a: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900">
                <a:solidFill>
                  <a:srgbClr val="000080"/>
                </a:solidFill>
                <a:latin typeface="Consolas" panose="020B0609020204030204" pitchFamily="49" charset="0"/>
              </a:rPr>
              <a:t>t</a:t>
            </a: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900" smtClean="0">
                <a:solidFill>
                  <a:srgbClr val="000080"/>
                </a:solidFill>
                <a:latin typeface="Consolas" panose="020B0609020204030204" pitchFamily="49" charset="0"/>
              </a:rPr>
              <a:t>nil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key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 panose="020B0609020204030204" pitchFamily="49" charset="0"/>
              </a:rPr>
              <a:t>  }  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RBTree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RBTree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smtClean="0">
                <a:solidFill>
                  <a:srgbClr val="000080"/>
                </a:solidFill>
                <a:latin typeface="Consolas" panose="020B0609020204030204" pitchFamily="49" charset="0"/>
              </a:rPr>
              <a:t>nil</a:t>
            </a: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90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smtClean="0">
                <a:solidFill>
                  <a:srgbClr val="0000FF"/>
                </a:solidFill>
                <a:latin typeface="Consolas" panose="020B0609020204030204" pitchFamily="49" charset="0"/>
              </a:rPr>
              <a:t>RBNode</a:t>
            </a: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0</a:t>
            </a: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900" smtClean="0">
                <a:solidFill>
                  <a:srgbClr val="000080"/>
                </a:solidFill>
                <a:latin typeface="Consolas" panose="020B0609020204030204" pitchFamily="49" charset="0"/>
              </a:rPr>
              <a:t>nil</a:t>
            </a: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color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Colors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>
                <a:solidFill>
                  <a:srgbClr val="A000A0"/>
                </a:solidFill>
                <a:latin typeface="Consolas" panose="020B0609020204030204" pitchFamily="49" charset="0"/>
              </a:rPr>
              <a:t>BLACK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1656190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Красно-черные </a:t>
            </a:r>
            <a:r>
              <a:rPr lang="ru-RU" dirty="0" smtClean="0"/>
              <a:t>деревья</a:t>
            </a:r>
            <a:r>
              <a:rPr lang="en-US" dirty="0" smtClean="0"/>
              <a:t> / </a:t>
            </a:r>
            <a:r>
              <a:rPr lang="ru-RU" dirty="0" smtClean="0"/>
              <a:t>Высота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19938"/>
                <a:ext cx="8229600" cy="569009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ru-RU" b="1" u="sng" dirty="0" smtClean="0"/>
                  <a:t>Теорема.</a:t>
                </a:r>
                <a:r>
                  <a:rPr lang="en-US" b="1" u="sng" dirty="0" smtClean="0"/>
                  <a:t> </a:t>
                </a:r>
                <a:r>
                  <a:rPr lang="ru-RU" dirty="0" smtClean="0"/>
                  <a:t>Красно-черное </a:t>
                </a:r>
                <a:r>
                  <a:rPr lang="ru-RU" dirty="0"/>
                  <a:t>дерево с </a:t>
                </a:r>
                <a:r>
                  <a:rPr lang="ru-RU" dirty="0" smtClean="0"/>
                  <a:t>𝑁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ключами </a:t>
                </a:r>
                <a:r>
                  <a:rPr lang="ru-RU" dirty="0"/>
                  <a:t>имеет </a:t>
                </a:r>
                <a:r>
                  <a:rPr lang="ru-RU" dirty="0" smtClean="0"/>
                  <a:t>высоту</a:t>
                </a:r>
                <a:r>
                  <a:rPr lang="en-US" dirty="0" smtClean="0"/>
                  <a:t> </a:t>
                </a:r>
                <a:r>
                  <a:rPr lang="ru-RU" dirty="0" smtClean="0"/>
                  <a:t>ℎ = 𝑂</a:t>
                </a:r>
                <a:r>
                  <a:rPr lang="en-US" dirty="0" smtClean="0"/>
                  <a:t>(</a:t>
                </a:r>
                <a:r>
                  <a:rPr lang="ru-RU" dirty="0" err="1" smtClean="0"/>
                  <a:t>log</a:t>
                </a:r>
                <a:r>
                  <a:rPr lang="ru-RU" dirty="0" smtClean="0"/>
                  <a:t> 𝑁</a:t>
                </a:r>
                <a:r>
                  <a:rPr lang="en-US" dirty="0" smtClean="0"/>
                  <a:t>)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:pPr>
                  <a:lnSpc>
                    <a:spcPct val="110000"/>
                  </a:lnSpc>
                </a:pPr>
                <a:r>
                  <a:rPr lang="ru-RU" b="1" dirty="0"/>
                  <a:t>Лемма 1</a:t>
                </a:r>
                <a:r>
                  <a:rPr lang="ru-RU" b="1" dirty="0" smtClean="0"/>
                  <a:t>. </a:t>
                </a:r>
                <a:r>
                  <a:rPr lang="ru-RU" dirty="0" smtClean="0"/>
                  <a:t>В </a:t>
                </a:r>
                <a:r>
                  <a:rPr lang="ru-RU" dirty="0"/>
                  <a:t>красно-черном дереве с черной </a:t>
                </a:r>
                <a:r>
                  <a:rPr lang="ru-RU" dirty="0" smtClean="0"/>
                  <a:t>высотой ℎ</a:t>
                </a:r>
                <a:r>
                  <a:rPr lang="ru-RU" baseline="-25000" dirty="0" smtClean="0"/>
                  <a:t>𝑏 </a:t>
                </a:r>
                <a:r>
                  <a:rPr lang="ru-RU" dirty="0" smtClean="0"/>
                  <a:t>количество </a:t>
                </a:r>
                <a:r>
                  <a:rPr lang="ru-RU" dirty="0"/>
                  <a:t>внутренних вершин не </a:t>
                </a:r>
                <a:r>
                  <a:rPr lang="ru-RU" dirty="0" smtClean="0"/>
                  <a:t>менее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ru-RU" sz="2000" i="1" dirty="0" smtClean="0"/>
                          <m:t>h</m:t>
                        </m:r>
                        <m:r>
                          <m:rPr>
                            <m:nor/>
                          </m:rPr>
                          <a:rPr lang="ru-RU" sz="2000" baseline="-25000" dirty="0" smtClean="0"/>
                          <m:t>𝑏</m:t>
                        </m:r>
                      </m:sup>
                    </m:sSup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r>
                  <a:rPr lang="ru-RU" b="1" u="sng" dirty="0"/>
                  <a:t>Доказательство Леммы 1</a:t>
                </a:r>
                <a:r>
                  <a:rPr lang="ru-RU" u="sng" dirty="0" smtClean="0"/>
                  <a:t>.</a:t>
                </a:r>
                <a:r>
                  <a:rPr lang="ru-RU" dirty="0" smtClean="0"/>
                  <a:t> </a:t>
                </a:r>
                <a:endParaRPr lang="ru-RU" dirty="0"/>
              </a:p>
              <a:p>
                <a:r>
                  <a:rPr lang="ru-RU" dirty="0" smtClean="0"/>
                  <a:t>Покажем по </a:t>
                </a:r>
                <a:r>
                  <a:rPr lang="ru-RU" dirty="0"/>
                  <a:t>индукции, что любое поддерево с вершиной в узле </a:t>
                </a:r>
                <a:r>
                  <a:rPr lang="ru-RU" i="1" dirty="0" smtClean="0"/>
                  <a:t>x </a:t>
                </a:r>
                <a:r>
                  <a:rPr lang="ru-RU" dirty="0" smtClean="0"/>
                  <a:t>содержит </a:t>
                </a:r>
                <a:r>
                  <a:rPr lang="ru-RU" dirty="0" smtClean="0"/>
                  <a:t>не менее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ru-RU" i="1" dirty="0"/>
                          <m:t>h</m:t>
                        </m:r>
                        <m:r>
                          <m:rPr>
                            <m:nor/>
                          </m:rPr>
                          <a:rPr lang="ru-RU" baseline="-25000" dirty="0"/>
                          <m:t>𝑏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)</m:t>
                        </m:r>
                        <m:r>
                          <a:rPr lang="ru-RU" i="1" baseline="-25000" dirty="0" smtClean="0"/>
                          <m:t> 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/>
                  <a:t> </a:t>
                </a:r>
                <a:endParaRPr lang="en-US" dirty="0" smtClean="0"/>
              </a:p>
              <a:p>
                <a:r>
                  <a:rPr lang="ru-RU" dirty="0" smtClean="0"/>
                  <a:t>внутренних </a:t>
                </a:r>
                <a:r>
                  <a:rPr lang="ru-RU" dirty="0" smtClean="0"/>
                  <a:t>узлов</a:t>
                </a:r>
              </a:p>
              <a:p>
                <a:r>
                  <a:rPr lang="ru-RU" dirty="0" smtClean="0">
                    <a:solidFill>
                      <a:srgbClr val="0000FF"/>
                    </a:solidFill>
                  </a:rPr>
                  <a:t>Базис индукции</a:t>
                </a:r>
              </a:p>
              <a:p>
                <a:r>
                  <a:rPr lang="ru-RU" dirty="0" smtClean="0"/>
                  <a:t>Если высота </a:t>
                </a:r>
                <a:r>
                  <a:rPr lang="ru-RU" i="1" dirty="0" smtClean="0"/>
                  <a:t>h </a:t>
                </a:r>
                <a:r>
                  <a:rPr lang="ru-RU" dirty="0" smtClean="0"/>
                  <a:t>узла </a:t>
                </a:r>
                <a:r>
                  <a:rPr lang="ru-RU" i="1" dirty="0" smtClean="0"/>
                  <a:t>x </a:t>
                </a:r>
                <a:r>
                  <a:rPr lang="ru-RU" dirty="0" smtClean="0"/>
                  <a:t>равна </a:t>
                </a:r>
                <a:r>
                  <a:rPr lang="ru-RU" dirty="0"/>
                  <a:t>0</a:t>
                </a:r>
                <a:r>
                  <a:rPr lang="ru-RU" dirty="0" smtClean="0"/>
                  <a:t>, </a:t>
                </a:r>
                <a:r>
                  <a:rPr lang="ru-RU" dirty="0" smtClean="0"/>
                  <a:t>то узел </a:t>
                </a:r>
                <a:r>
                  <a:rPr lang="ru-RU" i="1" dirty="0" smtClean="0"/>
                  <a:t>x </a:t>
                </a:r>
                <a:r>
                  <a:rPr lang="ru-RU" dirty="0" smtClean="0"/>
                  <a:t>– это лист (</a:t>
                </a:r>
                <a:r>
                  <a:rPr lang="en-US" dirty="0" smtClean="0"/>
                  <a:t>NULL</a:t>
                </a:r>
                <a:r>
                  <a:rPr lang="ru-RU" dirty="0" smtClean="0"/>
                  <a:t>), </a:t>
                </a:r>
                <a:r>
                  <a:rPr lang="ru-RU" dirty="0" smtClean="0"/>
                  <a:t>а его поддерево содержит не </a:t>
                </a:r>
                <a:r>
                  <a:rPr lang="ru-RU" dirty="0" smtClean="0"/>
                  <a:t>менее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ru-RU" i="1" dirty="0"/>
                          <m:t>h</m:t>
                        </m:r>
                        <m:r>
                          <m:rPr>
                            <m:nor/>
                          </m:rPr>
                          <a:rPr lang="ru-RU" baseline="-25000" dirty="0"/>
                          <m:t>𝑏</m:t>
                        </m:r>
                        <m:r>
                          <m:rPr>
                            <m:nor/>
                          </m:rPr>
                          <a:rPr lang="ru-RU" b="0" i="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ru-RU" b="0" i="0" dirty="0" smtClean="0"/>
                          <m:t>)</m:t>
                        </m:r>
                        <m:r>
                          <a:rPr lang="ru-RU" i="1" baseline="-25000" dirty="0" smtClean="0"/>
                          <m:t> 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= 2</a:t>
                </a:r>
                <a:r>
                  <a:rPr lang="ru-RU" baseline="30000" dirty="0" smtClean="0"/>
                  <a:t>0</a:t>
                </a:r>
                <a:r>
                  <a:rPr lang="ru-RU" dirty="0" smtClean="0"/>
                  <a:t>–1 = 0 внутренних узлов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19938"/>
                <a:ext cx="8229600" cy="5690098"/>
              </a:xfrm>
              <a:blipFill>
                <a:blip r:embed="rId2"/>
                <a:stretch>
                  <a:fillRect l="-1111" r="-1037" b="-23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32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Красно-черные деревья</a:t>
            </a:r>
            <a:r>
              <a:rPr lang="en-US" dirty="0"/>
              <a:t> / </a:t>
            </a:r>
            <a:r>
              <a:rPr lang="ru-RU" dirty="0"/>
              <a:t>Высота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ru-RU" dirty="0"/>
              <a:t>Индукционный шаг:</a:t>
            </a:r>
            <a:r>
              <a:rPr lang="en-US" dirty="0"/>
              <a:t> </a:t>
            </a:r>
            <a:r>
              <a:rPr lang="ru-RU" dirty="0"/>
              <a:t>Рассмотрим внутреннюю вершину 𝑥. Пусть ее черная высота ℎ</a:t>
            </a:r>
            <a:r>
              <a:rPr lang="ru-RU" baseline="-25000" dirty="0"/>
              <a:t>𝑏</a:t>
            </a:r>
            <a:r>
              <a:rPr lang="en-US" dirty="0"/>
              <a:t>(</a:t>
            </a:r>
            <a:r>
              <a:rPr lang="ru-RU" dirty="0"/>
              <a:t>𝑥</a:t>
            </a:r>
            <a:r>
              <a:rPr lang="en-US" dirty="0"/>
              <a:t>)</a:t>
            </a:r>
            <a:r>
              <a:rPr lang="ru-RU" dirty="0"/>
              <a:t>=𝐻.</a:t>
            </a:r>
            <a:r>
              <a:rPr lang="en-US" dirty="0"/>
              <a:t> </a:t>
            </a:r>
            <a:endParaRPr lang="ru-RU" dirty="0"/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dirty="0"/>
              <a:t>Если ее потомок </a:t>
            </a:r>
            <a:r>
              <a:rPr lang="ru-RU" b="1" dirty="0"/>
              <a:t>𝑝</a:t>
            </a:r>
            <a:r>
              <a:rPr lang="en-US" b="1" dirty="0"/>
              <a:t> </a:t>
            </a:r>
            <a:r>
              <a:rPr lang="ru-RU" b="1" dirty="0"/>
              <a:t>–</a:t>
            </a:r>
            <a:r>
              <a:rPr lang="en-US" b="1" dirty="0"/>
              <a:t> </a:t>
            </a:r>
            <a:r>
              <a:rPr lang="ru-RU" b="1" dirty="0"/>
              <a:t>черный</a:t>
            </a:r>
            <a:r>
              <a:rPr lang="ru-RU" dirty="0"/>
              <a:t>, то </a:t>
            </a:r>
            <a:endParaRPr lang="ru-RU" dirty="0" smtClean="0"/>
          </a:p>
          <a:p>
            <a:pPr>
              <a:lnSpc>
                <a:spcPct val="170000"/>
              </a:lnSpc>
            </a:pPr>
            <a:r>
              <a:rPr lang="ru-RU" dirty="0" smtClean="0"/>
              <a:t>черная </a:t>
            </a:r>
            <a:r>
              <a:rPr lang="ru-RU" dirty="0"/>
              <a:t>высота такого потомка ℎ</a:t>
            </a:r>
            <a:r>
              <a:rPr lang="ru-RU" baseline="-25000" dirty="0"/>
              <a:t>𝑏 </a:t>
            </a:r>
            <a:r>
              <a:rPr lang="en-US" dirty="0"/>
              <a:t>(</a:t>
            </a:r>
            <a:r>
              <a:rPr lang="ru-RU" dirty="0"/>
              <a:t>𝑝</a:t>
            </a:r>
            <a:r>
              <a:rPr lang="en-US" dirty="0"/>
              <a:t>)</a:t>
            </a:r>
            <a:r>
              <a:rPr lang="ru-RU" dirty="0"/>
              <a:t>=𝐻 - 1. </a:t>
            </a: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dirty="0"/>
              <a:t>Если потомок </a:t>
            </a:r>
            <a:r>
              <a:rPr lang="ru-RU" b="1" dirty="0">
                <a:solidFill>
                  <a:srgbClr val="FF0000"/>
                </a:solidFill>
              </a:rPr>
              <a:t>𝑝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красный</a:t>
            </a:r>
            <a:r>
              <a:rPr lang="ru-RU" dirty="0"/>
              <a:t>, то черная </a:t>
            </a:r>
            <a:endParaRPr lang="ru-RU" dirty="0" smtClean="0"/>
          </a:p>
          <a:p>
            <a:pPr>
              <a:lnSpc>
                <a:spcPct val="170000"/>
              </a:lnSpc>
            </a:pPr>
            <a:r>
              <a:rPr lang="ru-RU" dirty="0" smtClean="0"/>
              <a:t>высота </a:t>
            </a:r>
            <a:r>
              <a:rPr lang="ru-RU" dirty="0"/>
              <a:t>такого потомка ℎ</a:t>
            </a:r>
            <a:r>
              <a:rPr lang="ru-RU" baseline="-25000" dirty="0"/>
              <a:t>𝑏 </a:t>
            </a:r>
            <a:r>
              <a:rPr lang="en-US" dirty="0"/>
              <a:t>(</a:t>
            </a:r>
            <a:r>
              <a:rPr lang="ru-RU" dirty="0"/>
              <a:t>𝑝</a:t>
            </a:r>
            <a:r>
              <a:rPr lang="en-US" dirty="0"/>
              <a:t>)</a:t>
            </a:r>
            <a:r>
              <a:rPr lang="ru-RU" dirty="0"/>
              <a:t>=𝐻.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ru-RU" dirty="0" smtClean="0"/>
              <a:t>В любом случае по предположению индукции в каждом поддереве содержится не </a:t>
            </a:r>
            <a:r>
              <a:rPr lang="ru-RU" dirty="0" smtClean="0"/>
              <a:t>менее</a:t>
            </a:r>
            <a:r>
              <a:rPr lang="ru-RU" dirty="0" smtClean="0"/>
              <a:t> </a:t>
            </a:r>
            <a:r>
              <a:rPr lang="ru-RU" dirty="0" smtClean="0"/>
              <a:t>2</a:t>
            </a:r>
            <a:r>
              <a:rPr lang="ru-RU" baseline="30000" dirty="0" smtClean="0"/>
              <a:t>𝐻-1</a:t>
            </a:r>
            <a:r>
              <a:rPr lang="ru-RU" dirty="0" smtClean="0"/>
              <a:t>−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r>
              <a:rPr lang="ru-RU" dirty="0"/>
              <a:t>вершин. Тогда все дерево с корнем в узле </a:t>
            </a:r>
            <a:r>
              <a:rPr lang="ru-RU" dirty="0" smtClean="0"/>
              <a:t>x</a:t>
            </a:r>
            <a:r>
              <a:rPr lang="en-US" dirty="0" smtClean="0"/>
              <a:t> </a:t>
            </a:r>
            <a:r>
              <a:rPr lang="ru-RU" dirty="0" smtClean="0"/>
              <a:t>содержит </a:t>
            </a:r>
            <a:r>
              <a:rPr lang="ru-RU" dirty="0"/>
              <a:t>не </a:t>
            </a:r>
            <a:r>
              <a:rPr lang="ru-RU" dirty="0" smtClean="0"/>
              <a:t>менее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/>
              <a:t>2∙</a:t>
            </a:r>
            <a:r>
              <a:rPr lang="en-US" dirty="0" smtClean="0"/>
              <a:t>(</a:t>
            </a:r>
            <a:r>
              <a:rPr lang="ru-RU" dirty="0" smtClean="0"/>
              <a:t>2</a:t>
            </a:r>
            <a:r>
              <a:rPr lang="ru-RU" baseline="30000" dirty="0" smtClean="0"/>
              <a:t>𝐻-1</a:t>
            </a:r>
            <a:r>
              <a:rPr lang="ru-RU" dirty="0" smtClean="0"/>
              <a:t>−</a:t>
            </a:r>
            <a:r>
              <a:rPr lang="ru-RU" dirty="0" smtClean="0"/>
              <a:t>1</a:t>
            </a:r>
            <a:r>
              <a:rPr lang="en-US" dirty="0" smtClean="0"/>
              <a:t> ) </a:t>
            </a:r>
            <a:r>
              <a:rPr lang="ru-RU" dirty="0" smtClean="0"/>
              <a:t>+1= 2</a:t>
            </a:r>
            <a:r>
              <a:rPr lang="ru-RU" baseline="30000" dirty="0" smtClean="0"/>
              <a:t>𝐻 </a:t>
            </a:r>
            <a:r>
              <a:rPr lang="ru-RU" dirty="0" smtClean="0"/>
              <a:t>−1, </a:t>
            </a:r>
            <a:r>
              <a:rPr lang="ru-RU" dirty="0" err="1" smtClean="0"/>
              <a:t>ч.т.д</a:t>
            </a:r>
            <a:r>
              <a:rPr lang="ru-RU" dirty="0" smtClean="0"/>
              <a:t>. 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000" y="2557543"/>
            <a:ext cx="2995575" cy="12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08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Красно-черные деревья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/>
              <a:t>Доказательство </a:t>
            </a:r>
            <a:r>
              <a:rPr lang="ru-RU" u="sng" dirty="0" smtClean="0"/>
              <a:t>Теоремы.</a:t>
            </a:r>
            <a:r>
              <a:rPr lang="en-US" dirty="0" smtClean="0"/>
              <a:t> </a:t>
            </a:r>
            <a:r>
              <a:rPr lang="ru-RU" dirty="0" smtClean="0"/>
              <a:t>Если </a:t>
            </a:r>
            <a:r>
              <a:rPr lang="ru-RU" dirty="0"/>
              <a:t>обычная высота равна ℎ, то черная </a:t>
            </a:r>
            <a:r>
              <a:rPr lang="ru-RU" dirty="0" smtClean="0"/>
              <a:t>высота </a:t>
            </a:r>
            <a:r>
              <a:rPr lang="en-US" b="1" i="1" dirty="0" err="1" smtClean="0"/>
              <a:t>h</a:t>
            </a:r>
            <a:r>
              <a:rPr lang="en-US" b="1" i="1" baseline="-25000" dirty="0" err="1" smtClean="0"/>
              <a:t>b</a:t>
            </a:r>
            <a:r>
              <a:rPr lang="ru-RU" dirty="0" smtClean="0"/>
              <a:t> </a:t>
            </a:r>
            <a:r>
              <a:rPr lang="ru-RU" dirty="0"/>
              <a:t>дерева будет не меньше </a:t>
            </a:r>
            <a:r>
              <a:rPr lang="ru-RU" dirty="0" smtClean="0"/>
              <a:t>ℎ </a:t>
            </a:r>
            <a:r>
              <a:rPr lang="en-US" dirty="0" smtClean="0"/>
              <a:t>/</a:t>
            </a:r>
            <a:r>
              <a:rPr lang="ru-RU" dirty="0" smtClean="0"/>
              <a:t> 2. </a:t>
            </a:r>
            <a:endParaRPr lang="en-US" dirty="0" smtClean="0"/>
          </a:p>
          <a:p>
            <a:pPr algn="ctr"/>
            <a:r>
              <a:rPr lang="en-US" i="1" dirty="0" err="1"/>
              <a:t>h</a:t>
            </a:r>
            <a:r>
              <a:rPr lang="en-US" i="1" baseline="-25000" dirty="0" err="1"/>
              <a:t>b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/>
              <a:t>)≥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/ 2</a:t>
            </a:r>
            <a:endParaRPr lang="en-US" dirty="0" smtClean="0"/>
          </a:p>
          <a:p>
            <a:r>
              <a:rPr lang="ru-RU" dirty="0" smtClean="0"/>
              <a:t>По </a:t>
            </a:r>
            <a:r>
              <a:rPr lang="ru-RU" dirty="0"/>
              <a:t>лемме 1 количество внутренних вершин </a:t>
            </a:r>
            <a:r>
              <a:rPr lang="ru-RU" dirty="0" smtClean="0"/>
              <a:t>𝑁</a:t>
            </a:r>
            <a:r>
              <a:rPr lang="en-US" dirty="0" smtClean="0"/>
              <a:t> </a:t>
            </a:r>
            <a:r>
              <a:rPr lang="ru-RU" dirty="0" smtClean="0"/>
              <a:t>в дереве</a:t>
            </a:r>
            <a:r>
              <a:rPr lang="en-US" dirty="0" smtClean="0"/>
              <a:t> </a:t>
            </a:r>
          </a:p>
          <a:p>
            <a:pPr algn="ctr"/>
            <a:r>
              <a:rPr lang="ru-RU" dirty="0" smtClean="0"/>
              <a:t>𝑁 ≥ 2 </a:t>
            </a:r>
            <a:r>
              <a:rPr lang="ru-RU" baseline="30000" dirty="0" smtClean="0"/>
              <a:t>ℎ</a:t>
            </a:r>
            <a:r>
              <a:rPr lang="en-US" baseline="30000" dirty="0" smtClean="0"/>
              <a:t>/2</a:t>
            </a:r>
            <a:r>
              <a:rPr lang="ru-RU" dirty="0" smtClean="0"/>
              <a:t>−</a:t>
            </a:r>
            <a:r>
              <a:rPr lang="ru-RU" dirty="0"/>
              <a:t>1</a:t>
            </a:r>
            <a:r>
              <a:rPr lang="ru-RU" dirty="0" smtClean="0"/>
              <a:t>.</a:t>
            </a:r>
            <a:r>
              <a:rPr lang="en-US" dirty="0" smtClean="0"/>
              <a:t>	</a:t>
            </a:r>
          </a:p>
          <a:p>
            <a:r>
              <a:rPr lang="ru-RU" dirty="0" smtClean="0"/>
              <a:t>Прологарифмируем</a:t>
            </a:r>
            <a:r>
              <a:rPr lang="ru-RU" dirty="0"/>
              <a:t>:</a:t>
            </a:r>
          </a:p>
          <a:p>
            <a:pPr algn="ctr"/>
            <a:r>
              <a:rPr lang="en-US" dirty="0" smtClean="0"/>
              <a:t>log(𝑁</a:t>
            </a:r>
            <a:r>
              <a:rPr lang="en-US" dirty="0"/>
              <a:t>+</a:t>
            </a:r>
            <a:r>
              <a:rPr lang="en-US" dirty="0" smtClean="0"/>
              <a:t>1)≥ ℎ / 2</a:t>
            </a:r>
            <a:r>
              <a:rPr lang="en-US" dirty="0"/>
              <a:t>.</a:t>
            </a:r>
          </a:p>
          <a:p>
            <a:r>
              <a:rPr lang="ru-RU" dirty="0"/>
              <a:t>Итого,</a:t>
            </a:r>
          </a:p>
          <a:p>
            <a:pPr algn="ctr"/>
            <a:r>
              <a:rPr lang="en-US" dirty="0" smtClean="0"/>
              <a:t>ℎ ≤ 2</a:t>
            </a:r>
            <a:r>
              <a:rPr lang="en-US" dirty="0"/>
              <a:t>∙</a:t>
            </a:r>
            <a:r>
              <a:rPr lang="en-US" dirty="0" smtClean="0"/>
              <a:t>log(𝑁+1),</a:t>
            </a:r>
            <a:endParaRPr lang="en-US" dirty="0"/>
          </a:p>
          <a:p>
            <a:r>
              <a:rPr lang="ru-RU" dirty="0"/>
              <a:t>т. е.</a:t>
            </a:r>
          </a:p>
          <a:p>
            <a:pPr algn="ctr"/>
            <a:r>
              <a:rPr lang="en-US" dirty="0"/>
              <a:t>ℎ=</a:t>
            </a:r>
            <a:r>
              <a:rPr lang="en-US" dirty="0" smtClean="0"/>
              <a:t>𝑂(log𝑁).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887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Красно-черные </a:t>
            </a:r>
            <a:r>
              <a:rPr lang="ru-RU" dirty="0" smtClean="0"/>
              <a:t>деревья</a:t>
            </a:r>
            <a:r>
              <a:rPr lang="en-US" dirty="0" smtClean="0"/>
              <a:t> / </a:t>
            </a:r>
            <a:r>
              <a:rPr lang="ru-RU" dirty="0" smtClean="0"/>
              <a:t>Вставка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/>
              <a:t>Вставка элемента.</a:t>
            </a:r>
            <a:endParaRPr lang="ru-RU" dirty="0"/>
          </a:p>
          <a:p>
            <a:r>
              <a:rPr lang="ru-RU" dirty="0"/>
              <a:t>Каждый элемент вставляется вместо листа.</a:t>
            </a:r>
          </a:p>
          <a:p>
            <a:r>
              <a:rPr lang="ru-RU" dirty="0"/>
              <a:t>Для выбора места вставки идём от корня в нужную сторону, как в </a:t>
            </a:r>
            <a:r>
              <a:rPr lang="ru-RU" dirty="0" smtClean="0"/>
              <a:t>базовом </a:t>
            </a:r>
            <a:r>
              <a:rPr lang="ru-RU" dirty="0"/>
              <a:t>методе построения дерева поиска. До тех пор, пока не остановимся в листе (в фиктивной вершине).</a:t>
            </a:r>
          </a:p>
          <a:p>
            <a:r>
              <a:rPr lang="ru-RU" dirty="0"/>
              <a:t>Вставляем вместо листа новый элемент красного </a:t>
            </a:r>
            <a:r>
              <a:rPr lang="ru-RU" dirty="0" smtClean="0"/>
              <a:t>цвета</a:t>
            </a:r>
            <a:r>
              <a:rPr lang="en-US" dirty="0" smtClean="0"/>
              <a:t> </a:t>
            </a:r>
            <a:r>
              <a:rPr lang="ru-RU" dirty="0" smtClean="0"/>
              <a:t>с</a:t>
            </a:r>
            <a:r>
              <a:rPr lang="en-US" dirty="0" smtClean="0"/>
              <a:t> </a:t>
            </a:r>
            <a:r>
              <a:rPr lang="ru-RU" dirty="0" smtClean="0"/>
              <a:t>двумя </a:t>
            </a:r>
            <a:r>
              <a:rPr lang="ru-RU" b="1" dirty="0" smtClean="0"/>
              <a:t>черными</a:t>
            </a:r>
            <a:r>
              <a:rPr lang="ru-RU" dirty="0" smtClean="0"/>
              <a:t> </a:t>
            </a:r>
            <a:r>
              <a:rPr lang="ru-RU" smtClean="0"/>
              <a:t>листами-потомками </a:t>
            </a:r>
            <a:r>
              <a:rPr lang="ru-RU" smtClean="0"/>
              <a:t>(</a:t>
            </a:r>
            <a:r>
              <a:rPr lang="en-US" smtClean="0"/>
              <a:t>NIL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dirty="0"/>
              <a:t>Теперь восстанавливаем </a:t>
            </a:r>
            <a:r>
              <a:rPr lang="ru-RU" dirty="0" smtClean="0"/>
              <a:t>свойства </a:t>
            </a:r>
            <a:r>
              <a:rPr lang="ru-RU" dirty="0"/>
              <a:t>красно-черного дерева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отец </a:t>
            </a:r>
            <a:r>
              <a:rPr lang="ru-RU" b="1" dirty="0" smtClean="0"/>
              <a:t>нового элемента черный</a:t>
            </a:r>
            <a:r>
              <a:rPr lang="ru-RU" dirty="0" smtClean="0"/>
              <a:t>, то </a:t>
            </a:r>
            <a:r>
              <a:rPr lang="ru-RU" dirty="0"/>
              <a:t>ничего делать не надо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отец </a:t>
            </a:r>
            <a:r>
              <a:rPr lang="ru-RU" b="1" dirty="0">
                <a:solidFill>
                  <a:srgbClr val="FF0000"/>
                </a:solidFill>
              </a:rPr>
              <a:t>нового элемента красный</a:t>
            </a:r>
            <a:r>
              <a:rPr lang="ru-RU" dirty="0"/>
              <a:t>, то достаточно рассмотреть только два </a:t>
            </a:r>
            <a:r>
              <a:rPr lang="ru-RU" dirty="0" smtClean="0"/>
              <a:t>случая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445" y="5580361"/>
            <a:ext cx="1055137" cy="104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4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Красно-черные деревья</a:t>
            </a:r>
            <a:r>
              <a:rPr lang="en-US" dirty="0"/>
              <a:t> / </a:t>
            </a:r>
            <a:r>
              <a:rPr lang="ru-RU" dirty="0" smtClean="0"/>
              <a:t>Нарушение свойств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0254" y="769509"/>
            <a:ext cx="78555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Какие свойства красно-черного дерева могут быть нарушены после вставки нового узла (красного цвета</a:t>
            </a: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)?</a:t>
            </a:r>
          </a:p>
          <a:p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1)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каждый узел является красным, либо черным –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выполняется</a:t>
            </a:r>
          </a:p>
          <a:p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2)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корень дерева является черным </a:t>
            </a: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–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может </a:t>
            </a:r>
            <a:r>
              <a:rPr lang="ru-RU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быть </a:t>
            </a:r>
            <a:r>
              <a:rPr lang="ru-RU" sz="2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нарушено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например, при добавление первого элемента</a:t>
            </a: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3)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у красного узла оба дочерних </a:t>
            </a: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узла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являются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черными </a:t>
            </a: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ru-RU" sz="2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может </a:t>
            </a:r>
            <a:r>
              <a:rPr lang="ru-RU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быть </a:t>
            </a:r>
            <a:r>
              <a:rPr lang="ru-RU" sz="2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нарушено</a:t>
            </a:r>
          </a:p>
          <a:p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4)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У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любого узла все пути от него до листьев, являющихся его потомками, содержат одинаковое число черных </a:t>
            </a: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узлов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–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выполняется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190" y="4464025"/>
            <a:ext cx="4603046" cy="213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86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Красно-черные </a:t>
            </a:r>
            <a:r>
              <a:rPr lang="ru-RU" dirty="0" smtClean="0"/>
              <a:t>деревья </a:t>
            </a:r>
            <a:r>
              <a:rPr lang="en-US" dirty="0"/>
              <a:t>/ </a:t>
            </a:r>
            <a:r>
              <a:rPr lang="ru-RU" dirty="0"/>
              <a:t>Вставка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1091" y="1025108"/>
            <a:ext cx="8229600" cy="5055244"/>
          </a:xfrm>
        </p:spPr>
        <p:txBody>
          <a:bodyPr>
            <a:normAutofit/>
          </a:bodyPr>
          <a:lstStyle/>
          <a:p>
            <a:r>
              <a:rPr lang="ru-RU" sz="2000" b="1" dirty="0"/>
              <a:t>Случай 1.</a:t>
            </a:r>
            <a:r>
              <a:rPr lang="ru-RU" sz="2000" dirty="0"/>
              <a:t>«Дядя» этого узла тоже красный. Тогда перекрашиваем «отца» и «дядю» в чёрный цвет, а «деда» </a:t>
            </a:r>
            <a:r>
              <a:rPr lang="ru-RU" sz="2000" dirty="0" smtClean="0"/>
              <a:t>- в </a:t>
            </a:r>
            <a:r>
              <a:rPr lang="ru-RU" sz="2000" dirty="0"/>
              <a:t>красный.</a:t>
            </a:r>
          </a:p>
          <a:p>
            <a:endParaRPr lang="ru-RU" sz="2000" dirty="0" smtClean="0"/>
          </a:p>
          <a:p>
            <a:r>
              <a:rPr lang="ru-RU" sz="2000" dirty="0" smtClean="0"/>
              <a:t>Теперь </a:t>
            </a:r>
            <a:r>
              <a:rPr lang="ru-RU" sz="2000" dirty="0"/>
              <a:t>«дед» может нарушать свойство </a:t>
            </a:r>
            <a:r>
              <a:rPr lang="ru-RU" sz="2000" dirty="0" smtClean="0"/>
              <a:t>дерева.</a:t>
            </a:r>
            <a:r>
              <a:rPr lang="en-US" sz="2000" dirty="0" smtClean="0"/>
              <a:t> </a:t>
            </a:r>
            <a:r>
              <a:rPr lang="ru-RU" sz="2000" dirty="0" smtClean="0"/>
              <a:t>«</a:t>
            </a:r>
            <a:r>
              <a:rPr lang="ru-RU" sz="2000" dirty="0"/>
              <a:t>Прадед» может быть красного цвета.</a:t>
            </a:r>
          </a:p>
          <a:p>
            <a:r>
              <a:rPr lang="ru-RU" sz="2000" dirty="0"/>
              <a:t>Так рекурсивно пытаемся восстановить </a:t>
            </a:r>
            <a:r>
              <a:rPr lang="ru-RU" sz="2000" dirty="0" smtClean="0"/>
              <a:t>свойства</a:t>
            </a:r>
            <a:r>
              <a:rPr lang="en-US" sz="2000" dirty="0" smtClean="0"/>
              <a:t> </a:t>
            </a:r>
            <a:r>
              <a:rPr lang="ru-RU" sz="2000" dirty="0" smtClean="0"/>
              <a:t>дерева</a:t>
            </a:r>
            <a:r>
              <a:rPr lang="ru-RU" sz="2000" dirty="0"/>
              <a:t>, двигаясь к </a:t>
            </a:r>
            <a:r>
              <a:rPr lang="ru-RU" sz="2000" dirty="0" smtClean="0"/>
              <a:t>предкам.</a:t>
            </a:r>
            <a:endParaRPr lang="en-US" sz="2000" dirty="0"/>
          </a:p>
          <a:p>
            <a:r>
              <a:rPr lang="ru-RU" sz="2000" dirty="0"/>
              <a:t>Если в результате этих перекрашиваний </a:t>
            </a:r>
            <a:r>
              <a:rPr lang="ru-RU" sz="2000" dirty="0" smtClean="0"/>
              <a:t>мы </a:t>
            </a:r>
            <a:r>
              <a:rPr lang="ru-RU" sz="2000" dirty="0"/>
              <a:t>дойдём до корня, то в нём в любом </a:t>
            </a:r>
            <a:r>
              <a:rPr lang="ru-RU" sz="2000" dirty="0" smtClean="0"/>
              <a:t>случае </a:t>
            </a:r>
            <a:r>
              <a:rPr lang="ru-RU" sz="2000" dirty="0"/>
              <a:t>ставим чёрный цвет.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636" y="4675252"/>
            <a:ext cx="5010727" cy="161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Красно-черные </a:t>
            </a:r>
            <a:r>
              <a:rPr lang="ru-RU" dirty="0" smtClean="0"/>
              <a:t>деревья </a:t>
            </a:r>
            <a:r>
              <a:rPr lang="en-US" dirty="0" smtClean="0"/>
              <a:t>/ </a:t>
            </a:r>
            <a:r>
              <a:rPr lang="ru-RU" dirty="0" smtClean="0"/>
              <a:t>Вставка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7127" y="811199"/>
            <a:ext cx="8229600" cy="1921662"/>
          </a:xfrm>
        </p:spPr>
        <p:txBody>
          <a:bodyPr/>
          <a:lstStyle/>
          <a:p>
            <a:r>
              <a:rPr lang="ru-RU" b="1" dirty="0"/>
              <a:t>Случай 2.</a:t>
            </a:r>
            <a:r>
              <a:rPr lang="ru-RU" dirty="0"/>
              <a:t>«Дядя» черный и правый. Просто выполнить перекрашивание отца в черный цвет нельзя, чтобы не нарушить постоянство чёрной высоты дерева по ветви с отцом.</a:t>
            </a:r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37128" y="2410443"/>
            <a:ext cx="81510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ru-RU" sz="2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2.1. Если </a:t>
            </a:r>
            <a:r>
              <a:rPr lang="ru-RU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добавленный узел </a:t>
            </a:r>
            <a:r>
              <a:rPr lang="en-US" sz="2400" b="1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</a:t>
            </a:r>
            <a:r>
              <a:rPr lang="ru-RU" sz="2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был правым потомком отца </a:t>
            </a:r>
            <a:r>
              <a:rPr lang="en-US" sz="2400" b="1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ru-RU" sz="2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то </a:t>
            </a:r>
            <a:r>
              <a:rPr lang="ru-RU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необходимо сначала выполнить </a:t>
            </a:r>
            <a:r>
              <a:rPr lang="ru-RU" sz="2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левое вращение</a:t>
            </a:r>
            <a:r>
              <a:rPr lang="ru-RU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которое сделает отца </a:t>
            </a:r>
            <a:r>
              <a:rPr lang="en-US" sz="2400" b="1" i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ru-RU" sz="2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левым потомком </a:t>
            </a:r>
            <a:r>
              <a:rPr lang="en-US" sz="2400" b="1" i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</a:t>
            </a:r>
            <a:r>
              <a:rPr lang="ru-RU" sz="2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524" y="3980103"/>
            <a:ext cx="6194952" cy="216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Красно-черные деревья </a:t>
            </a:r>
            <a:r>
              <a:rPr lang="en-US" dirty="0"/>
              <a:t>/ </a:t>
            </a:r>
            <a:r>
              <a:rPr lang="ru-RU" dirty="0"/>
              <a:t>Вставка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prstClr val="black"/>
                </a:solidFill>
              </a:rPr>
              <a:t>2.2. Выполняем </a:t>
            </a:r>
            <a:r>
              <a:rPr lang="ru-RU" dirty="0">
                <a:solidFill>
                  <a:prstClr val="black"/>
                </a:solidFill>
              </a:rPr>
              <a:t>правый поворот </a:t>
            </a:r>
            <a:r>
              <a:rPr lang="en-US" dirty="0" smtClean="0">
                <a:solidFill>
                  <a:prstClr val="black"/>
                </a:solidFill>
              </a:rPr>
              <a:t>P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</a:rPr>
              <a:t>и </a:t>
            </a:r>
            <a:r>
              <a:rPr lang="en-US" dirty="0" smtClean="0">
                <a:solidFill>
                  <a:prstClr val="black"/>
                </a:solidFill>
              </a:rPr>
              <a:t>G</a:t>
            </a:r>
            <a:r>
              <a:rPr lang="ru-RU" dirty="0" smtClean="0">
                <a:solidFill>
                  <a:prstClr val="black"/>
                </a:solidFill>
              </a:rPr>
              <a:t>. </a:t>
            </a:r>
            <a:r>
              <a:rPr lang="ru-RU" dirty="0">
                <a:solidFill>
                  <a:prstClr val="black"/>
                </a:solidFill>
              </a:rPr>
              <a:t>Перекрашиваем </a:t>
            </a:r>
            <a:r>
              <a:rPr lang="en-US" dirty="0" smtClean="0">
                <a:solidFill>
                  <a:prstClr val="black"/>
                </a:solidFill>
              </a:rPr>
              <a:t>P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</a:rPr>
              <a:t>и </a:t>
            </a:r>
            <a:r>
              <a:rPr lang="en-US" dirty="0" smtClean="0">
                <a:solidFill>
                  <a:prstClr val="black"/>
                </a:solidFill>
              </a:rPr>
              <a:t>G</a:t>
            </a:r>
            <a:r>
              <a:rPr lang="ru-RU" dirty="0" smtClean="0">
                <a:solidFill>
                  <a:prstClr val="black"/>
                </a:solidFill>
              </a:rPr>
              <a:t>. </a:t>
            </a:r>
            <a:r>
              <a:rPr lang="ru-RU" dirty="0">
                <a:solidFill>
                  <a:prstClr val="black"/>
                </a:solidFill>
              </a:rPr>
              <a:t>Больше ничего делать не требуется</a:t>
            </a:r>
            <a:r>
              <a:rPr lang="ru-RU" dirty="0" smtClean="0">
                <a:solidFill>
                  <a:prstClr val="black"/>
                </a:solidFill>
              </a:rPr>
              <a:t>.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ru-RU" dirty="0">
              <a:solidFill>
                <a:prstClr val="black"/>
              </a:solidFill>
            </a:endParaRPr>
          </a:p>
          <a:p>
            <a:r>
              <a:rPr lang="ru-RU" dirty="0">
                <a:solidFill>
                  <a:prstClr val="black"/>
                </a:solidFill>
              </a:rPr>
              <a:t>Если дядя левый, то порядок действий симметричен описанному. </a:t>
            </a:r>
          </a:p>
          <a:p>
            <a:endParaRPr lang="ru-RU" dirty="0">
              <a:solidFill>
                <a:prstClr val="black"/>
              </a:solidFill>
            </a:endParaRPr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1" y="2373744"/>
            <a:ext cx="6653941" cy="209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77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Красно-черные </a:t>
            </a:r>
            <a:r>
              <a:rPr lang="ru-RU" dirty="0" smtClean="0"/>
              <a:t>деревья </a:t>
            </a:r>
            <a:r>
              <a:rPr lang="en-US" dirty="0" smtClean="0"/>
              <a:t>/ </a:t>
            </a:r>
            <a:r>
              <a:rPr lang="ru-RU" dirty="0" smtClean="0"/>
              <a:t>Вставка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Вставка узла с заданным ключом.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RBTree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mtClean="0">
                <a:solidFill>
                  <a:srgbClr val="880000"/>
                </a:solidFill>
                <a:latin typeface="Consolas" panose="020B0609020204030204" pitchFamily="49" charset="0"/>
              </a:rPr>
              <a:t>Insert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RBNode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</a:rPr>
              <a:t>root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Корень может </a:t>
            </a:r>
            <a:r>
              <a:rPr lang="ru-RU">
                <a:solidFill>
                  <a:srgbClr val="008000"/>
                </a:solidFill>
                <a:latin typeface="Consolas" panose="020B0609020204030204" pitchFamily="49" charset="0"/>
              </a:rPr>
              <a:t>быть 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nil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RBNode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this-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mtClean="0">
                <a:solidFill>
                  <a:srgbClr val="000080"/>
                </a:solidFill>
                <a:latin typeface="Consolas" panose="020B0609020204030204" pitchFamily="49" charset="0"/>
              </a:rPr>
              <a:t>nil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Узел, под который будем вставлять.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mtClean="0">
                <a:solidFill>
                  <a:srgbClr val="000080"/>
                </a:solidFill>
                <a:latin typeface="Consolas" panose="020B0609020204030204" pitchFamily="49" charset="0"/>
              </a:rPr>
              <a:t>nil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RBNode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RBNode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80"/>
                </a:solidFill>
                <a:latin typeface="Consolas" panose="020B0609020204030204" pitchFamily="49" charset="0"/>
              </a:rPr>
              <a:t>parent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this-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mtClean="0">
                <a:solidFill>
                  <a:srgbClr val="000080"/>
                </a:solidFill>
                <a:latin typeface="Consolas" panose="020B0609020204030204" pitchFamily="49" charset="0"/>
              </a:rPr>
              <a:t>nil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Дерево пусто.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l-PL" dirty="0">
                <a:solidFill>
                  <a:srgbClr val="000080"/>
                </a:solidFill>
                <a:latin typeface="Consolas" panose="020B0609020204030204" pitchFamily="49" charset="0"/>
              </a:rPr>
              <a:t>z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pl-PL" i="1" dirty="0">
                <a:solidFill>
                  <a:srgbClr val="880000"/>
                </a:solidFill>
                <a:latin typeface="Consolas" panose="020B0609020204030204" pitchFamily="49" charset="0"/>
              </a:rPr>
              <a:t>left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000080"/>
                </a:solidFill>
                <a:latin typeface="Consolas" panose="020B0609020204030204" pitchFamily="49" charset="0"/>
              </a:rPr>
              <a:t>z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pl-PL" i="1" dirty="0">
                <a:solidFill>
                  <a:srgbClr val="880000"/>
                </a:solidFill>
                <a:latin typeface="Consolas" panose="020B0609020204030204" pitchFamily="49" charset="0"/>
              </a:rPr>
              <a:t>right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l-PL" smtClean="0">
                <a:solidFill>
                  <a:srgbClr val="000080"/>
                </a:solidFill>
                <a:latin typeface="Consolas" panose="020B0609020204030204" pitchFamily="49" charset="0"/>
              </a:rPr>
              <a:t>nil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880000"/>
                </a:solidFill>
                <a:latin typeface="Consolas" panose="020B0609020204030204" pitchFamily="49" charset="0"/>
              </a:rPr>
              <a:t>InsertFixup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80"/>
                </a:solidFill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Восстановление свойств.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13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АВЛ-деревья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АВЛ-дерево (англ. AVL-</a:t>
            </a:r>
            <a:r>
              <a:rPr lang="ru-RU" b="1" i="1" dirty="0" err="1"/>
              <a:t>Tree</a:t>
            </a:r>
            <a:r>
              <a:rPr lang="ru-RU" b="1" i="1" dirty="0"/>
              <a:t>) </a:t>
            </a:r>
            <a:r>
              <a:rPr lang="ru-RU" dirty="0"/>
              <a:t>— сбалансированное двоичное дерево поиска, в котором поддерживается следующее свойство: для каждой его вершины высота её двух поддеревьев различается не более чем на 1.</a:t>
            </a:r>
          </a:p>
          <a:p>
            <a:endParaRPr lang="ru-RU" dirty="0"/>
          </a:p>
          <a:p>
            <a:r>
              <a:rPr lang="ru-RU" dirty="0" smtClean="0"/>
              <a:t>Изобретено Г</a:t>
            </a:r>
            <a:r>
              <a:rPr lang="ru-RU" dirty="0"/>
              <a:t>. М. Адельсона-Вельского и Е. М. </a:t>
            </a:r>
            <a:r>
              <a:rPr lang="ru-RU" dirty="0" smtClean="0"/>
              <a:t>Ландиса в </a:t>
            </a:r>
            <a:r>
              <a:rPr lang="ru-RU" dirty="0"/>
              <a:t>1962 году.</a:t>
            </a:r>
          </a:p>
        </p:txBody>
      </p:sp>
    </p:spTree>
    <p:extLst>
      <p:ext uri="{BB962C8B-B14F-4D97-AF65-F5344CB8AC3E}">
        <p14:creationId xmlns:p14="http://schemas.microsoft.com/office/powerpoint/2010/main" val="13926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Красно-черные деревья </a:t>
            </a:r>
            <a:r>
              <a:rPr lang="en-US" dirty="0"/>
              <a:t>/ </a:t>
            </a:r>
            <a:r>
              <a:rPr lang="ru-RU" dirty="0"/>
              <a:t>Вставка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Последовательность </a:t>
            </a:r>
            <a:r>
              <a:rPr lang="ru-RU" dirty="0"/>
              <a:t>обработки.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Случай </a:t>
            </a:r>
            <a:r>
              <a:rPr lang="ru-RU" dirty="0"/>
              <a:t>1, конец. Если родитель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черный </a:t>
            </a:r>
            <a:r>
              <a:rPr lang="ru-RU" dirty="0"/>
              <a:t>или пришли в корень.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Случай </a:t>
            </a:r>
            <a:r>
              <a:rPr lang="ru-RU" dirty="0"/>
              <a:t>1 </a:t>
            </a:r>
            <a:r>
              <a:rPr lang="ru-RU" dirty="0" smtClean="0"/>
              <a:t>→</a:t>
            </a:r>
            <a:r>
              <a:rPr lang="en-US" dirty="0" smtClean="0"/>
              <a:t> </a:t>
            </a:r>
            <a:r>
              <a:rPr lang="ru-RU" dirty="0" smtClean="0"/>
              <a:t>Случай </a:t>
            </a:r>
            <a:r>
              <a:rPr lang="ru-RU" dirty="0"/>
              <a:t>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Случай 1</a:t>
            </a:r>
            <a:r>
              <a:rPr lang="en-US" dirty="0" smtClean="0"/>
              <a:t> </a:t>
            </a:r>
            <a:r>
              <a:rPr lang="ru-RU" dirty="0" smtClean="0"/>
              <a:t>→</a:t>
            </a:r>
            <a:r>
              <a:rPr lang="en-US" dirty="0" smtClean="0"/>
              <a:t> </a:t>
            </a:r>
            <a:r>
              <a:rPr lang="ru-RU" dirty="0" smtClean="0"/>
              <a:t>Случай </a:t>
            </a:r>
            <a:r>
              <a:rPr lang="ru-RU" dirty="0"/>
              <a:t>2, конец.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Случай </a:t>
            </a:r>
            <a:r>
              <a:rPr lang="ru-RU" dirty="0"/>
              <a:t>2, конец.</a:t>
            </a:r>
          </a:p>
          <a:p>
            <a:endParaRPr lang="ru-RU" dirty="0"/>
          </a:p>
          <a:p>
            <a:r>
              <a:rPr lang="ru-RU" dirty="0"/>
              <a:t>Длинная цепочка только</a:t>
            </a:r>
            <a:r>
              <a:rPr lang="ru-RU" dirty="0" smtClean="0"/>
              <a:t>: </a:t>
            </a:r>
            <a:endParaRPr lang="en-US" dirty="0" smtClean="0"/>
          </a:p>
          <a:p>
            <a:r>
              <a:rPr lang="ru-RU" dirty="0" smtClean="0"/>
              <a:t>Случай </a:t>
            </a:r>
            <a:r>
              <a:rPr lang="ru-RU" dirty="0"/>
              <a:t>1 →Случай 1→Случай 1→… →Случай 1→Случай X, конец</a:t>
            </a:r>
            <a:r>
              <a:rPr lang="ru-RU" dirty="0" smtClean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При </a:t>
            </a:r>
            <a:r>
              <a:rPr lang="ru-RU" dirty="0"/>
              <a:t>этом один переход –переход к отцу x.</a:t>
            </a:r>
          </a:p>
          <a:p>
            <a:endParaRPr lang="ru-RU" dirty="0" smtClean="0"/>
          </a:p>
          <a:p>
            <a:r>
              <a:rPr lang="ru-RU" dirty="0" smtClean="0"/>
              <a:t>Общее </a:t>
            </a:r>
            <a:r>
              <a:rPr lang="ru-RU" dirty="0"/>
              <a:t>время работы вставки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𝑂(</a:t>
            </a:r>
            <a:r>
              <a:rPr lang="ru-RU" dirty="0" err="1" smtClean="0"/>
              <a:t>log</a:t>
            </a:r>
            <a:r>
              <a:rPr lang="ru-RU" dirty="0" smtClean="0"/>
              <a:t> 𝑁</a:t>
            </a:r>
            <a:r>
              <a:rPr lang="ru-RU" dirty="0" smtClean="0"/>
              <a:t>).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www.youtube.com/watch?time_continue=5&amp;v=vDHFF4wjWYU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https://www.cs.usfca.edu/~</a:t>
            </a:r>
            <a:r>
              <a:rPr lang="en-US" dirty="0" smtClean="0">
                <a:hlinkClick r:id="rId3"/>
              </a:rPr>
              <a:t>galles/visualization/RedBlack.html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047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Красно-черные деревья </a:t>
            </a:r>
            <a:r>
              <a:rPr lang="en-US" dirty="0"/>
              <a:t>/ </a:t>
            </a:r>
            <a:r>
              <a:rPr lang="ru-RU" dirty="0"/>
              <a:t>Удаление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Удаление вершины.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/>
              <a:t>удалении вершины могут возникнуть три случая в зависимости от количества её детей:</a:t>
            </a:r>
          </a:p>
          <a:p>
            <a:r>
              <a:rPr lang="ru-RU" dirty="0"/>
              <a:t>1</a:t>
            </a:r>
            <a:r>
              <a:rPr lang="ru-RU" dirty="0" smtClean="0"/>
              <a:t>. Если </a:t>
            </a:r>
            <a:r>
              <a:rPr lang="ru-RU" dirty="0"/>
              <a:t>у вершины нет детей, то изменяем указатель на неё у родителя </a:t>
            </a:r>
            <a:r>
              <a:rPr lang="ru-RU" dirty="0" smtClean="0"/>
              <a:t>на фиктивный </a:t>
            </a:r>
            <a:r>
              <a:rPr lang="ru-RU" dirty="0"/>
              <a:t>лист.</a:t>
            </a:r>
          </a:p>
          <a:p>
            <a:r>
              <a:rPr lang="ru-RU" dirty="0"/>
              <a:t>2</a:t>
            </a:r>
            <a:r>
              <a:rPr lang="ru-RU" dirty="0" smtClean="0"/>
              <a:t>. Если </a:t>
            </a:r>
            <a:r>
              <a:rPr lang="ru-RU" dirty="0"/>
              <a:t>у неё только один ребёнок, то делаем у родителя </a:t>
            </a:r>
            <a:r>
              <a:rPr lang="ru-RU" dirty="0" smtClean="0"/>
              <a:t>ссылку </a:t>
            </a:r>
            <a:r>
              <a:rPr lang="ru-RU" dirty="0"/>
              <a:t>на ребенка вместо этой вершины.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0232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Красно-черные деревья </a:t>
            </a:r>
            <a:r>
              <a:rPr lang="en-US" dirty="0"/>
              <a:t>/ </a:t>
            </a:r>
            <a:r>
              <a:rPr lang="ru-RU" dirty="0"/>
              <a:t>Удаление 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3971431"/>
            <a:ext cx="4378994" cy="24259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60218" y="1055776"/>
            <a:ext cx="77400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3. Если </a:t>
            </a:r>
            <a:r>
              <a:rPr lang="ru-RU" sz="2800" dirty="0"/>
              <a:t>же имеются оба ребёнка, то находим вершину со следующим значением ключа. У такой вершины нет левого ребёнка. Удаляем </a:t>
            </a:r>
            <a:r>
              <a:rPr lang="ru-RU" sz="2800" dirty="0" smtClean="0"/>
              <a:t>эту </a:t>
            </a:r>
            <a:r>
              <a:rPr lang="ru-RU" sz="2800" dirty="0"/>
              <a:t>вершину способом, описанным в первом или во втором пункте, скопировав её ключ в изначальную вершину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60218" y="384556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/>
              <a:t>Вершина со следующим значением ключа – самая левая вершина в правом поддереве. </a:t>
            </a:r>
            <a:endParaRPr lang="ru-RU" sz="2800" dirty="0" smtClean="0"/>
          </a:p>
          <a:p>
            <a:r>
              <a:rPr lang="ru-RU" sz="2800" dirty="0" smtClean="0"/>
              <a:t>Для </a:t>
            </a:r>
            <a:r>
              <a:rPr lang="ru-RU" sz="2800" dirty="0"/>
              <a:t>вершины 13 –15. </a:t>
            </a:r>
            <a:endParaRPr lang="ru-RU" sz="2800" dirty="0" smtClean="0"/>
          </a:p>
          <a:p>
            <a:r>
              <a:rPr lang="ru-RU" sz="2800" dirty="0" smtClean="0"/>
              <a:t>Для </a:t>
            </a:r>
            <a:r>
              <a:rPr lang="ru-RU" sz="2800" dirty="0"/>
              <a:t>вершины 17 –22.</a:t>
            </a:r>
          </a:p>
        </p:txBody>
      </p:sp>
    </p:spTree>
    <p:extLst>
      <p:ext uri="{BB962C8B-B14F-4D97-AF65-F5344CB8AC3E}">
        <p14:creationId xmlns:p14="http://schemas.microsoft.com/office/powerpoint/2010/main" val="3064080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Красно-черные деревья </a:t>
            </a:r>
            <a:r>
              <a:rPr lang="en-US" dirty="0"/>
              <a:t>/ </a:t>
            </a:r>
            <a:r>
              <a:rPr lang="ru-RU" dirty="0"/>
              <a:t>Удаление 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1410" y="3345456"/>
            <a:ext cx="1377000" cy="145413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09415" y="936867"/>
            <a:ext cx="851131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И</a:t>
            </a:r>
            <a:r>
              <a:rPr lang="en-US" sz="2000" dirty="0" smtClean="0"/>
              <a:t> </a:t>
            </a:r>
            <a:r>
              <a:rPr lang="ru-RU" sz="2000" dirty="0" smtClean="0"/>
              <a:t>так</a:t>
            </a:r>
            <a:r>
              <a:rPr lang="ru-RU" sz="2000" dirty="0"/>
              <a:t>, удаляется вершина, имеющая не более одной дочерней.</a:t>
            </a:r>
          </a:p>
          <a:p>
            <a:r>
              <a:rPr lang="ru-RU" sz="2000" dirty="0">
                <a:solidFill>
                  <a:srgbClr val="FF0000"/>
                </a:solidFill>
              </a:rPr>
              <a:t>А</a:t>
            </a:r>
            <a:r>
              <a:rPr lang="ru-RU" sz="2000" dirty="0" smtClean="0">
                <a:solidFill>
                  <a:srgbClr val="FF0000"/>
                </a:solidFill>
              </a:rPr>
              <a:t>.</a:t>
            </a:r>
            <a:r>
              <a:rPr lang="en-US" sz="2000" dirty="0" smtClean="0"/>
              <a:t> </a:t>
            </a:r>
            <a:r>
              <a:rPr lang="ru-RU" sz="2000" dirty="0" smtClean="0"/>
              <a:t>Удаление </a:t>
            </a:r>
            <a:r>
              <a:rPr lang="ru-RU" sz="2000" dirty="0">
                <a:solidFill>
                  <a:srgbClr val="FF0000"/>
                </a:solidFill>
              </a:rPr>
              <a:t>красной вершины</a:t>
            </a:r>
            <a:r>
              <a:rPr lang="ru-RU" sz="2000" dirty="0"/>
              <a:t>.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/>
              <a:t>При удалении красной вершины свойства дерева не нарушаются.</a:t>
            </a:r>
            <a:r>
              <a:rPr lang="en-US" sz="2000" dirty="0"/>
              <a:t> </a:t>
            </a:r>
            <a:r>
              <a:rPr lang="ru-RU" sz="2000" dirty="0"/>
              <a:t>Более того, красная вершина, не может иметь одного потомка. Если бы потомок существовал, то он был бы черным и нарушилось бы свойство постоянства черной глубины для потомка и его соседней фиктивной вершины.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ru-RU" sz="2000" u="sng" dirty="0"/>
              <a:t>Действие:</a:t>
            </a:r>
            <a:endParaRPr lang="en-US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Удалить </a:t>
            </a:r>
            <a:r>
              <a:rPr lang="ru-RU" sz="2000" dirty="0">
                <a:solidFill>
                  <a:srgbClr val="FF0000"/>
                </a:solidFill>
              </a:rPr>
              <a:t>красную вершину </a:t>
            </a:r>
            <a:r>
              <a:rPr lang="ru-RU" sz="2000" dirty="0"/>
              <a:t>(заменить на лист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endParaRPr lang="en-US" sz="2000" dirty="0"/>
          </a:p>
          <a:p>
            <a:r>
              <a:rPr lang="ru-RU" sz="2000" dirty="0"/>
              <a:t>Восстановление свойств потребуется только при </a:t>
            </a:r>
            <a:r>
              <a:rPr lang="ru-RU" sz="2000" b="1" dirty="0"/>
              <a:t>удалении чёрной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7148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Красно-черные деревья </a:t>
            </a:r>
            <a:r>
              <a:rPr lang="en-US" dirty="0"/>
              <a:t>/ </a:t>
            </a:r>
            <a:r>
              <a:rPr lang="ru-RU" dirty="0"/>
              <a:t>Удаление 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9368" y="2651713"/>
            <a:ext cx="2151759" cy="198611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38727" y="1176079"/>
            <a:ext cx="84743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PF Isotext Pro"/>
              </a:rPr>
              <a:t>Б</a:t>
            </a:r>
            <a:r>
              <a:rPr lang="ru-RU" b="1" dirty="0" smtClean="0">
                <a:solidFill>
                  <a:srgbClr val="FF0000"/>
                </a:solidFill>
                <a:latin typeface="PF Isotext Pro"/>
              </a:rPr>
              <a:t>.</a:t>
            </a:r>
            <a:r>
              <a:rPr lang="en-US" b="1" dirty="0" smtClean="0">
                <a:solidFill>
                  <a:srgbClr val="FF0000"/>
                </a:solidFill>
                <a:latin typeface="PF Isotext Pro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PF Isotext Pro"/>
              </a:rPr>
              <a:t>Удаление</a:t>
            </a:r>
            <a:r>
              <a:rPr lang="ru-RU" b="1" dirty="0" smtClean="0">
                <a:solidFill>
                  <a:srgbClr val="000000"/>
                </a:solidFill>
                <a:latin typeface="PF Isotext Pro"/>
              </a:rPr>
              <a:t> </a:t>
            </a:r>
            <a:r>
              <a:rPr lang="ru-RU" b="1" dirty="0">
                <a:solidFill>
                  <a:srgbClr val="000000"/>
                </a:solidFill>
                <a:latin typeface="PF Isotext Pro"/>
              </a:rPr>
              <a:t>черной вершины с потомком.</a:t>
            </a:r>
            <a:endParaRPr lang="ru-RU" dirty="0">
              <a:solidFill>
                <a:srgbClr val="000000"/>
              </a:solidFill>
              <a:latin typeface="PF Isotext Pro"/>
            </a:endParaRPr>
          </a:p>
          <a:p>
            <a:endParaRPr lang="ru-RU" dirty="0" smtClean="0">
              <a:solidFill>
                <a:srgbClr val="000000"/>
              </a:solidFill>
              <a:latin typeface="PF Isotext Pro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PF Isotext Pro"/>
              </a:rPr>
              <a:t>Единственным </a:t>
            </a:r>
            <a:r>
              <a:rPr lang="ru-RU" dirty="0">
                <a:solidFill>
                  <a:srgbClr val="000000"/>
                </a:solidFill>
                <a:latin typeface="PF Isotext Pro"/>
              </a:rPr>
              <a:t>потомком черной вершины может быть только красная вершина. Иначе нарушилось бы свойство постоянства черной глубины для потомка и его соседней фиктивной вершины.</a:t>
            </a:r>
          </a:p>
          <a:p>
            <a:endParaRPr lang="en-US" dirty="0" smtClean="0">
              <a:solidFill>
                <a:srgbClr val="000000"/>
              </a:solidFill>
              <a:latin typeface="PF Isotext Pro"/>
            </a:endParaRPr>
          </a:p>
          <a:p>
            <a:endParaRPr lang="en-US" dirty="0">
              <a:solidFill>
                <a:srgbClr val="000000"/>
              </a:solidFill>
              <a:latin typeface="PF Isotext Pro"/>
            </a:endParaRPr>
          </a:p>
          <a:p>
            <a:r>
              <a:rPr lang="ru-RU" u="sng" dirty="0" smtClean="0">
                <a:solidFill>
                  <a:srgbClr val="000000"/>
                </a:solidFill>
                <a:latin typeface="PF Isotext Pro"/>
              </a:rPr>
              <a:t>Действия:</a:t>
            </a:r>
            <a:endParaRPr lang="en-US" u="sng" dirty="0" smtClean="0">
              <a:solidFill>
                <a:srgbClr val="000000"/>
              </a:solidFill>
              <a:latin typeface="PF Isotext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PF Isotext Pro"/>
              </a:rPr>
              <a:t>В </a:t>
            </a:r>
            <a:r>
              <a:rPr lang="ru-RU" dirty="0">
                <a:solidFill>
                  <a:srgbClr val="000000"/>
                </a:solidFill>
                <a:latin typeface="PF Isotext Pro"/>
              </a:rPr>
              <a:t>черную вершину заносим данные красной</a:t>
            </a:r>
            <a:r>
              <a:rPr lang="ru-RU" dirty="0" smtClean="0">
                <a:solidFill>
                  <a:srgbClr val="000000"/>
                </a:solidFill>
                <a:latin typeface="PF Isotext Pro"/>
              </a:rPr>
              <a:t>.</a:t>
            </a:r>
            <a:endParaRPr lang="en-US" dirty="0" smtClean="0">
              <a:solidFill>
                <a:srgbClr val="000000"/>
              </a:solidFill>
              <a:latin typeface="PF Isotext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PF Isotext Pro"/>
              </a:rPr>
              <a:t>Удаляем </a:t>
            </a:r>
            <a:r>
              <a:rPr lang="ru-RU" dirty="0">
                <a:solidFill>
                  <a:srgbClr val="000000"/>
                </a:solidFill>
                <a:latin typeface="PF Isotext Pro"/>
              </a:rPr>
              <a:t>красную (заменяем на лист).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104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Красно-черные деревья </a:t>
            </a:r>
            <a:r>
              <a:rPr lang="en-US" dirty="0"/>
              <a:t>/ </a:t>
            </a:r>
            <a:r>
              <a:rPr lang="ru-RU" dirty="0"/>
              <a:t>Удаление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0182" y="1070920"/>
            <a:ext cx="8229600" cy="5055244"/>
          </a:xfrm>
        </p:spPr>
        <p:txBody>
          <a:bodyPr>
            <a:normAutofit lnSpcReduction="10000"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В</a:t>
            </a:r>
            <a:r>
              <a:rPr lang="ru-RU" dirty="0" smtClean="0">
                <a:solidFill>
                  <a:srgbClr val="FF0000"/>
                </a:solidFill>
              </a:rPr>
              <a:t>. </a:t>
            </a:r>
            <a:r>
              <a:rPr lang="ru-RU" dirty="0" smtClean="0"/>
              <a:t>Удаление </a:t>
            </a:r>
            <a:r>
              <a:rPr lang="ru-RU" b="1" dirty="0"/>
              <a:t>черной вершины без потомков</a:t>
            </a:r>
            <a:r>
              <a:rPr lang="ru-RU" dirty="0"/>
              <a:t>. Это самый сложный случай.</a:t>
            </a:r>
          </a:p>
          <a:p>
            <a:endParaRPr lang="ru-RU" dirty="0" smtClean="0"/>
          </a:p>
          <a:p>
            <a:r>
              <a:rPr lang="ru-RU" dirty="0" smtClean="0"/>
              <a:t>Действия: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Удалим </a:t>
            </a:r>
            <a:r>
              <a:rPr lang="ru-RU" dirty="0"/>
              <a:t>черную вершину (заменим на лист</a:t>
            </a:r>
            <a:r>
              <a:rPr lang="ru-RU" dirty="0" smtClean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Лист </a:t>
            </a:r>
            <a:r>
              <a:rPr lang="ru-RU" dirty="0"/>
              <a:t>на месте удаленной вершины обозначим «x».</a:t>
            </a:r>
          </a:p>
          <a:p>
            <a:endParaRPr lang="ru-RU" dirty="0" smtClean="0"/>
          </a:p>
          <a:p>
            <a:r>
              <a:rPr lang="ru-RU" dirty="0" smtClean="0"/>
              <a:t>Путь </a:t>
            </a:r>
            <a:r>
              <a:rPr lang="ru-RU" dirty="0"/>
              <a:t>в «x» имеет меньшее количество черных вершин (черную глубину), чем в другие вершины. Будем помнить об этом и называть «</a:t>
            </a:r>
            <a:r>
              <a:rPr lang="ru-RU" b="1" dirty="0"/>
              <a:t>x</a:t>
            </a:r>
            <a:r>
              <a:rPr lang="ru-RU" dirty="0" smtClean="0"/>
              <a:t>» дважды </a:t>
            </a:r>
            <a:r>
              <a:rPr lang="ru-RU" dirty="0"/>
              <a:t>черным.</a:t>
            </a:r>
          </a:p>
          <a:p>
            <a:endParaRPr lang="ru-RU" dirty="0" smtClean="0"/>
          </a:p>
          <a:p>
            <a:r>
              <a:rPr lang="ru-RU" dirty="0" smtClean="0"/>
              <a:t>Теперь </a:t>
            </a:r>
            <a:r>
              <a:rPr lang="ru-RU" dirty="0"/>
              <a:t>с помощью перекрашиваний и вращений будем пытаться восстановить свойства красно-черного дерева.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208" y="1691059"/>
            <a:ext cx="1074574" cy="13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37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Красно-черные деревья </a:t>
            </a:r>
            <a:r>
              <a:rPr lang="en-US" dirty="0"/>
              <a:t>/ </a:t>
            </a:r>
            <a:r>
              <a:rPr lang="ru-RU" dirty="0"/>
              <a:t>Удаление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rgbClr val="000000"/>
                </a:solidFill>
              </a:rPr>
              <a:t>Восстановление свойств. Случай </a:t>
            </a:r>
            <a:r>
              <a:rPr lang="en-US" b="1" dirty="0" smtClean="0">
                <a:solidFill>
                  <a:srgbClr val="000000"/>
                </a:solidFill>
              </a:rPr>
              <a:t>0</a:t>
            </a:r>
            <a:r>
              <a:rPr lang="ru-RU" b="1" dirty="0" smtClean="0">
                <a:solidFill>
                  <a:srgbClr val="000000"/>
                </a:solidFill>
              </a:rPr>
              <a:t>.</a:t>
            </a:r>
            <a:endParaRPr lang="ru-RU" b="1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Если </a:t>
            </a:r>
            <a:r>
              <a:rPr lang="en-US" b="1" dirty="0">
                <a:solidFill>
                  <a:srgbClr val="000000"/>
                </a:solidFill>
              </a:rPr>
              <a:t>x</a:t>
            </a:r>
            <a:r>
              <a:rPr lang="ru-RU" b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–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корень.</a:t>
            </a:r>
            <a:endParaRPr lang="ru-RU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</a:rPr>
              <a:t>Оставим корень просто черных (один раз черным)</a:t>
            </a:r>
          </a:p>
          <a:p>
            <a:r>
              <a:rPr lang="ru-RU" dirty="0" smtClean="0">
                <a:solidFill>
                  <a:srgbClr val="000000"/>
                </a:solidFill>
              </a:rPr>
              <a:t>Так глубина всего дерева уменьшиться на 1.</a:t>
            </a:r>
            <a:endParaRPr lang="ru-RU" dirty="0">
              <a:solidFill>
                <a:srgbClr val="000000"/>
              </a:solidFill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453" y="3944175"/>
            <a:ext cx="2390476" cy="1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95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Красно-черные деревья </a:t>
            </a:r>
            <a:r>
              <a:rPr lang="en-US" dirty="0"/>
              <a:t>/ </a:t>
            </a:r>
            <a:r>
              <a:rPr lang="ru-RU" dirty="0"/>
              <a:t>Удаление 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136" y="4525818"/>
            <a:ext cx="5044599" cy="19304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48145" y="853740"/>
            <a:ext cx="764770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Восстановление свойств. Случай 1.</a:t>
            </a:r>
          </a:p>
          <a:p>
            <a:endParaRPr lang="en-US" sz="200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Если </a:t>
            </a:r>
            <a:r>
              <a:rPr lang="ru-RU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брат </a:t>
            </a:r>
            <a:r>
              <a:rPr lang="en-US" sz="20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ru-RU" sz="2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вершины </a:t>
            </a:r>
            <a:r>
              <a:rPr lang="en-US" sz="2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ru-RU" sz="2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</a:t>
            </a: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красный</a:t>
            </a:r>
            <a:r>
              <a:rPr lang="ru-RU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Делаем </a:t>
            </a:r>
            <a:r>
              <a:rPr lang="ru-RU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вращение вокруг ребра между отцом </a:t>
            </a:r>
            <a:r>
              <a:rPr lang="ru-RU" sz="2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братом </a:t>
            </a:r>
            <a:r>
              <a:rPr lang="ru-RU" sz="20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тогда брат становится родителем отца</a:t>
            </a: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00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Красим «бывшего» брата (новый дед) - </a:t>
            </a:r>
            <a:r>
              <a:rPr lang="ru-RU" sz="2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 </a:t>
            </a: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</a:t>
            </a:r>
            <a:r>
              <a:rPr lang="ru-RU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чёрный, а отца </a:t>
            </a:r>
            <a:r>
              <a:rPr lang="ru-RU" sz="20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</a:t>
            </a:r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</a:t>
            </a:r>
            <a:r>
              <a:rPr lang="ru-RU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красный цвет.</a:t>
            </a:r>
          </a:p>
          <a:p>
            <a:endParaRPr lang="en-US" sz="200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Все </a:t>
            </a:r>
            <a:r>
              <a:rPr lang="ru-RU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пути по-прежнему содержат одинаковое количество чёрных узлов, </a:t>
            </a:r>
            <a:r>
              <a:rPr lang="ru-RU" sz="2000" b="1" i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имеет чёрного брата и красного отца. </a:t>
            </a: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Теперь можно </a:t>
            </a:r>
            <a:r>
              <a:rPr lang="ru-RU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перейти к следующему шагу.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85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Красно-черные деревья </a:t>
            </a:r>
            <a:r>
              <a:rPr lang="en-US" dirty="0"/>
              <a:t>/ </a:t>
            </a:r>
            <a:r>
              <a:rPr lang="ru-RU" dirty="0"/>
              <a:t>Удаление 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6070" y="5031923"/>
            <a:ext cx="4751859" cy="16638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79581" y="1246271"/>
            <a:ext cx="79848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Если брат </a:t>
            </a:r>
            <a:r>
              <a:rPr lang="ru-RU" sz="2400" b="1" i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ru-RU" sz="24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вершины </a:t>
            </a:r>
            <a:r>
              <a:rPr lang="ru-RU" sz="2400" b="1" i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 </a:t>
            </a:r>
            <a:r>
              <a:rPr lang="ru-RU" sz="2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черный, </a:t>
            </a:r>
            <a:r>
              <a:rPr lang="ru-RU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оба дочерних узла брата </a:t>
            </a:r>
            <a:r>
              <a:rPr lang="ru-RU" sz="2400" b="1" i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ru-RU" sz="24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ru-RU" sz="2400" b="1" i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ru-RU" sz="24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черные</a:t>
            </a:r>
            <a:r>
              <a:rPr lang="ru-RU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ru-RU" sz="2400" b="1" i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ru-RU" sz="24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ru-RU" sz="2400" b="1" i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ru-RU" sz="24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могут </a:t>
            </a:r>
            <a:r>
              <a:rPr lang="ru-RU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быть листьями.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Красим брата </a:t>
            </a:r>
            <a:r>
              <a:rPr lang="ru-RU" sz="2400" b="1" i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ru-RU" sz="24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</a:t>
            </a:r>
            <a:r>
              <a:rPr lang="ru-RU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красный цвет. Так поддеревья x и b теперь </a:t>
            </a:r>
            <a:r>
              <a:rPr lang="ru-RU" sz="24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недокрашены</a:t>
            </a:r>
            <a:r>
              <a:rPr lang="ru-RU" sz="2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в </a:t>
            </a:r>
            <a:r>
              <a:rPr lang="ru-RU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черный</a:t>
            </a:r>
            <a:r>
              <a:rPr lang="ru-RU" sz="2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Если </a:t>
            </a:r>
            <a:r>
              <a:rPr lang="ru-RU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отец </a:t>
            </a:r>
            <a:r>
              <a:rPr lang="ru-RU" sz="2400" b="1" i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ru-RU" sz="2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был </a:t>
            </a:r>
            <a:r>
              <a:rPr lang="ru-RU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красного цвета, то красим его в черный и завершаем </a:t>
            </a:r>
            <a:r>
              <a:rPr lang="ru-RU" sz="2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работу. </a:t>
            </a:r>
            <a:r>
              <a:rPr lang="ru-RU" sz="2400" i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Так </a:t>
            </a:r>
            <a:r>
              <a:rPr lang="ru-RU" sz="2400" i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черная глубина </a:t>
            </a:r>
            <a:r>
              <a:rPr lang="ru-RU" sz="2400" b="1" i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ru-RU" sz="2400" i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восстановится.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Иначе</a:t>
            </a:r>
            <a:r>
              <a:rPr lang="ru-RU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считаем отца </a:t>
            </a:r>
            <a:r>
              <a:rPr lang="ru-RU" sz="24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ru-RU" sz="2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дважды </a:t>
            </a:r>
            <a:r>
              <a:rPr lang="ru-RU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черным, рассматриваем его как </a:t>
            </a:r>
            <a:r>
              <a:rPr lang="ru-RU" sz="2400" b="1" i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ru-RU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68036" y="716089"/>
            <a:ext cx="5650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Восстановление свойств. Случай </a:t>
            </a:r>
            <a:r>
              <a:rPr lang="ru-RU" sz="24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endParaRPr lang="ru-RU" sz="24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821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Красно-черные деревья </a:t>
            </a:r>
            <a:r>
              <a:rPr lang="en-US" dirty="0"/>
              <a:t>/ </a:t>
            </a:r>
            <a:r>
              <a:rPr lang="ru-RU" dirty="0"/>
              <a:t>Удаление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96290"/>
            <a:ext cx="8229600" cy="28540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Если брат </a:t>
            </a:r>
            <a:r>
              <a:rPr lang="ru-RU" b="1" dirty="0" smtClean="0"/>
              <a:t>b </a:t>
            </a:r>
            <a:r>
              <a:rPr lang="ru-RU" dirty="0" smtClean="0"/>
              <a:t>вершины </a:t>
            </a:r>
            <a:r>
              <a:rPr lang="ru-RU" b="1" dirty="0" smtClean="0"/>
              <a:t>x </a:t>
            </a:r>
            <a:r>
              <a:rPr lang="ru-RU" dirty="0" smtClean="0"/>
              <a:t>– черный</a:t>
            </a:r>
            <a:r>
              <a:rPr lang="ru-RU" dirty="0"/>
              <a:t>, левый ребенок брата </a:t>
            </a:r>
            <a:r>
              <a:rPr lang="ru-RU" b="1" dirty="0" smtClean="0"/>
              <a:t>c </a:t>
            </a:r>
            <a:r>
              <a:rPr lang="ru-RU" dirty="0" smtClean="0"/>
              <a:t>– красный</a:t>
            </a:r>
            <a:r>
              <a:rPr lang="ru-RU" dirty="0"/>
              <a:t>, а правый </a:t>
            </a:r>
            <a:r>
              <a:rPr lang="ru-RU" b="1" dirty="0"/>
              <a:t>d</a:t>
            </a:r>
            <a:r>
              <a:rPr lang="ru-RU" dirty="0"/>
              <a:t>–черный.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Делаем </a:t>
            </a:r>
            <a:r>
              <a:rPr lang="ru-RU" dirty="0"/>
              <a:t>правое вращение </a:t>
            </a:r>
            <a:r>
              <a:rPr lang="ru-RU" b="1" dirty="0" smtClean="0">
                <a:solidFill>
                  <a:srgbClr val="FF0000"/>
                </a:solidFill>
              </a:rPr>
              <a:t>c</a:t>
            </a:r>
            <a:r>
              <a:rPr lang="ru-RU" b="1" dirty="0" smtClean="0"/>
              <a:t> </a:t>
            </a:r>
            <a:r>
              <a:rPr lang="ru-RU" dirty="0" smtClean="0"/>
              <a:t>– </a:t>
            </a:r>
            <a:r>
              <a:rPr lang="ru-RU" b="1" dirty="0" smtClean="0"/>
              <a:t>b</a:t>
            </a:r>
            <a:r>
              <a:rPr lang="ru-RU" dirty="0" smtClean="0"/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Красим </a:t>
            </a:r>
            <a:r>
              <a:rPr lang="ru-RU" b="1" dirty="0" smtClean="0">
                <a:solidFill>
                  <a:srgbClr val="FF0000"/>
                </a:solidFill>
              </a:rPr>
              <a:t>b</a:t>
            </a:r>
            <a:r>
              <a:rPr lang="ru-RU" b="1" dirty="0" smtClean="0"/>
              <a:t> </a:t>
            </a:r>
            <a:r>
              <a:rPr lang="ru-RU" dirty="0" smtClean="0"/>
              <a:t>в </a:t>
            </a:r>
            <a:r>
              <a:rPr lang="ru-RU" dirty="0"/>
              <a:t>красный цвет</a:t>
            </a:r>
            <a:r>
              <a:rPr lang="ru-RU" dirty="0" smtClean="0"/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Красим </a:t>
            </a:r>
            <a:r>
              <a:rPr lang="ru-RU" b="1" dirty="0" smtClean="0"/>
              <a:t>c </a:t>
            </a:r>
            <a:r>
              <a:rPr lang="ru-RU" dirty="0" smtClean="0"/>
              <a:t>в </a:t>
            </a:r>
            <a:r>
              <a:rPr lang="ru-RU" dirty="0"/>
              <a:t>черный цвет.</a:t>
            </a:r>
          </a:p>
          <a:p>
            <a:pPr>
              <a:lnSpc>
                <a:spcPct val="120000"/>
              </a:lnSpc>
            </a:pPr>
            <a:r>
              <a:rPr lang="ru-RU" dirty="0"/>
              <a:t>Так у брата правый ребенок станет красным</a:t>
            </a:r>
            <a:r>
              <a:rPr lang="ru-RU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Все </a:t>
            </a:r>
            <a:r>
              <a:rPr lang="ru-RU" dirty="0"/>
              <a:t>пути по-прежнему содержат одинаковое количество чёрных </a:t>
            </a:r>
            <a:r>
              <a:rPr lang="ru-RU" dirty="0" smtClean="0"/>
              <a:t>узлов. 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Ни </a:t>
            </a:r>
            <a:r>
              <a:rPr lang="ru-RU" b="1" i="1" dirty="0"/>
              <a:t>x</a:t>
            </a:r>
            <a:r>
              <a:rPr lang="ru-RU" dirty="0"/>
              <a:t>, ни его отец не влияют на эту трансформацию.</a:t>
            </a:r>
            <a:endParaRPr lang="ru-RU" dirty="0" smtClean="0"/>
          </a:p>
          <a:p>
            <a:pPr>
              <a:lnSpc>
                <a:spcPct val="120000"/>
              </a:lnSpc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449" y="4546871"/>
            <a:ext cx="4539102" cy="205483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57200" y="838082"/>
            <a:ext cx="5474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Восстановление свойств. Случай </a:t>
            </a:r>
            <a:r>
              <a:rPr lang="ru-RU" sz="24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</a:t>
            </a:r>
            <a:endParaRPr lang="ru-RU" sz="24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3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АВЛ-деревья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ru-RU" b="1" i="1" dirty="0" smtClean="0"/>
                  <a:t>Теорема:</a:t>
                </a:r>
              </a:p>
              <a:p>
                <a:r>
                  <a:rPr lang="ru-RU" dirty="0" smtClean="0"/>
                  <a:t>АВЛ-дерево </a:t>
                </a:r>
                <a:r>
                  <a:rPr lang="ru-RU" dirty="0"/>
                  <a:t>с </a:t>
                </a:r>
                <a:r>
                  <a:rPr lang="en-US" dirty="0" smtClean="0"/>
                  <a:t>n</a:t>
                </a:r>
                <a:r>
                  <a:rPr lang="ru-RU" dirty="0" smtClean="0"/>
                  <a:t> </a:t>
                </a:r>
                <a:r>
                  <a:rPr lang="ru-RU" dirty="0"/>
                  <a:t>ключами имеет высоту h </a:t>
                </a:r>
                <a:r>
                  <a:rPr lang="ru-RU" dirty="0" smtClean="0"/>
                  <a:t>= O(</a:t>
                </a:r>
                <a:r>
                  <a:rPr lang="ru-RU" dirty="0" err="1" smtClean="0"/>
                  <a:t>log</a:t>
                </a:r>
                <a:r>
                  <a:rPr lang="ru-RU" dirty="0" smtClean="0"/>
                  <a:t> </a:t>
                </a:r>
                <a:r>
                  <a:rPr lang="en-US" dirty="0" smtClean="0"/>
                  <a:t>n</a:t>
                </a:r>
                <a:r>
                  <a:rPr lang="ru-RU" dirty="0" smtClean="0"/>
                  <a:t>).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ru-RU" dirty="0" smtClean="0"/>
                  <a:t>Доказательство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Пусть </a:t>
                </a:r>
                <a:r>
                  <a:rPr lang="en-US" dirty="0" smtClean="0"/>
                  <a:t>n(h</a:t>
                </a:r>
                <a:r>
                  <a:rPr lang="en-US" dirty="0" smtClean="0"/>
                  <a:t>) – </a:t>
                </a:r>
                <a:r>
                  <a:rPr lang="ru-RU" dirty="0" smtClean="0"/>
                  <a:t>минимальное число узлов в АВЛ-дереве с высотой </a:t>
                </a:r>
                <a:r>
                  <a:rPr lang="en-US" dirty="0" smtClean="0"/>
                  <a:t>h </a:t>
                </a:r>
                <a:r>
                  <a:rPr lang="ru-RU" dirty="0" smtClean="0"/>
                  <a:t>(минимальное АВЛ дерево)</a:t>
                </a:r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Пусть левое дерево имеет высоту </a:t>
                </a:r>
                <a:r>
                  <a:rPr lang="en-US" dirty="0" smtClean="0"/>
                  <a:t>h</a:t>
                </a:r>
                <a:r>
                  <a:rPr lang="ru-RU" dirty="0" smtClean="0"/>
                  <a:t> </a:t>
                </a:r>
                <a:r>
                  <a:rPr lang="en-US" dirty="0" smtClean="0"/>
                  <a:t>-</a:t>
                </a:r>
                <a:r>
                  <a:rPr lang="ru-RU" dirty="0" smtClean="0"/>
                  <a:t> </a:t>
                </a:r>
                <a:r>
                  <a:rPr lang="en-US" dirty="0" smtClean="0"/>
                  <a:t>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Правое дерево будет иметь высоту </a:t>
                </a:r>
                <a:r>
                  <a:rPr lang="en-US" dirty="0" smtClean="0"/>
                  <a:t>h</a:t>
                </a:r>
                <a:r>
                  <a:rPr lang="ru-RU" dirty="0" smtClean="0"/>
                  <a:t> </a:t>
                </a:r>
                <a:r>
                  <a:rPr lang="en-US" dirty="0" smtClean="0"/>
                  <a:t>–</a:t>
                </a:r>
                <a:r>
                  <a:rPr lang="ru-RU" dirty="0" smtClean="0"/>
                  <a:t> </a:t>
                </a:r>
                <a:r>
                  <a:rPr lang="en-US" dirty="0" smtClean="0"/>
                  <a:t>1 </a:t>
                </a:r>
                <a:r>
                  <a:rPr lang="ru-RU" dirty="0" smtClean="0"/>
                  <a:t>или </a:t>
                </a:r>
                <a:r>
                  <a:rPr lang="en-US" dirty="0" smtClean="0"/>
                  <a:t>h</a:t>
                </a:r>
                <a:r>
                  <a:rPr lang="ru-RU" dirty="0" smtClean="0"/>
                  <a:t> </a:t>
                </a:r>
                <a:r>
                  <a:rPr lang="en-US" dirty="0" smtClean="0"/>
                  <a:t>–</a:t>
                </a:r>
                <a:r>
                  <a:rPr lang="ru-RU" dirty="0" smtClean="0"/>
                  <a:t> </a:t>
                </a:r>
                <a:r>
                  <a:rPr lang="en-US" dirty="0" smtClean="0"/>
                  <a:t>2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n(h</a:t>
                </a:r>
                <a:r>
                  <a:rPr lang="en-US" dirty="0" smtClean="0"/>
                  <a:t>) – </a:t>
                </a:r>
                <a:r>
                  <a:rPr lang="ru-RU" dirty="0" smtClean="0"/>
                  <a:t>неубывающая, для минимального АВЛ-дерева высота правого равна </a:t>
                </a:r>
                <a:r>
                  <a:rPr lang="en-US" dirty="0" smtClean="0"/>
                  <a:t>h – 2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Число узлов</a:t>
                </a:r>
                <a:r>
                  <a:rPr lang="en-US" dirty="0" smtClean="0"/>
                  <a:t> </a:t>
                </a:r>
                <a:r>
                  <a:rPr lang="ru-RU" dirty="0" smtClean="0"/>
                  <a:t>в минимальном АВЛ – дереве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endParaRPr lang="en-US" dirty="0"/>
              </a:p>
              <a:p>
                <a:pPr algn="ctr"/>
                <a:r>
                  <a:rPr lang="en-US" dirty="0" smtClean="0"/>
                  <a:t>n(h</a:t>
                </a:r>
                <a:r>
                  <a:rPr lang="en-US" dirty="0" smtClean="0"/>
                  <a:t>) = 1 + </a:t>
                </a:r>
                <a:r>
                  <a:rPr lang="en-US" dirty="0" smtClean="0"/>
                  <a:t>n(h-1</a:t>
                </a:r>
                <a:r>
                  <a:rPr lang="en-US" dirty="0" smtClean="0"/>
                  <a:t>) - </a:t>
                </a:r>
                <a:r>
                  <a:rPr lang="en-US" dirty="0" smtClean="0"/>
                  <a:t>n(h-2</a:t>
                </a:r>
                <a:r>
                  <a:rPr lang="en-US" dirty="0" smtClean="0"/>
                  <a:t>)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φ</m:t>
                    </m:r>
                    <m:r>
                      <m:rPr>
                        <m:nor/>
                      </m:rPr>
                      <a:rPr lang="ru-RU" dirty="0"/>
                      <m:t> = (1+</m:t>
                    </m:r>
                    <m:rad>
                      <m:radPr>
                        <m:degHide m:val="on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m:rPr>
                        <m:nor/>
                      </m:rPr>
                      <a:rPr lang="ru-RU" dirty="0"/>
                      <m:t>)</m:t>
                    </m:r>
                    <m:r>
                      <m:rPr>
                        <m:nor/>
                      </m:rPr>
                      <a:rPr lang="en-US" dirty="0"/>
                      <m:t>/2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золотое сечение</a:t>
                </a:r>
                <a:endParaRPr lang="en-US" dirty="0" smtClean="0"/>
              </a:p>
              <a:p>
                <a:endParaRPr lang="ru-RU" dirty="0"/>
              </a:p>
              <a:p>
                <a:r>
                  <a:rPr lang="ru-RU" dirty="0" smtClean="0"/>
                  <a:t>Таким образом</a:t>
                </a:r>
                <a:r>
                  <a:rPr lang="en-US" dirty="0" smtClean="0"/>
                  <a:t>: </a:t>
                </a:r>
                <a:r>
                  <a:rPr lang="ru-RU" dirty="0" smtClean="0"/>
                  <a:t>В АВЛ-дереве высоты </a:t>
                </a:r>
                <a:r>
                  <a:rPr lang="en-US" dirty="0" smtClean="0"/>
                  <a:t>h</a:t>
                </a:r>
                <a:r>
                  <a:rPr lang="ru-RU" dirty="0"/>
                  <a:t> узлов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 меньше </a:t>
                </a:r>
                <a:r>
                  <a:rPr lang="en-US" dirty="0" err="1" smtClean="0"/>
                  <a:t>F</a:t>
                </a:r>
                <a:r>
                  <a:rPr lang="en-US" baseline="-25000" dirty="0" err="1" smtClean="0"/>
                  <a:t>h</a:t>
                </a:r>
                <a:r>
                  <a:rPr lang="ru-RU" dirty="0" smtClean="0"/>
                  <a:t>, где </a:t>
                </a:r>
                <a:r>
                  <a:rPr lang="en-US" dirty="0" err="1" smtClean="0"/>
                  <a:t>F</a:t>
                </a:r>
                <a:r>
                  <a:rPr lang="en-US" baseline="-25000" dirty="0" err="1" smtClean="0"/>
                  <a:t>h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число Фибоначчи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ru-RU" dirty="0" smtClean="0"/>
                  <a:t>Из формулы </a:t>
                </a:r>
                <a:r>
                  <a:rPr lang="ru-RU" dirty="0" err="1" smtClean="0"/>
                  <a:t>Бине</a:t>
                </a:r>
                <a:r>
                  <a:rPr lang="ru-RU" dirty="0" smtClean="0"/>
                  <a:t> следует, что</a:t>
                </a:r>
                <a:r>
                  <a:rPr lang="en-US" dirty="0" smtClean="0"/>
                  <a:t>: </a:t>
                </a:r>
                <a:endParaRPr lang="ru-RU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 smtClean="0"/>
                  <a:t>log</a:t>
                </a:r>
                <a:r>
                  <a:rPr lang="el-GR" baseline="-25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baseline="-2500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h</a:t>
                </a:r>
                <a:endParaRPr lang="ru-RU" dirty="0" smtClean="0"/>
              </a:p>
              <a:p>
                <a:pPr algn="ctr"/>
                <a:endParaRPr lang="ru-RU" dirty="0"/>
              </a:p>
              <a:p>
                <a:pPr algn="ctr"/>
                <a:r>
                  <a:rPr lang="en-US" dirty="0" smtClean="0"/>
                  <a:t>h(n) </a:t>
                </a:r>
                <a:r>
                  <a:rPr lang="en-US" dirty="0" smtClean="0"/>
                  <a:t>≈log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baseline="-25000">
                        <a:latin typeface="Cambria Math" panose="02040503050406030204" pitchFamily="18" charset="0"/>
                      </a:rPr>
                      <m:t>φ</m:t>
                    </m:r>
                    <m:r>
                      <m:rPr>
                        <m:nor/>
                      </m:rPr>
                      <a:rPr lang="ru-RU" dirty="0"/>
                      <m:t> 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 smtClean="0"/>
                  <a:t>n</a:t>
                </a:r>
                <a:r>
                  <a:rPr lang="en-US" dirty="0" smtClean="0"/>
                  <a:t>) </a:t>
                </a:r>
                <a:r>
                  <a:rPr lang="en-US" dirty="0" smtClean="0"/>
                  <a:t>+ 1</a:t>
                </a:r>
                <a:r>
                  <a:rPr lang="en-US" dirty="0"/>
                  <a:t> ≈</a:t>
                </a:r>
                <a:r>
                  <a:rPr lang="en-US" dirty="0" smtClean="0"/>
                  <a:t> 1.44 log</a:t>
                </a:r>
                <a:r>
                  <a:rPr lang="el-GR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n </a:t>
                </a:r>
                <a:r>
                  <a:rPr lang="en-US" dirty="0" smtClean="0"/>
                  <a:t>+ 1 </a:t>
                </a: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8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65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Красно-черные деревья </a:t>
            </a:r>
            <a:r>
              <a:rPr lang="en-US" dirty="0"/>
              <a:t>/ </a:t>
            </a:r>
            <a:r>
              <a:rPr lang="ru-RU" dirty="0"/>
              <a:t>Удаление 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7200" y="1692833"/>
            <a:ext cx="8229600" cy="2549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Если брат </a:t>
            </a:r>
            <a:r>
              <a:rPr lang="ru-RU" b="1" dirty="0" smtClean="0"/>
              <a:t>b </a:t>
            </a:r>
            <a:r>
              <a:rPr lang="ru-RU" dirty="0" smtClean="0"/>
              <a:t>вершины </a:t>
            </a:r>
            <a:r>
              <a:rPr lang="ru-RU" b="1" dirty="0" smtClean="0"/>
              <a:t>x </a:t>
            </a:r>
            <a:r>
              <a:rPr lang="ru-RU" dirty="0" smtClean="0"/>
              <a:t>– черный</a:t>
            </a:r>
            <a:r>
              <a:rPr lang="ru-RU" dirty="0"/>
              <a:t>, правый ребенок брата </a:t>
            </a:r>
            <a:r>
              <a:rPr lang="ru-RU" b="1" dirty="0"/>
              <a:t>d</a:t>
            </a:r>
            <a:r>
              <a:rPr lang="ru-RU" dirty="0"/>
              <a:t>–красный.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Делаем </a:t>
            </a:r>
            <a:r>
              <a:rPr lang="ru-RU" dirty="0"/>
              <a:t>левое вращение </a:t>
            </a:r>
            <a:r>
              <a:rPr lang="ru-RU" b="1" dirty="0"/>
              <a:t>b</a:t>
            </a:r>
            <a:r>
              <a:rPr lang="ru-RU" dirty="0"/>
              <a:t>–a</a:t>
            </a:r>
            <a:r>
              <a:rPr lang="ru-RU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Красим </a:t>
            </a:r>
            <a:r>
              <a:rPr lang="ru-RU" b="1" dirty="0" smtClean="0"/>
              <a:t>b </a:t>
            </a:r>
            <a:r>
              <a:rPr lang="ru-RU" dirty="0" smtClean="0"/>
              <a:t>в </a:t>
            </a:r>
            <a:r>
              <a:rPr lang="ru-RU" dirty="0"/>
              <a:t>цвет, который был у </a:t>
            </a:r>
            <a:r>
              <a:rPr lang="ru-RU" dirty="0" smtClean="0"/>
              <a:t>a.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Красим </a:t>
            </a:r>
            <a:r>
              <a:rPr lang="ru-RU" b="1" dirty="0" smtClean="0"/>
              <a:t>a </a:t>
            </a:r>
            <a:r>
              <a:rPr lang="ru-RU" dirty="0" smtClean="0"/>
              <a:t>в </a:t>
            </a:r>
            <a:r>
              <a:rPr lang="ru-RU" dirty="0"/>
              <a:t>черный цвет.</a:t>
            </a:r>
          </a:p>
          <a:p>
            <a:r>
              <a:rPr lang="ru-RU" dirty="0"/>
              <a:t>Так черная глубина </a:t>
            </a:r>
            <a:r>
              <a:rPr lang="ru-RU" b="1" dirty="0" smtClean="0"/>
              <a:t>x </a:t>
            </a:r>
            <a:r>
              <a:rPr lang="ru-RU" dirty="0" smtClean="0"/>
              <a:t>увеличится </a:t>
            </a:r>
            <a:r>
              <a:rPr lang="ru-RU" dirty="0"/>
              <a:t>на 1, то есть восстановится. Конец.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1034625"/>
            <a:ext cx="5474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Восстановление свойств. Случай </a:t>
            </a:r>
            <a:r>
              <a:rPr lang="ru-RU" sz="24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</a:t>
            </a:r>
            <a:endParaRPr lang="ru-RU" sz="24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500" y="4438613"/>
            <a:ext cx="3825000" cy="124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77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Красно-черные деревья </a:t>
            </a:r>
            <a:r>
              <a:rPr lang="en-US" dirty="0"/>
              <a:t>/ </a:t>
            </a:r>
            <a:r>
              <a:rPr lang="ru-RU" dirty="0"/>
              <a:t>Удаление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Удаление вершины.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RBTree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mtClean="0">
                <a:solidFill>
                  <a:srgbClr val="880000"/>
                </a:solidFill>
                <a:latin typeface="Consolas" panose="020B0609020204030204" pitchFamily="49" charset="0"/>
              </a:rPr>
              <a:t>Delete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RBNode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RBNode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smtClean="0">
                <a:solidFill>
                  <a:srgbClr val="000080"/>
                </a:solidFill>
                <a:latin typeface="Consolas" panose="020B0609020204030204" pitchFamily="49" charset="0"/>
              </a:rPr>
              <a:t>nil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Реально удаляемая вершина.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smtClean="0">
                <a:solidFill>
                  <a:srgbClr val="000080"/>
                </a:solidFill>
                <a:latin typeface="Consolas" panose="020B0609020204030204" pitchFamily="49" charset="0"/>
              </a:rPr>
              <a:t>nil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||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smtClean="0">
                <a:solidFill>
                  <a:srgbClr val="000080"/>
                </a:solidFill>
                <a:latin typeface="Consolas" panose="020B0609020204030204" pitchFamily="49" charset="0"/>
              </a:rPr>
              <a:t>nil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mtClean="0">
                <a:solidFill>
                  <a:srgbClr val="880000"/>
                </a:solidFill>
                <a:latin typeface="Consolas" panose="020B0609020204030204" pitchFamily="49" charset="0"/>
              </a:rPr>
              <a:t>Next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80"/>
                </a:solidFill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Дважды черная.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RBNode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mtClean="0">
                <a:solidFill>
                  <a:srgbClr val="000080"/>
                </a:solidFill>
                <a:latin typeface="Consolas" panose="020B0609020204030204" pitchFamily="49" charset="0"/>
              </a:rPr>
              <a:t>nil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80"/>
                </a:solidFill>
                <a:latin typeface="Consolas" panose="020B0609020204030204" pitchFamily="49" charset="0"/>
              </a:rPr>
              <a:t>parent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8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mtClean="0">
                <a:solidFill>
                  <a:srgbClr val="000080"/>
                </a:solidFill>
                <a:latin typeface="Consolas" panose="020B0609020204030204" pitchFamily="49" charset="0"/>
              </a:rPr>
              <a:t>parent</a:t>
            </a:r>
            <a:r>
              <a:rPr lang="ru-RU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ru-RU" smtClean="0">
                <a:solidFill>
                  <a:srgbClr val="000080"/>
                </a:solidFill>
                <a:latin typeface="Consolas" panose="020B0609020204030204" pitchFamily="49" charset="0"/>
              </a:rPr>
              <a:t>nil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Удаляется корень.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80"/>
                </a:solidFill>
                <a:latin typeface="Consolas" panose="020B0609020204030204" pitchFamily="49" charset="0"/>
              </a:rPr>
              <a:t>parent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80"/>
                </a:solidFill>
                <a:latin typeface="Consolas" panose="020B0609020204030204" pitchFamily="49" charset="0"/>
              </a:rPr>
              <a:t>parent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80"/>
                </a:solidFill>
                <a:latin typeface="Consolas" panose="020B0609020204030204" pitchFamily="49" charset="0"/>
              </a:rPr>
              <a:t>parent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Colors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DeleteFixup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Восстановление свойств.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3452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Красно-черные деревья </a:t>
            </a:r>
            <a:r>
              <a:rPr lang="en-US" dirty="0"/>
              <a:t>/ </a:t>
            </a:r>
            <a:r>
              <a:rPr lang="ru-RU" dirty="0"/>
              <a:t>Удаление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Последовательность </a:t>
            </a:r>
            <a:r>
              <a:rPr lang="ru-RU" dirty="0"/>
              <a:t>обработки при восстановлении свойств.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Случай </a:t>
            </a:r>
            <a:r>
              <a:rPr lang="ru-RU" dirty="0"/>
              <a:t>1 →Случай 2, конец, т. к. отец x –красный.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Случай </a:t>
            </a:r>
            <a:r>
              <a:rPr lang="ru-RU" dirty="0"/>
              <a:t>3→Случай 4, конец.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Случай </a:t>
            </a:r>
            <a:r>
              <a:rPr lang="ru-RU" dirty="0"/>
              <a:t>4, конец.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Случай </a:t>
            </a:r>
            <a:r>
              <a:rPr lang="ru-RU" dirty="0"/>
              <a:t>2 →любой случай, в том числе Случай 0 и Случай 2.</a:t>
            </a:r>
          </a:p>
          <a:p>
            <a:endParaRPr lang="ru-RU" dirty="0"/>
          </a:p>
          <a:p>
            <a:r>
              <a:rPr lang="ru-RU" dirty="0"/>
              <a:t>Длинная цепочка только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Случай </a:t>
            </a:r>
            <a:r>
              <a:rPr lang="ru-RU" dirty="0"/>
              <a:t>2 →Случай 2→Случай 2→… →Случай 2→Случай X, конец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При </a:t>
            </a:r>
            <a:r>
              <a:rPr lang="ru-RU" dirty="0"/>
              <a:t>этом один переход –переход к отцу </a:t>
            </a:r>
            <a:r>
              <a:rPr lang="ru-RU" b="1" dirty="0"/>
              <a:t>x</a:t>
            </a:r>
            <a:r>
              <a:rPr lang="ru-RU" dirty="0"/>
              <a:t>.</a:t>
            </a:r>
          </a:p>
          <a:p>
            <a:r>
              <a:rPr lang="ru-RU" dirty="0"/>
              <a:t>Общее время работы удаления –</a:t>
            </a:r>
            <a:r>
              <a:rPr lang="ru-RU" dirty="0" smtClean="0"/>
              <a:t>𝑂</a:t>
            </a:r>
            <a:r>
              <a:rPr lang="en-US" dirty="0" smtClean="0"/>
              <a:t>(</a:t>
            </a:r>
            <a:r>
              <a:rPr lang="ru-RU" dirty="0" err="1" smtClean="0"/>
              <a:t>log</a:t>
            </a:r>
            <a:r>
              <a:rPr lang="ru-RU" dirty="0" smtClean="0"/>
              <a:t>𝑁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https://www.cs.usfca.edu</a:t>
            </a:r>
            <a:r>
              <a:rPr lang="en-US"/>
              <a:t>/~</a:t>
            </a:r>
            <a:r>
              <a:rPr lang="en-US" smtClean="0"/>
              <a:t>galles/visualization/RedBlack.html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782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Красно-черные деревья </a:t>
            </a:r>
            <a:r>
              <a:rPr lang="en-US" dirty="0"/>
              <a:t>/ </a:t>
            </a:r>
            <a:r>
              <a:rPr lang="ru-RU" dirty="0" smtClean="0"/>
              <a:t>Преимущества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AutoNum type="arabicPeriod"/>
            </a:pPr>
            <a:r>
              <a:rPr lang="ru-RU" dirty="0" smtClean="0"/>
              <a:t>Самое </a:t>
            </a:r>
            <a:r>
              <a:rPr lang="ru-RU" dirty="0"/>
              <a:t>главное преимущество красно-черных деревьев в том, что при вставке выполняется не более O(1) вращений. </a:t>
            </a:r>
            <a:endParaRPr lang="ru-RU" dirty="0" smtClean="0"/>
          </a:p>
          <a:p>
            <a:pPr marL="457200" indent="-457200">
              <a:buAutoNum type="arabicPeriod"/>
            </a:pPr>
            <a:r>
              <a:rPr lang="ru-RU" dirty="0" smtClean="0"/>
              <a:t>Процедуру </a:t>
            </a:r>
            <a:r>
              <a:rPr lang="ru-RU" dirty="0"/>
              <a:t>балансировки практически всегда можно выполнять параллельно с процедурами поиска, так как алгоритм поиска не зависит от атрибута цвета </a:t>
            </a:r>
            <a:r>
              <a:rPr lang="ru-RU" dirty="0" smtClean="0"/>
              <a:t>узлов.</a:t>
            </a:r>
          </a:p>
          <a:p>
            <a:pPr marL="457200" indent="-457200">
              <a:buAutoNum type="arabicPeriod"/>
            </a:pPr>
            <a:r>
              <a:rPr lang="ru-RU" dirty="0" smtClean="0"/>
              <a:t>Сбалансированность </a:t>
            </a:r>
            <a:r>
              <a:rPr lang="ru-RU" dirty="0"/>
              <a:t>этих деревьев хуже, чем у АВЛ, но работа по поддержанию сбалансированности в красно-чёрных деревьях обычно эффективнее. Для балансировки красно-чёрного дерева производится минимальная работа по сравнению с </a:t>
            </a:r>
            <a:r>
              <a:rPr lang="ru-RU" dirty="0" smtClean="0"/>
              <a:t>АВЛ-деревьями.</a:t>
            </a:r>
          </a:p>
          <a:p>
            <a:pPr marL="457200" indent="-457200">
              <a:buAutoNum type="arabicPeriod"/>
            </a:pPr>
            <a:r>
              <a:rPr lang="ru-RU" dirty="0" smtClean="0"/>
              <a:t>Использует </a:t>
            </a:r>
            <a:r>
              <a:rPr lang="ru-RU" dirty="0"/>
              <a:t>всего 1 бит дополнительной памяти для хранения цвета вершины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6273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Красно-черные деревья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57200" y="1070920"/>
            <a:ext cx="8229600" cy="5055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Расход памяти и время работы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1343858" y="2074105"/>
          <a:ext cx="4901856" cy="244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383">
                  <a:extLst>
                    <a:ext uri="{9D8B030D-6E8A-4147-A177-3AD203B41FA5}">
                      <a16:colId xmlns:a16="http://schemas.microsoft.com/office/drawing/2014/main" val="2679570159"/>
                    </a:ext>
                  </a:extLst>
                </a:gridCol>
                <a:gridCol w="1539800">
                  <a:extLst>
                    <a:ext uri="{9D8B030D-6E8A-4147-A177-3AD203B41FA5}">
                      <a16:colId xmlns:a16="http://schemas.microsoft.com/office/drawing/2014/main" val="242598009"/>
                    </a:ext>
                  </a:extLst>
                </a:gridCol>
                <a:gridCol w="1440673">
                  <a:extLst>
                    <a:ext uri="{9D8B030D-6E8A-4147-A177-3AD203B41FA5}">
                      <a16:colId xmlns:a16="http://schemas.microsoft.com/office/drawing/2014/main" val="3125129397"/>
                    </a:ext>
                  </a:extLst>
                </a:gridCol>
              </a:tblGrid>
              <a:tr h="368912"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Средний случай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Худший</a:t>
                      </a:r>
                      <a:r>
                        <a:rPr lang="ru-RU" sz="1400" baseline="0" dirty="0" smtClean="0"/>
                        <a:t> случай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587965"/>
                  </a:ext>
                </a:extLst>
              </a:tr>
              <a:tr h="36891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Расход</a:t>
                      </a:r>
                      <a:r>
                        <a:rPr lang="ru-RU" sz="1400" baseline="0" dirty="0" smtClean="0"/>
                        <a:t> памяти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O(n)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O(n)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81929"/>
                  </a:ext>
                </a:extLst>
              </a:tr>
              <a:tr h="36891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Поиск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O(log </a:t>
                      </a:r>
                      <a:r>
                        <a:rPr lang="en-US" sz="1400" smtClean="0"/>
                        <a:t>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O(log </a:t>
                      </a:r>
                      <a:r>
                        <a:rPr lang="en-US" sz="1400" smtClean="0"/>
                        <a:t>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591116"/>
                  </a:ext>
                </a:extLst>
              </a:tr>
              <a:tr h="36891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Вставка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O(log </a:t>
                      </a:r>
                      <a:r>
                        <a:rPr lang="en-US" sz="1400" smtClean="0"/>
                        <a:t>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O(log </a:t>
                      </a:r>
                      <a:r>
                        <a:rPr lang="en-US" sz="1400" smtClean="0"/>
                        <a:t>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201104"/>
                  </a:ext>
                </a:extLst>
              </a:tr>
              <a:tr h="36891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Удаление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O(log </a:t>
                      </a:r>
                      <a:r>
                        <a:rPr lang="en-US" sz="1400" smtClean="0"/>
                        <a:t>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O(log </a:t>
                      </a:r>
                      <a:r>
                        <a:rPr lang="en-US" sz="1400" smtClean="0"/>
                        <a:t>n)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39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536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«Ассоциативный массив»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i="1" dirty="0" smtClean="0"/>
              <a:t>АТД «Ассоциативный </a:t>
            </a:r>
            <a:r>
              <a:rPr lang="ru-RU" b="1" i="1" dirty="0"/>
              <a:t>массив» — </a:t>
            </a:r>
            <a:r>
              <a:rPr lang="ru-RU" dirty="0"/>
              <a:t>абстрактный тип данных (интерфейс к хранилищу данных), позволяющий хранить пары вида «(ключ, значение)» и поддерживающий операции добавления пары, а также поиска и удаления пары по ключу</a:t>
            </a:r>
            <a:r>
              <a:rPr lang="ru-RU" dirty="0" smtClean="0"/>
              <a:t>: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mtClean="0"/>
              <a:t>INSERT(ключ</a:t>
            </a:r>
            <a:r>
              <a:rPr lang="ru-RU" dirty="0"/>
              <a:t>, значение)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mtClean="0"/>
              <a:t>FIND(ключ</a:t>
            </a:r>
            <a:r>
              <a:rPr lang="ru-RU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REMOVE(ключ)</a:t>
            </a:r>
          </a:p>
          <a:p>
            <a:r>
              <a:rPr lang="ru-RU" dirty="0"/>
              <a:t>Предполагается, что ассоциативный массив не может хранить две пары с одинаковыми ключами. </a:t>
            </a:r>
            <a:r>
              <a:rPr lang="ru-RU" dirty="0" smtClean="0"/>
              <a:t>-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9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«Ассоциативный массив»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Расширения ассоциативного </a:t>
            </a:r>
            <a:r>
              <a:rPr lang="ru-RU" b="1" dirty="0" smtClean="0"/>
              <a:t>массива</a:t>
            </a:r>
            <a:endParaRPr lang="ru-RU" dirty="0" smtClean="0"/>
          </a:p>
          <a:p>
            <a:r>
              <a:rPr lang="ru-RU" dirty="0"/>
              <a:t>Указанные три операции часто дополняются другими. Наиболее популярные расширения включают следующие операции</a:t>
            </a:r>
            <a:r>
              <a:rPr lang="ru-RU" dirty="0" smtClean="0"/>
              <a:t>: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CLEAR — удалить все записи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EACH — «пробежаться» по всем хранимым парам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mtClean="0"/>
              <a:t>MIN </a:t>
            </a:r>
            <a:r>
              <a:rPr lang="ru-RU" dirty="0"/>
              <a:t>— найти пару с минимальным значением ключа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MAX — найти пару с максимальным значением ключа</a:t>
            </a:r>
          </a:p>
          <a:p>
            <a:r>
              <a:rPr lang="ru-RU" dirty="0"/>
              <a:t>В последних двух случаях необходимо, чтобы на ключах была определена операция сравнения.</a:t>
            </a:r>
          </a:p>
        </p:txBody>
      </p:sp>
    </p:spTree>
    <p:extLst>
      <p:ext uri="{BB962C8B-B14F-4D97-AF65-F5344CB8AC3E}">
        <p14:creationId xmlns:p14="http://schemas.microsoft.com/office/powerpoint/2010/main" val="4242506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«Ассоциативный массив»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u="sng" dirty="0" smtClean="0"/>
              <a:t>Массив пар, упорядоченных по ключу</a:t>
            </a:r>
            <a:r>
              <a:rPr lang="ru-RU" dirty="0" smtClean="0"/>
              <a:t>. Поиск – бинарный</a:t>
            </a:r>
            <a:endParaRPr lang="ru-RU" dirty="0"/>
          </a:p>
          <a:p>
            <a:r>
              <a:rPr lang="ru-RU" dirty="0" smtClean="0"/>
              <a:t>Время поиска </a:t>
            </a:r>
            <a:r>
              <a:rPr lang="en-US" dirty="0" smtClean="0"/>
              <a:t>O</a:t>
            </a:r>
            <a:r>
              <a:rPr lang="ru-RU" smtClean="0"/>
              <a:t>(</a:t>
            </a:r>
            <a:r>
              <a:rPr lang="en-US" smtClean="0"/>
              <a:t>logn</a:t>
            </a:r>
            <a:r>
              <a:rPr lang="ru-RU" smtClean="0"/>
              <a:t>)</a:t>
            </a:r>
            <a:r>
              <a:rPr lang="en-US" dirty="0" smtClean="0"/>
              <a:t>. </a:t>
            </a:r>
            <a:r>
              <a:rPr lang="ru-RU" dirty="0" smtClean="0"/>
              <a:t>Время вставки и </a:t>
            </a:r>
            <a:r>
              <a:rPr lang="ru-RU" smtClean="0"/>
              <a:t>удаления </a:t>
            </a:r>
            <a:r>
              <a:rPr lang="en-US" smtClean="0"/>
              <a:t>O(n)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u="sng" dirty="0" smtClean="0"/>
              <a:t>Сбалансированное дерево поиска.</a:t>
            </a:r>
          </a:p>
          <a:p>
            <a:r>
              <a:rPr lang="ru-RU" dirty="0"/>
              <a:t>Время </a:t>
            </a:r>
            <a:r>
              <a:rPr lang="ru-RU" dirty="0" smtClean="0"/>
              <a:t>поиска, время </a:t>
            </a:r>
            <a:r>
              <a:rPr lang="ru-RU" dirty="0"/>
              <a:t>вставки и удаления </a:t>
            </a:r>
            <a:r>
              <a:rPr lang="ru-RU" dirty="0" smtClean="0"/>
              <a:t>- </a:t>
            </a:r>
            <a:r>
              <a:rPr lang="en-US" dirty="0" smtClean="0"/>
              <a:t>O</a:t>
            </a:r>
            <a:r>
              <a:rPr lang="ru-RU"/>
              <a:t>(</a:t>
            </a:r>
            <a:r>
              <a:rPr lang="en-US" smtClean="0"/>
              <a:t>logn</a:t>
            </a:r>
            <a:r>
              <a:rPr lang="ru-RU" smtClean="0"/>
              <a:t>)</a:t>
            </a:r>
            <a:r>
              <a:rPr lang="en-US" dirty="0"/>
              <a:t>. 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u="sng" dirty="0" smtClean="0"/>
              <a:t>Хеш-таблицы</a:t>
            </a:r>
            <a:endParaRPr lang="ru-RU" u="sng" dirty="0"/>
          </a:p>
          <a:p>
            <a:r>
              <a:rPr lang="ru-RU" dirty="0" smtClean="0"/>
              <a:t>Все операции в среднем – </a:t>
            </a:r>
            <a:r>
              <a:rPr lang="en-US" dirty="0" smtClean="0"/>
              <a:t>O (1), </a:t>
            </a:r>
            <a:r>
              <a:rPr lang="ru-RU" dirty="0" smtClean="0"/>
              <a:t>в худшем </a:t>
            </a:r>
            <a:r>
              <a:rPr lang="en-US" dirty="0" smtClean="0"/>
              <a:t>– </a:t>
            </a:r>
            <a:r>
              <a:rPr lang="en-US" smtClean="0"/>
              <a:t>O </a:t>
            </a:r>
            <a:r>
              <a:rPr lang="en-US" smtClean="0"/>
              <a:t>(n)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9080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АТД «Ассоциативный массив» </a:t>
            </a:r>
            <a:r>
              <a:rPr lang="en-US" dirty="0" smtClean="0"/>
              <a:t>/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mymap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] = 100;</a:t>
            </a:r>
          </a:p>
          <a:p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mymap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] = 200;</a:t>
            </a:r>
          </a:p>
          <a:p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mymap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] = 300;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show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mtClean="0">
                <a:solidFill>
                  <a:srgbClr val="000080"/>
                </a:solidFill>
                <a:latin typeface="Consolas" panose="020B0609020204030204" pitchFamily="49" charset="0"/>
              </a:rPr>
              <a:t>mymap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smtClean="0">
                <a:solidFill>
                  <a:srgbClr val="880000"/>
                </a:solidFill>
                <a:latin typeface="Consolas" panose="020B0609020204030204" pitchFamily="49" charset="0"/>
              </a:rPr>
              <a:t>begin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mtClean="0">
                <a:solidFill>
                  <a:srgbClr val="000080"/>
                </a:solidFill>
                <a:latin typeface="Consolas" panose="020B0609020204030204" pitchFamily="49" charset="0"/>
              </a:rPr>
              <a:t>mymap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smtClean="0">
                <a:solidFill>
                  <a:srgbClr val="880000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++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000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=&gt;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i="1" smtClean="0">
                <a:solidFill>
                  <a:srgbClr val="000080"/>
                </a:solidFill>
                <a:latin typeface="Consolas" panose="020B0609020204030204" pitchFamily="49" charset="0"/>
              </a:rPr>
              <a:t>second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i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mtClean="0">
                <a:solidFill>
                  <a:srgbClr val="000080"/>
                </a:solidFill>
                <a:latin typeface="Consolas" panose="020B0609020204030204" pitchFamily="49" charset="0"/>
              </a:rPr>
              <a:t>mymap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smtClean="0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mtClean="0">
                <a:solidFill>
                  <a:srgbClr val="000080"/>
                </a:solidFill>
                <a:latin typeface="Consolas" panose="020B0609020204030204" pitchFamily="49" charset="0"/>
              </a:rPr>
              <a:t>mymap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smtClean="0">
                <a:solidFill>
                  <a:srgbClr val="880000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mymap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erase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040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АВЛ-деревья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Специальные балансирующие операции</a:t>
            </a:r>
            <a:r>
              <a:rPr lang="en-US" dirty="0" smtClean="0"/>
              <a:t>, </a:t>
            </a:r>
            <a:r>
              <a:rPr lang="ru-RU" dirty="0" smtClean="0"/>
              <a:t>восстанавливающие основное свойство «высоты двух поддеревьев различаются не более чем на 1» - вращения</a:t>
            </a:r>
            <a:r>
              <a:rPr lang="en-US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Малое левое</a:t>
            </a:r>
            <a:r>
              <a:rPr lang="en-US" dirty="0" smtClean="0"/>
              <a:t>/</a:t>
            </a:r>
            <a:r>
              <a:rPr lang="ru-RU" dirty="0" smtClean="0"/>
              <a:t>правое вращение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Большое </a:t>
            </a:r>
            <a:r>
              <a:rPr lang="ru-RU" dirty="0"/>
              <a:t>левое</a:t>
            </a:r>
            <a:r>
              <a:rPr lang="en-US" dirty="0"/>
              <a:t>/</a:t>
            </a:r>
            <a:r>
              <a:rPr lang="ru-RU" dirty="0"/>
              <a:t>правое </a:t>
            </a:r>
            <a:r>
              <a:rPr lang="ru-RU" dirty="0" smtClean="0"/>
              <a:t>вращение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r>
              <a:rPr lang="ru-RU" i="1" dirty="0" smtClean="0"/>
              <a:t>Определение</a:t>
            </a:r>
            <a:endParaRPr lang="ru-RU" i="1" dirty="0"/>
          </a:p>
          <a:p>
            <a:r>
              <a:rPr lang="ru-RU" b="1" i="1" dirty="0" smtClean="0"/>
              <a:t>Фактор баланса</a:t>
            </a:r>
            <a:r>
              <a:rPr lang="en-US" b="1" i="1" dirty="0" smtClean="0"/>
              <a:t> (</a:t>
            </a:r>
            <a:r>
              <a:rPr lang="en-US" b="1" i="1" dirty="0" smtClean="0"/>
              <a:t>balance </a:t>
            </a:r>
            <a:r>
              <a:rPr lang="en-US" b="1" i="1" dirty="0" smtClean="0"/>
              <a:t>factor)</a:t>
            </a:r>
            <a:r>
              <a:rPr lang="ru-RU" b="1" i="1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число</a:t>
            </a:r>
            <a:r>
              <a:rPr lang="ru-RU" dirty="0"/>
              <a:t>, которое </a:t>
            </a:r>
            <a:r>
              <a:rPr lang="ru-RU" dirty="0" smtClean="0"/>
              <a:t>показывает, </a:t>
            </a:r>
            <a:r>
              <a:rPr lang="ru-RU" dirty="0"/>
              <a:t>какое поддерево больше, или равны ли </a:t>
            </a:r>
            <a:r>
              <a:rPr lang="ru-RU" dirty="0" smtClean="0"/>
              <a:t>они.</a:t>
            </a:r>
          </a:p>
          <a:p>
            <a:r>
              <a:rPr lang="ru-RU" dirty="0" smtClean="0"/>
              <a:t>Т.е. в </a:t>
            </a:r>
            <a:r>
              <a:rPr lang="ru-RU" dirty="0"/>
              <a:t>каждом узле </a:t>
            </a:r>
            <a:r>
              <a:rPr lang="ru-RU" dirty="0" smtClean="0"/>
              <a:t>хранится или же вычисляется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/>
              <a:t>1 — если высота </a:t>
            </a:r>
            <a:r>
              <a:rPr lang="ru-RU" dirty="0" smtClean="0"/>
              <a:t>левого </a:t>
            </a:r>
            <a:r>
              <a:rPr lang="ru-RU" dirty="0"/>
              <a:t>поддерева выше </a:t>
            </a:r>
            <a:r>
              <a:rPr lang="ru-RU" dirty="0" smtClean="0"/>
              <a:t>правого, </a:t>
            </a:r>
            <a:r>
              <a:rPr lang="ru-RU" dirty="0"/>
              <a:t>0 — если высоты равны, и -1 — если правое поддерево выше левого.</a:t>
            </a:r>
          </a:p>
        </p:txBody>
      </p:sp>
    </p:spTree>
    <p:extLst>
      <p:ext uri="{BB962C8B-B14F-4D97-AF65-F5344CB8AC3E}">
        <p14:creationId xmlns:p14="http://schemas.microsoft.com/office/powerpoint/2010/main" val="1511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АВЛ-деревья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70920"/>
            <a:ext cx="8229600" cy="3558832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Малое </a:t>
            </a:r>
            <a:r>
              <a:rPr lang="ru-RU" b="1" dirty="0" smtClean="0"/>
              <a:t>левое вращение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r>
              <a:rPr lang="ru-RU" dirty="0" smtClean="0"/>
              <a:t>Используется, когда</a:t>
            </a:r>
            <a:r>
              <a:rPr lang="en-US" dirty="0" smtClean="0"/>
              <a:t>: </a:t>
            </a:r>
            <a:r>
              <a:rPr lang="ru-RU" dirty="0"/>
              <a:t>	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высота(b) – высота(L) </a:t>
            </a:r>
            <a:r>
              <a:rPr lang="ru-RU" dirty="0"/>
              <a:t>= 2 </a:t>
            </a:r>
            <a:r>
              <a:rPr lang="ru-RU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высота(С) </a:t>
            </a:r>
            <a:r>
              <a:rPr lang="ru-RU" dirty="0"/>
              <a:t>&lt;= </a:t>
            </a:r>
            <a:r>
              <a:rPr lang="ru-RU" dirty="0" smtClean="0"/>
              <a:t>высота</a:t>
            </a:r>
            <a:r>
              <a:rPr lang="en-US" dirty="0" smtClean="0"/>
              <a:t>(</a:t>
            </a:r>
            <a:r>
              <a:rPr lang="ru-RU" dirty="0" smtClean="0"/>
              <a:t>R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После операции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Высота дерева останется прежней, если высота </a:t>
            </a:r>
            <a:r>
              <a:rPr lang="en-US" dirty="0" smtClean="0"/>
              <a:t>(C) == </a:t>
            </a:r>
            <a:r>
              <a:rPr lang="ru-RU" dirty="0" smtClean="0"/>
              <a:t>высота (</a:t>
            </a:r>
            <a:r>
              <a:rPr lang="en-US" dirty="0" smtClean="0"/>
              <a:t>R</a:t>
            </a:r>
            <a:r>
              <a:rPr lang="ru-RU" dirty="0" smtClean="0"/>
              <a:t>). </a:t>
            </a:r>
          </a:p>
          <a:p>
            <a:r>
              <a:rPr lang="ru-RU" dirty="0"/>
              <a:t>Высота </a:t>
            </a:r>
            <a:r>
              <a:rPr lang="ru-RU" dirty="0" smtClean="0"/>
              <a:t>дерева уменьшится на </a:t>
            </a:r>
            <a:r>
              <a:rPr lang="en-US" dirty="0" smtClean="0"/>
              <a:t>1, </a:t>
            </a:r>
            <a:r>
              <a:rPr lang="ru-RU" dirty="0" smtClean="0"/>
              <a:t>если высота (С) </a:t>
            </a:r>
            <a:r>
              <a:rPr lang="en-US" dirty="0" smtClean="0"/>
              <a:t>&lt; </a:t>
            </a:r>
            <a:r>
              <a:rPr lang="ru-RU" dirty="0" smtClean="0"/>
              <a:t>Высота(</a:t>
            </a:r>
            <a:r>
              <a:rPr lang="en-US" dirty="0" smtClean="0"/>
              <a:t>R</a:t>
            </a:r>
            <a:r>
              <a:rPr lang="ru-RU" dirty="0" smtClean="0"/>
              <a:t>)</a:t>
            </a:r>
            <a:endParaRPr lang="ru-RU" dirty="0"/>
          </a:p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026" name="Picture 2" descr="AVL L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436" y="4090738"/>
            <a:ext cx="3920669" cy="261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89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АВЛ-деревья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Большое </a:t>
            </a:r>
            <a:r>
              <a:rPr lang="ru-RU" b="1" dirty="0"/>
              <a:t>левое вращение</a:t>
            </a:r>
            <a:r>
              <a:rPr lang="en-US" b="1" dirty="0"/>
              <a:t>:</a:t>
            </a:r>
          </a:p>
          <a:p>
            <a:endParaRPr lang="en-US" dirty="0" smtClean="0"/>
          </a:p>
          <a:p>
            <a:r>
              <a:rPr lang="ru-RU" dirty="0" smtClean="0"/>
              <a:t>Используется</a:t>
            </a:r>
            <a:r>
              <a:rPr lang="ru-RU" dirty="0"/>
              <a:t>, когда</a:t>
            </a:r>
            <a:r>
              <a:rPr lang="en-US" dirty="0"/>
              <a:t>: 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высота(</a:t>
            </a:r>
            <a:r>
              <a:rPr lang="ru-RU" dirty="0"/>
              <a:t>b</a:t>
            </a:r>
            <a:r>
              <a:rPr lang="ru-RU" dirty="0" smtClean="0"/>
              <a:t>) – высота(L</a:t>
            </a:r>
            <a:r>
              <a:rPr lang="ru-RU" dirty="0"/>
              <a:t>) = </a:t>
            </a:r>
            <a:r>
              <a:rPr lang="ru-RU" dirty="0" smtClean="0"/>
              <a:t>2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высота (</a:t>
            </a:r>
            <a:r>
              <a:rPr lang="en-US" dirty="0" smtClean="0"/>
              <a:t>R</a:t>
            </a:r>
            <a:r>
              <a:rPr lang="ru-RU" dirty="0" smtClean="0"/>
              <a:t>)</a:t>
            </a:r>
            <a:r>
              <a:rPr lang="en-US" dirty="0" smtClean="0"/>
              <a:t> = </a:t>
            </a:r>
            <a:r>
              <a:rPr lang="ru-RU" dirty="0"/>
              <a:t>высота(L</a:t>
            </a:r>
            <a:r>
              <a:rPr lang="ru-RU" dirty="0" smtClean="0"/>
              <a:t>)</a:t>
            </a:r>
            <a:r>
              <a:rPr lang="en-US" dirty="0" smtClean="0"/>
              <a:t> + 1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высота (С) </a:t>
            </a:r>
            <a:r>
              <a:rPr lang="ru-RU" dirty="0"/>
              <a:t>&gt; </a:t>
            </a:r>
            <a:r>
              <a:rPr lang="ru-RU" dirty="0" smtClean="0"/>
              <a:t>высота(R)</a:t>
            </a:r>
          </a:p>
          <a:p>
            <a:endParaRPr lang="ru-RU" dirty="0" smtClean="0"/>
          </a:p>
          <a:p>
            <a:r>
              <a:rPr lang="ru-RU" dirty="0" smtClean="0"/>
              <a:t>После </a:t>
            </a:r>
            <a:r>
              <a:rPr lang="ru-RU" dirty="0"/>
              <a:t>операции</a:t>
            </a:r>
            <a:r>
              <a:rPr lang="en-US" dirty="0"/>
              <a:t>:</a:t>
            </a:r>
          </a:p>
          <a:p>
            <a:r>
              <a:rPr lang="ru-RU" dirty="0" smtClean="0"/>
              <a:t>Высота дерева уменьшается на 1</a:t>
            </a:r>
            <a:endParaRPr lang="ru-RU" dirty="0"/>
          </a:p>
          <a:p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  <p:pic>
        <p:nvPicPr>
          <p:cNvPr id="2052" name="Picture 4" descr="AVL B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999" y="1627355"/>
            <a:ext cx="4176166" cy="23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8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АВЛ-деревья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Большое левое вращение</a:t>
            </a:r>
            <a:r>
              <a:rPr lang="en-US" b="1" dirty="0"/>
              <a:t>:</a:t>
            </a:r>
          </a:p>
          <a:p>
            <a:endParaRPr lang="ru-RU" dirty="0"/>
          </a:p>
        </p:txBody>
      </p:sp>
      <p:pic>
        <p:nvPicPr>
          <p:cNvPr id="2050" name="Picture 2" descr="https://habrastorage.org/storage2/ffc/d49/2b6/ffcd492b6cc7252ecadd02bd30824f4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448" y="2638857"/>
            <a:ext cx="609600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06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АВЛ-деревья</a:t>
            </a:r>
            <a:r>
              <a:rPr lang="en-US" dirty="0" smtClean="0"/>
              <a:t> / </a:t>
            </a:r>
            <a:r>
              <a:rPr lang="ru-RU" dirty="0" smtClean="0"/>
              <a:t>Малое левое вращение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70919"/>
            <a:ext cx="8229600" cy="5503135"/>
          </a:xfrm>
        </p:spPr>
        <p:txBody>
          <a:bodyPr>
            <a:normAutofit fontScale="47500" lnSpcReduction="20000"/>
          </a:bodyPr>
          <a:lstStyle/>
          <a:p>
            <a:r>
              <a:rPr lang="ru-RU" b="1" dirty="0"/>
              <a:t>Малое левое </a:t>
            </a:r>
            <a:r>
              <a:rPr lang="ru-RU" b="1" dirty="0" smtClean="0"/>
              <a:t>вращение</a:t>
            </a:r>
            <a:r>
              <a:rPr lang="en-US" b="1" dirty="0" smtClean="0"/>
              <a:t>:</a:t>
            </a:r>
            <a:endParaRPr lang="ru-RU" b="1" dirty="0"/>
          </a:p>
          <a:p>
            <a:r>
              <a:rPr lang="ru-RU" b="1" dirty="0" smtClean="0"/>
              <a:t>Структура </a:t>
            </a:r>
            <a:r>
              <a:rPr lang="ru-RU" b="1" dirty="0"/>
              <a:t>узла с хранением </a:t>
            </a:r>
            <a:r>
              <a:rPr lang="ru-RU" b="1" dirty="0" smtClean="0"/>
              <a:t>Высоты, </a:t>
            </a:r>
            <a:r>
              <a:rPr lang="ru-RU" b="1" dirty="0"/>
              <a:t>а не фактора </a:t>
            </a:r>
            <a:r>
              <a:rPr lang="ru-RU" b="1" dirty="0" smtClean="0"/>
              <a:t>баланса</a:t>
            </a:r>
            <a:endParaRPr lang="en-US" b="1" dirty="0" smtClean="0"/>
          </a:p>
          <a:p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для представления узлов дерева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AVLNode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AVLNode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SafeHeight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0;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FixHeight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hl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SafeHeight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hr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SafeHeight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hl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hr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hl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hr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+ 1;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левый поворот вокруг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 Возвращает новый корень полученного дерева.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RotateLeft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AVLNode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FixHeight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FixHeight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7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11887</TotalTime>
  <Words>3581</Words>
  <Application>Microsoft Office PowerPoint</Application>
  <PresentationFormat>Экран (4:3)</PresentationFormat>
  <Paragraphs>507</Paragraphs>
  <Slides>48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5" baseType="lpstr">
      <vt:lpstr>Arial</vt:lpstr>
      <vt:lpstr>Calibri</vt:lpstr>
      <vt:lpstr>Cambria Math</vt:lpstr>
      <vt:lpstr>Consolas</vt:lpstr>
      <vt:lpstr>PF Isotext Pro</vt:lpstr>
      <vt:lpstr>Segoe UI</vt:lpstr>
      <vt:lpstr>Тема Office</vt:lpstr>
      <vt:lpstr>Алгоритмы и структура данных</vt:lpstr>
      <vt:lpstr>План лекции 5</vt:lpstr>
      <vt:lpstr>АВЛ-деревья</vt:lpstr>
      <vt:lpstr>АВЛ-деревья</vt:lpstr>
      <vt:lpstr>АВЛ-деревья</vt:lpstr>
      <vt:lpstr>АВЛ-деревья</vt:lpstr>
      <vt:lpstr>АВЛ-деревья</vt:lpstr>
      <vt:lpstr>АВЛ-деревья</vt:lpstr>
      <vt:lpstr>АВЛ-деревья / Малое левое вращение</vt:lpstr>
      <vt:lpstr>АВЛ-деревья</vt:lpstr>
      <vt:lpstr>АВЛ-деревья</vt:lpstr>
      <vt:lpstr>АВЛ-деревья / Вставка альтернативная версия</vt:lpstr>
      <vt:lpstr>АВЛ-деревья</vt:lpstr>
      <vt:lpstr>АВЛ-деревья</vt:lpstr>
      <vt:lpstr>Красно-черные деревья</vt:lpstr>
      <vt:lpstr>Красно-черные деревья</vt:lpstr>
      <vt:lpstr>Красно-черные деревья</vt:lpstr>
      <vt:lpstr>Красно-черные деревья / Пример</vt:lpstr>
      <vt:lpstr>Красно-черные деревья</vt:lpstr>
      <vt:lpstr>Красно-черные деревья / Структура данных</vt:lpstr>
      <vt:lpstr>Красно-черные деревья / Высота</vt:lpstr>
      <vt:lpstr>Красно-черные деревья / Высота</vt:lpstr>
      <vt:lpstr>Красно-черные деревья</vt:lpstr>
      <vt:lpstr>Красно-черные деревья / Вставка</vt:lpstr>
      <vt:lpstr>Красно-черные деревья / Нарушение свойств</vt:lpstr>
      <vt:lpstr>Красно-черные деревья / Вставка</vt:lpstr>
      <vt:lpstr>Красно-черные деревья / Вставка</vt:lpstr>
      <vt:lpstr>Красно-черные деревья / Вставка</vt:lpstr>
      <vt:lpstr>Красно-черные деревья / Вставка </vt:lpstr>
      <vt:lpstr>Красно-черные деревья / Вставка </vt:lpstr>
      <vt:lpstr>Красно-черные деревья / Удаление </vt:lpstr>
      <vt:lpstr>Красно-черные деревья / Удаление </vt:lpstr>
      <vt:lpstr>Красно-черные деревья / Удаление </vt:lpstr>
      <vt:lpstr>Красно-черные деревья / Удаление </vt:lpstr>
      <vt:lpstr>Красно-черные деревья / Удаление </vt:lpstr>
      <vt:lpstr>Красно-черные деревья / Удаление </vt:lpstr>
      <vt:lpstr>Красно-черные деревья / Удаление </vt:lpstr>
      <vt:lpstr>Красно-черные деревья / Удаление </vt:lpstr>
      <vt:lpstr>Красно-черные деревья / Удаление </vt:lpstr>
      <vt:lpstr>Красно-черные деревья / Удаление </vt:lpstr>
      <vt:lpstr>Красно-черные деревья / Удаление </vt:lpstr>
      <vt:lpstr>Красно-черные деревья / Удаление </vt:lpstr>
      <vt:lpstr>Красно-черные деревья / Преимущества </vt:lpstr>
      <vt:lpstr>Красно-черные деревья</vt:lpstr>
      <vt:lpstr>АТД «Ассоциативный массив» </vt:lpstr>
      <vt:lpstr>АТД «Ассоциативный массив» </vt:lpstr>
      <vt:lpstr>АТД «Ассоциативный массив» </vt:lpstr>
      <vt:lpstr>АТД «Ассоциативный массив» / Пример</vt:lpstr>
    </vt:vector>
  </TitlesOfParts>
  <Company>i.saneev@corp.mail.ru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Санеев</dc:creator>
  <cp:lastModifiedBy>Ilja Saneev</cp:lastModifiedBy>
  <cp:revision>645</cp:revision>
  <dcterms:created xsi:type="dcterms:W3CDTF">2017-11-12T11:20:47Z</dcterms:created>
  <dcterms:modified xsi:type="dcterms:W3CDTF">2018-06-14T07:04:04Z</dcterms:modified>
</cp:coreProperties>
</file>