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1" r:id="rId1"/>
  </p:sldMasterIdLst>
  <p:notesMasterIdLst>
    <p:notesMasterId r:id="rId51"/>
  </p:notesMasterIdLst>
  <p:sldIdLst>
    <p:sldId id="256" r:id="rId2"/>
    <p:sldId id="267" r:id="rId3"/>
    <p:sldId id="316" r:id="rId4"/>
    <p:sldId id="270" r:id="rId5"/>
    <p:sldId id="268" r:id="rId6"/>
    <p:sldId id="271" r:id="rId7"/>
    <p:sldId id="269" r:id="rId8"/>
    <p:sldId id="272" r:id="rId9"/>
    <p:sldId id="273" r:id="rId10"/>
    <p:sldId id="275" r:id="rId11"/>
    <p:sldId id="274" r:id="rId12"/>
    <p:sldId id="277" r:id="rId13"/>
    <p:sldId id="278" r:id="rId14"/>
    <p:sldId id="311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312" r:id="rId23"/>
    <p:sldId id="286" r:id="rId24"/>
    <p:sldId id="287" r:id="rId25"/>
    <p:sldId id="288" r:id="rId26"/>
    <p:sldId id="289" r:id="rId27"/>
    <p:sldId id="290" r:id="rId28"/>
    <p:sldId id="291" r:id="rId29"/>
    <p:sldId id="313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5" r:id="rId49"/>
    <p:sldId id="310" r:id="rId50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екция" id="{8D854480-FB3F-44ED-B391-98D8594F287F}">
          <p14:sldIdLst>
            <p14:sldId id="256"/>
            <p14:sldId id="267"/>
            <p14:sldId id="316"/>
            <p14:sldId id="270"/>
            <p14:sldId id="268"/>
            <p14:sldId id="271"/>
            <p14:sldId id="269"/>
            <p14:sldId id="272"/>
            <p14:sldId id="273"/>
            <p14:sldId id="275"/>
            <p14:sldId id="274"/>
            <p14:sldId id="277"/>
            <p14:sldId id="278"/>
            <p14:sldId id="311"/>
            <p14:sldId id="279"/>
            <p14:sldId id="280"/>
            <p14:sldId id="281"/>
            <p14:sldId id="282"/>
            <p14:sldId id="283"/>
            <p14:sldId id="284"/>
            <p14:sldId id="285"/>
            <p14:sldId id="312"/>
            <p14:sldId id="286"/>
            <p14:sldId id="287"/>
            <p14:sldId id="288"/>
            <p14:sldId id="289"/>
            <p14:sldId id="290"/>
            <p14:sldId id="291"/>
            <p14:sldId id="313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5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3953" autoAdjust="0"/>
  </p:normalViewPr>
  <p:slideViewPr>
    <p:cSldViewPr snapToGrid="0" snapToObjects="1">
      <p:cViewPr varScale="1">
        <p:scale>
          <a:sx n="111" d="100"/>
          <a:sy n="111" d="100"/>
        </p:scale>
        <p:origin x="1398" y="144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3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E8373-93B3-4E40-891C-9DAF17DB161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191C-46F8-4DD3-99BB-81409D01A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2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1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7664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algn="l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055244"/>
          </a:xfrm>
        </p:spPr>
        <p:txBody>
          <a:bodyPr/>
          <a:lstStyle>
            <a:lvl1pPr marL="0" indent="0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5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E4E1-6EAB-F74C-A6D3-42421ADE82B5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8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18699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и структура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ru-RU" dirty="0" smtClean="0"/>
              <a:t>Лекция 7</a:t>
            </a:r>
            <a:endParaRPr lang="en-US" dirty="0" smtClean="0"/>
          </a:p>
          <a:p>
            <a:r>
              <a:rPr lang="ru-RU" dirty="0" smtClean="0"/>
              <a:t>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4436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хеш-функции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19"/>
            <a:ext cx="8229600" cy="3514809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Будем считать, что количество ключей = K, а количество возможных значений хеш-функции не больше M и для любого ключа </a:t>
            </a:r>
            <a:endParaRPr lang="ru-RU" sz="1800" dirty="0" smtClean="0"/>
          </a:p>
          <a:p>
            <a:pPr algn="ctr"/>
            <a:r>
              <a:rPr lang="ru-RU" dirty="0" smtClean="0"/>
              <a:t>k: 0</a:t>
            </a:r>
            <a:r>
              <a:rPr lang="ru-RU" dirty="0"/>
              <a:t>≤</a:t>
            </a:r>
            <a:r>
              <a:rPr lang="ru-RU" dirty="0" smtClean="0"/>
              <a:t>ℎ(𝑘)&lt;</a:t>
            </a:r>
            <a:r>
              <a:rPr lang="ru-RU" dirty="0"/>
              <a:t>𝑀.</a:t>
            </a:r>
          </a:p>
          <a:p>
            <a:r>
              <a:rPr lang="ru-RU" sz="1800" b="1" dirty="0"/>
              <a:t>Важно! </a:t>
            </a:r>
            <a:r>
              <a:rPr lang="ru-RU" sz="1800" dirty="0"/>
              <a:t>Хорошая хеш-функция должна</a:t>
            </a:r>
            <a:r>
              <a:rPr lang="ru-RU" sz="1800" dirty="0" smtClean="0"/>
              <a:t>:</a:t>
            </a:r>
          </a:p>
          <a:p>
            <a:pPr marL="457200" indent="-457200">
              <a:buAutoNum type="arabicPeriod"/>
            </a:pPr>
            <a:r>
              <a:rPr lang="ru-RU" sz="1800" dirty="0" smtClean="0"/>
              <a:t>Быстро вычисляться</a:t>
            </a:r>
          </a:p>
          <a:p>
            <a:pPr marL="457200" indent="-457200">
              <a:buAutoNum type="arabicPeriod"/>
            </a:pPr>
            <a:r>
              <a:rPr lang="ru-RU" sz="1800" dirty="0"/>
              <a:t>Быть детерминированной - для заданного значения ключа хэш-функция всегда должна возвращать одно и то же значение</a:t>
            </a:r>
          </a:p>
          <a:p>
            <a:pPr marL="457200" indent="-457200">
              <a:buAutoNum type="arabicPeriod"/>
            </a:pPr>
            <a:r>
              <a:rPr lang="ru-RU" sz="1800" dirty="0" smtClean="0"/>
              <a:t>Минимизировать </a:t>
            </a:r>
            <a:r>
              <a:rPr lang="ru-RU" sz="1800" dirty="0"/>
              <a:t>количество </a:t>
            </a:r>
            <a:r>
              <a:rPr lang="ru-RU" sz="1800" dirty="0" smtClean="0"/>
              <a:t>коллизий</a:t>
            </a:r>
          </a:p>
          <a:p>
            <a:pPr marL="457200" indent="-457200">
              <a:buAutoNum type="arabicPeriod"/>
            </a:pPr>
            <a:r>
              <a:rPr lang="ru-RU" sz="1800" dirty="0" smtClean="0"/>
              <a:t>Быть </a:t>
            </a:r>
            <a:r>
              <a:rPr lang="ru-RU" sz="1800" dirty="0"/>
              <a:t>р</a:t>
            </a:r>
            <a:r>
              <a:rPr lang="ru-RU" sz="1800" dirty="0" smtClean="0"/>
              <a:t>авномерной  - хеш-функция </a:t>
            </a:r>
            <a:r>
              <a:rPr lang="ru-RU" sz="1800" dirty="0"/>
              <a:t>должна равномерно заполнять индексы массива возвращаемыми номерами</a:t>
            </a:r>
          </a:p>
          <a:p>
            <a:r>
              <a:rPr lang="ru-RU" sz="1800" dirty="0" smtClean="0"/>
              <a:t>Желательно</a:t>
            </a:r>
            <a:r>
              <a:rPr lang="ru-RU" sz="1800" dirty="0"/>
              <a:t>, чтобы все хэш-коды формировались с одинаковой равномерной распределенной </a:t>
            </a:r>
            <a:r>
              <a:rPr lang="ru-RU" sz="1800" dirty="0" smtClean="0"/>
              <a:t>вероятностью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45" y="4585729"/>
            <a:ext cx="3972519" cy="19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Хеш-функции </a:t>
            </a:r>
            <a:r>
              <a:rPr lang="en-US" dirty="0" smtClean="0"/>
              <a:t>/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Пример </a:t>
            </a:r>
            <a:r>
              <a:rPr lang="ru-RU" b="1" dirty="0"/>
              <a:t>плохой хеш-функции.</a:t>
            </a:r>
            <a:endParaRPr lang="ru-RU" dirty="0"/>
          </a:p>
          <a:p>
            <a:r>
              <a:rPr lang="ru-RU" dirty="0"/>
              <a:t>h(k) = [последние [три]цифры k] = k % </a:t>
            </a:r>
            <a:r>
              <a:rPr lang="ru-RU" dirty="0" smtClean="0"/>
              <a:t>100</a:t>
            </a:r>
            <a:r>
              <a:rPr lang="ru-RU" dirty="0"/>
              <a:t>.</a:t>
            </a:r>
          </a:p>
          <a:p>
            <a:r>
              <a:rPr lang="ru-RU" dirty="0"/>
              <a:t>Такая хеш-функция порождает много коллизий, если множество ключей –цены.</a:t>
            </a:r>
          </a:p>
          <a:p>
            <a:r>
              <a:rPr lang="ru-RU" dirty="0"/>
              <a:t>Частые значения:000, 500, 999, 998, 990, 900.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82031"/>
            <a:ext cx="3201832" cy="24344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633" y="3775591"/>
            <a:ext cx="3148168" cy="24408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69" y="3764627"/>
            <a:ext cx="1976316" cy="24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 </a:t>
            </a:r>
            <a:r>
              <a:rPr lang="en-US" dirty="0"/>
              <a:t>/ </a:t>
            </a:r>
            <a:r>
              <a:rPr lang="ru-RU" dirty="0" smtClean="0"/>
              <a:t>Метод </a:t>
            </a:r>
            <a:r>
              <a:rPr lang="ru-RU" dirty="0"/>
              <a:t>деления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1</a:t>
                </a:r>
                <a:r>
                  <a:rPr lang="ru-RU" dirty="0" smtClean="0"/>
                  <a:t>. </a:t>
                </a:r>
                <a:r>
                  <a:rPr lang="en-US" dirty="0" smtClean="0"/>
                  <a:t>ℎ</a:t>
                </a:r>
                <a:r>
                  <a:rPr lang="ru-RU" dirty="0" smtClean="0"/>
                  <a:t>(</a:t>
                </a:r>
                <a:r>
                  <a:rPr lang="en-US" dirty="0" smtClean="0"/>
                  <a:t>𝑘</a:t>
                </a:r>
                <a:r>
                  <a:rPr lang="ru-RU" dirty="0" smtClean="0"/>
                  <a:t>)</a:t>
                </a:r>
                <a:r>
                  <a:rPr lang="en-US" dirty="0" smtClean="0"/>
                  <a:t>= 𝑘</a:t>
                </a:r>
                <a:r>
                  <a:rPr lang="ru-RU" dirty="0" smtClean="0"/>
                  <a:t> </a:t>
                </a:r>
                <a:r>
                  <a:rPr lang="en-US" dirty="0" smtClean="0"/>
                  <a:t>mod</a:t>
                </a:r>
                <a:r>
                  <a:rPr lang="ru-RU" dirty="0" smtClean="0"/>
                  <a:t> </a:t>
                </a:r>
                <a:r>
                  <a:rPr lang="en-US" dirty="0" smtClean="0"/>
                  <a:t>𝑀.</a:t>
                </a:r>
                <a:endParaRPr lang="ru-RU" dirty="0"/>
              </a:p>
              <a:p>
                <a:r>
                  <a:rPr lang="ru-RU" dirty="0" smtClean="0"/>
                  <a:t>M определяет размер диапазона значений: [0, .. , M–1].</a:t>
                </a:r>
              </a:p>
              <a:p>
                <a:r>
                  <a:rPr lang="ru-RU" dirty="0" smtClean="0"/>
                  <a:t>Как выбирать M?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Нельзя брать в качестве M степень двойки, значение хеш-функции в этом случае не зависит от старших байтов.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Нельзя брать 𝑀=2</a:t>
                </a:r>
                <a:r>
                  <a:rPr lang="ru-RU" baseline="30000" dirty="0" smtClean="0"/>
                  <a:t>8</a:t>
                </a:r>
                <a:r>
                  <a:rPr lang="ru-RU" dirty="0" smtClean="0"/>
                  <a:t>−1, т.к. значение хеш-функции не зависит от перестановки байт.</a:t>
                </a:r>
                <a:r>
                  <a:rPr lang="en-US" dirty="0" smtClean="0"/>
                  <a:t> </a:t>
                </a:r>
              </a:p>
              <a:p>
                <a:r>
                  <a:rPr lang="da-DK" dirty="0" smtClean="0"/>
                  <a:t>10521 </a:t>
                </a:r>
                <a:r>
                  <a:rPr lang="da-DK" dirty="0"/>
                  <a:t>= </a:t>
                </a:r>
                <a:r>
                  <a:rPr lang="da-DK" dirty="0" smtClean="0"/>
                  <a:t>10100100011001, 6441 mod 255 = 66</a:t>
                </a:r>
                <a:endParaRPr lang="da-DK" dirty="0"/>
              </a:p>
              <a:p>
                <a:r>
                  <a:rPr lang="da-DK" dirty="0" smtClean="0"/>
                  <a:t>6441   =   1100100101001, 10521 mod 255 = 66</a:t>
                </a:r>
                <a:endParaRPr lang="da-DK" dirty="0"/>
              </a:p>
              <a:p>
                <a:r>
                  <a:rPr lang="ru-RU" dirty="0" smtClean="0"/>
                  <a:t>Обычно в качестве M выбирают простое число, далекое от степеней двойки.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2</a:t>
                </a:r>
                <a:r>
                  <a:rPr lang="ru-RU" dirty="0" smtClean="0"/>
                  <a:t>. </a:t>
                </a:r>
                <a:r>
                  <a:rPr lang="en-US" dirty="0"/>
                  <a:t>ℎ</a:t>
                </a:r>
                <a:r>
                  <a:rPr lang="ru-RU" dirty="0"/>
                  <a:t>(</a:t>
                </a:r>
                <a:r>
                  <a:rPr lang="en-US" dirty="0"/>
                  <a:t>𝑘</a:t>
                </a:r>
                <a:r>
                  <a:rPr lang="ru-RU" dirty="0" smtClean="0"/>
                  <a:t>)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1)</m:t>
                        </m:r>
                      </m:e>
                    </m:d>
                  </m:oMath>
                </a14:m>
                <a:r>
                  <a:rPr lang="en-US" dirty="0" smtClean="0"/>
                  <a:t> , </a:t>
                </a:r>
                <a:r>
                  <a:rPr lang="ru-RU" dirty="0" smtClean="0"/>
                  <a:t>с </a:t>
                </a:r>
                <a:r>
                  <a:rPr lang="el-GR" dirty="0" smtClean="0"/>
                  <a:t>ϵ</a:t>
                </a:r>
                <a:r>
                  <a:rPr lang="ru-RU" dirty="0" smtClean="0"/>
                  <a:t> </a:t>
                </a:r>
                <a:r>
                  <a:rPr lang="en-US" dirty="0" smtClean="0"/>
                  <a:t>[0 , 1). </a:t>
                </a:r>
                <a:r>
                  <a:rPr lang="ru-RU" dirty="0" smtClean="0"/>
                  <a:t>в результате </a:t>
                </a:r>
                <a:r>
                  <a:rPr lang="en-US" dirty="0" smtClean="0"/>
                  <a:t>h(k) </a:t>
                </a:r>
                <a:r>
                  <a:rPr lang="el-GR" dirty="0" smtClean="0"/>
                  <a:t>ϵ</a:t>
                </a:r>
                <a:r>
                  <a:rPr lang="en-US" dirty="0" smtClean="0"/>
                  <a:t> [0, m-1]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844" r="-741" b="-2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0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 </a:t>
            </a:r>
            <a:r>
              <a:rPr lang="en-US" dirty="0"/>
              <a:t>/ </a:t>
            </a:r>
            <a:r>
              <a:rPr lang="ru-RU" dirty="0" smtClean="0"/>
              <a:t>Метод деления многочленов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Методы деления.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Деление полиномов для составных ключей.</a:t>
            </a:r>
          </a:p>
          <a:p>
            <a:endParaRPr lang="en-US" dirty="0" smtClean="0"/>
          </a:p>
          <a:p>
            <a:r>
              <a:rPr lang="ru-RU" dirty="0" smtClean="0"/>
              <a:t>Каждый </a:t>
            </a:r>
            <a:r>
              <a:rPr lang="ru-RU" dirty="0"/>
              <a:t>ключ </a:t>
            </a:r>
            <a:r>
              <a:rPr lang="en-US" dirty="0"/>
              <a:t>K </a:t>
            </a:r>
            <a:r>
              <a:rPr lang="ru-RU" dirty="0"/>
              <a:t>определяется числами 𝑘</a:t>
            </a:r>
            <a:r>
              <a:rPr lang="ru-RU" baseline="-25000" dirty="0"/>
              <a:t>0</a:t>
            </a:r>
            <a:r>
              <a:rPr lang="ru-RU" dirty="0"/>
              <a:t>,𝑘</a:t>
            </a:r>
            <a:r>
              <a:rPr lang="ru-RU" baseline="-25000" dirty="0"/>
              <a:t>1</a:t>
            </a:r>
            <a:r>
              <a:rPr lang="ru-RU" dirty="0"/>
              <a:t>,…,</a:t>
            </a:r>
            <a:r>
              <a:rPr lang="ru-RU" dirty="0" smtClean="0"/>
              <a:t>𝑘</a:t>
            </a:r>
            <a:r>
              <a:rPr lang="ru-RU" baseline="-25000" dirty="0" smtClean="0"/>
              <a:t>𝑛</a:t>
            </a:r>
            <a:r>
              <a:rPr lang="en-US" baseline="-25000" dirty="0" smtClean="0"/>
              <a:t>-1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Пусть 𝐾(𝑥)=𝑘</a:t>
            </a:r>
            <a:r>
              <a:rPr lang="ru-RU" baseline="-25000" dirty="0" smtClean="0"/>
              <a:t>0</a:t>
            </a:r>
            <a:r>
              <a:rPr lang="ru-RU" dirty="0" smtClean="0"/>
              <a:t>+</a:t>
            </a:r>
            <a:r>
              <a:rPr lang="ru-RU" dirty="0"/>
              <a:t>𝑘</a:t>
            </a:r>
            <a:r>
              <a:rPr lang="ru-RU" baseline="-25000" dirty="0"/>
              <a:t>1</a:t>
            </a:r>
            <a:r>
              <a:rPr lang="ru-RU" dirty="0"/>
              <a:t>𝑥+⋯+</a:t>
            </a:r>
            <a:r>
              <a:rPr lang="ru-RU" dirty="0" smtClean="0"/>
              <a:t>𝑘</a:t>
            </a:r>
            <a:r>
              <a:rPr lang="ru-RU" baseline="-25000" dirty="0" smtClean="0"/>
              <a:t>𝑛</a:t>
            </a:r>
            <a:r>
              <a:rPr lang="en-US" baseline="-25000" dirty="0" smtClean="0"/>
              <a:t>-1</a:t>
            </a:r>
            <a:r>
              <a:rPr lang="ru-RU" dirty="0" smtClean="0"/>
              <a:t>𝑥</a:t>
            </a:r>
            <a:r>
              <a:rPr lang="ru-RU" baseline="30000" dirty="0" smtClean="0"/>
              <a:t>𝑛</a:t>
            </a:r>
            <a:r>
              <a:rPr lang="en-US" baseline="30000" dirty="0" smtClean="0"/>
              <a:t>-1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Пусть </a:t>
            </a:r>
            <a:r>
              <a:rPr lang="ru-RU" dirty="0"/>
              <a:t>задан полином </a:t>
            </a:r>
            <a:r>
              <a:rPr lang="ru-RU" dirty="0" smtClean="0"/>
              <a:t>𝑃(𝑥)=</a:t>
            </a:r>
            <a:r>
              <a:rPr lang="ru-RU" dirty="0"/>
              <a:t>𝑝</a:t>
            </a:r>
            <a:r>
              <a:rPr lang="ru-RU" baseline="-25000" dirty="0"/>
              <a:t>0</a:t>
            </a:r>
            <a:r>
              <a:rPr lang="ru-RU" dirty="0"/>
              <a:t>+𝑝</a:t>
            </a:r>
            <a:r>
              <a:rPr lang="ru-RU" baseline="-25000" dirty="0"/>
              <a:t>1</a:t>
            </a:r>
            <a:r>
              <a:rPr lang="ru-RU" dirty="0"/>
              <a:t>𝑥+⋯+𝑝</a:t>
            </a:r>
            <a:r>
              <a:rPr lang="ru-RU" baseline="-25000" dirty="0"/>
              <a:t>𝑚</a:t>
            </a:r>
            <a:r>
              <a:rPr lang="ru-RU" dirty="0"/>
              <a:t>𝑥</a:t>
            </a:r>
            <a:r>
              <a:rPr lang="ru-RU" baseline="30000" dirty="0"/>
              <a:t>𝑚</a:t>
            </a:r>
            <a:r>
              <a:rPr lang="ru-RU" dirty="0"/>
              <a:t>.</a:t>
            </a:r>
          </a:p>
          <a:p>
            <a:endParaRPr lang="en-US" u="sng" dirty="0" smtClean="0"/>
          </a:p>
          <a:p>
            <a:r>
              <a:rPr lang="ru-RU" u="sng" dirty="0"/>
              <a:t>Д</a:t>
            </a:r>
            <a:r>
              <a:rPr lang="ru-RU" u="sng" dirty="0" smtClean="0"/>
              <a:t>еление </a:t>
            </a:r>
            <a:r>
              <a:rPr lang="ru-RU" u="sng" dirty="0"/>
              <a:t>многочлена с остатком</a:t>
            </a:r>
            <a:r>
              <a:rPr lang="en-US" u="sng" dirty="0"/>
              <a:t>:</a:t>
            </a:r>
          </a:p>
          <a:p>
            <a:pPr algn="ctr"/>
            <a:r>
              <a:rPr lang="en-US" dirty="0"/>
              <a:t>𝐾</a:t>
            </a:r>
            <a:r>
              <a:rPr lang="ru-RU" dirty="0"/>
              <a:t>(</a:t>
            </a:r>
            <a:r>
              <a:rPr lang="en-US" dirty="0"/>
              <a:t>𝑥</a:t>
            </a:r>
            <a:r>
              <a:rPr lang="ru-RU" dirty="0"/>
              <a:t>)</a:t>
            </a:r>
            <a:r>
              <a:rPr lang="en-US" dirty="0"/>
              <a:t>= </a:t>
            </a:r>
            <a:r>
              <a:rPr lang="en-US" i="1" dirty="0"/>
              <a:t>A</a:t>
            </a:r>
            <a:r>
              <a:rPr lang="en-US" dirty="0"/>
              <a:t>(x</a:t>
            </a:r>
            <a:r>
              <a:rPr lang="en-US" dirty="0" smtClean="0"/>
              <a:t>) ∙ </a:t>
            </a:r>
            <a:r>
              <a:rPr lang="en-US" dirty="0"/>
              <a:t>𝑃</a:t>
            </a:r>
            <a:r>
              <a:rPr lang="ru-RU" dirty="0"/>
              <a:t>(</a:t>
            </a:r>
            <a:r>
              <a:rPr lang="en-US" dirty="0"/>
              <a:t>𝑥</a:t>
            </a:r>
            <a:r>
              <a:rPr lang="ru-RU" dirty="0"/>
              <a:t>)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(x)</a:t>
            </a:r>
          </a:p>
          <a:p>
            <a:pPr algn="ctr"/>
            <a:r>
              <a:rPr lang="en-US" i="1" dirty="0"/>
              <a:t>A</a:t>
            </a:r>
            <a:r>
              <a:rPr lang="en-US" dirty="0"/>
              <a:t>(x) – </a:t>
            </a:r>
            <a:r>
              <a:rPr lang="ru-RU" dirty="0"/>
              <a:t>частное,</a:t>
            </a:r>
            <a:r>
              <a:rPr lang="en-US" i="1" dirty="0"/>
              <a:t> R</a:t>
            </a:r>
            <a:r>
              <a:rPr lang="en-US" dirty="0"/>
              <a:t>(x)</a:t>
            </a:r>
            <a:r>
              <a:rPr lang="ru-RU" dirty="0"/>
              <a:t> – остаток</a:t>
            </a:r>
            <a:r>
              <a:rPr lang="en-US" dirty="0"/>
              <a:t>, </a:t>
            </a:r>
            <a:r>
              <a:rPr lang="en-US" dirty="0" err="1"/>
              <a:t>deg</a:t>
            </a:r>
            <a:r>
              <a:rPr lang="en-US" dirty="0"/>
              <a:t> R  &lt; </a:t>
            </a:r>
            <a:r>
              <a:rPr lang="en-US" dirty="0" err="1"/>
              <a:t>deg</a:t>
            </a:r>
            <a:r>
              <a:rPr lang="en-US" dirty="0"/>
              <a:t> P = 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Все коэффициенты в поле 𝑍</a:t>
            </a:r>
            <a:r>
              <a:rPr lang="ru-RU" baseline="-25000" dirty="0"/>
              <a:t>𝑝</a:t>
            </a:r>
            <a:r>
              <a:rPr lang="ru-RU" dirty="0"/>
              <a:t>, где p–простое.</a:t>
            </a:r>
            <a:endParaRPr lang="ru-RU" dirty="0" smtClean="0"/>
          </a:p>
          <a:p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74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 </a:t>
            </a:r>
            <a:r>
              <a:rPr lang="en-US" dirty="0"/>
              <a:t>/ </a:t>
            </a:r>
            <a:r>
              <a:rPr lang="ru-RU" dirty="0"/>
              <a:t>Метод деления многочленов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Каждый ключ </a:t>
            </a:r>
            <a:r>
              <a:rPr lang="en-US" dirty="0"/>
              <a:t>K </a:t>
            </a:r>
            <a:r>
              <a:rPr lang="ru-RU" dirty="0"/>
              <a:t>определяется числами </a:t>
            </a:r>
            <a:r>
              <a:rPr lang="en-US" dirty="0" smtClean="0"/>
              <a:t>(</a:t>
            </a:r>
            <a:r>
              <a:rPr lang="ru-RU" dirty="0" smtClean="0"/>
              <a:t>𝑘</a:t>
            </a:r>
            <a:r>
              <a:rPr lang="ru-RU" baseline="-25000" dirty="0"/>
              <a:t>0</a:t>
            </a:r>
            <a:r>
              <a:rPr lang="ru-RU" dirty="0"/>
              <a:t>,𝑘</a:t>
            </a:r>
            <a:r>
              <a:rPr lang="ru-RU" baseline="-25000" dirty="0"/>
              <a:t>1</a:t>
            </a:r>
            <a:r>
              <a:rPr lang="ru-RU" dirty="0"/>
              <a:t>,…,𝑘</a:t>
            </a:r>
            <a:r>
              <a:rPr lang="ru-RU" baseline="-25000" dirty="0"/>
              <a:t>𝑛</a:t>
            </a:r>
            <a:r>
              <a:rPr lang="en-US" baseline="-25000" dirty="0"/>
              <a:t>-</a:t>
            </a:r>
            <a:r>
              <a:rPr lang="en-US" baseline="-25000" dirty="0" smtClean="0"/>
              <a:t>1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Пусть 𝐾(𝑥)=𝑘</a:t>
            </a:r>
            <a:r>
              <a:rPr lang="ru-RU" baseline="-25000" dirty="0"/>
              <a:t>0</a:t>
            </a:r>
            <a:r>
              <a:rPr lang="ru-RU" dirty="0"/>
              <a:t>+𝑘</a:t>
            </a:r>
            <a:r>
              <a:rPr lang="ru-RU" baseline="-25000" dirty="0"/>
              <a:t>1</a:t>
            </a:r>
            <a:r>
              <a:rPr lang="ru-RU" dirty="0"/>
              <a:t>𝑥+⋯+𝑘</a:t>
            </a:r>
            <a:r>
              <a:rPr lang="ru-RU" baseline="-25000" dirty="0"/>
              <a:t>𝑛</a:t>
            </a:r>
            <a:r>
              <a:rPr lang="en-US" baseline="-25000" dirty="0"/>
              <a:t>-1</a:t>
            </a:r>
            <a:r>
              <a:rPr lang="ru-RU" dirty="0"/>
              <a:t>𝑥</a:t>
            </a:r>
            <a:r>
              <a:rPr lang="ru-RU" baseline="30000" dirty="0"/>
              <a:t>𝑛</a:t>
            </a:r>
            <a:r>
              <a:rPr lang="en-US" baseline="30000" dirty="0"/>
              <a:t>-1</a:t>
            </a:r>
            <a:r>
              <a:rPr lang="ru-RU" dirty="0"/>
              <a:t>.</a:t>
            </a:r>
          </a:p>
          <a:p>
            <a:r>
              <a:rPr lang="ru-RU" dirty="0"/>
              <a:t>Пусть задан полином 𝑃(𝑥)=𝑝</a:t>
            </a:r>
            <a:r>
              <a:rPr lang="ru-RU" baseline="-25000" dirty="0"/>
              <a:t>0</a:t>
            </a:r>
            <a:r>
              <a:rPr lang="ru-RU" dirty="0"/>
              <a:t>+𝑝</a:t>
            </a:r>
            <a:r>
              <a:rPr lang="ru-RU" baseline="-25000" dirty="0"/>
              <a:t>1</a:t>
            </a:r>
            <a:r>
              <a:rPr lang="ru-RU" dirty="0"/>
              <a:t>𝑥+⋯+𝑝</a:t>
            </a:r>
            <a:r>
              <a:rPr lang="ru-RU" baseline="-25000" dirty="0"/>
              <a:t>𝑚</a:t>
            </a:r>
            <a:r>
              <a:rPr lang="ru-RU" dirty="0"/>
              <a:t>𝑥</a:t>
            </a:r>
            <a:r>
              <a:rPr lang="ru-RU" baseline="30000" dirty="0"/>
              <a:t>𝑚</a:t>
            </a:r>
            <a:r>
              <a:rPr lang="ru-RU" dirty="0"/>
              <a:t>.</a:t>
            </a:r>
          </a:p>
          <a:p>
            <a:r>
              <a:rPr lang="ru-RU" dirty="0" smtClean="0"/>
              <a:t>Многочлен </a:t>
            </a:r>
            <a:r>
              <a:rPr lang="en-US" i="1" dirty="0" smtClean="0"/>
              <a:t>P(x) </a:t>
            </a:r>
            <a:r>
              <a:rPr lang="ru-RU" dirty="0" smtClean="0"/>
              <a:t>называются порождающим многочленом</a:t>
            </a:r>
            <a:endParaRPr lang="en-US" u="sng" dirty="0"/>
          </a:p>
          <a:p>
            <a:endParaRPr lang="en-US" dirty="0"/>
          </a:p>
          <a:p>
            <a:r>
              <a:rPr lang="ru-RU" dirty="0" smtClean="0"/>
              <a:t>Определим </a:t>
            </a:r>
            <a:r>
              <a:rPr lang="ru-RU" dirty="0"/>
              <a:t>хеш-функцию следующим образом:</a:t>
            </a:r>
          </a:p>
          <a:p>
            <a:pPr algn="ctr"/>
            <a:r>
              <a:rPr lang="en-US" dirty="0" smtClean="0"/>
              <a:t>𝐻</a:t>
            </a:r>
            <a:r>
              <a:rPr lang="en-US" baseline="-25000" dirty="0" smtClean="0"/>
              <a:t>𝑃</a:t>
            </a:r>
            <a:r>
              <a:rPr lang="ru-RU" dirty="0" smtClean="0"/>
              <a:t>(</a:t>
            </a:r>
            <a:r>
              <a:rPr lang="en-US" dirty="0" smtClean="0"/>
              <a:t>K</a:t>
            </a:r>
            <a:r>
              <a:rPr lang="ru-RU" dirty="0" smtClean="0"/>
              <a:t>)</a:t>
            </a:r>
            <a:r>
              <a:rPr lang="en-US" dirty="0" smtClean="0"/>
              <a:t>(𝑥)=𝐾</a:t>
            </a:r>
            <a:r>
              <a:rPr lang="ru-RU" dirty="0" smtClean="0"/>
              <a:t>(</a:t>
            </a:r>
            <a:r>
              <a:rPr lang="en-US" dirty="0" smtClean="0"/>
              <a:t>𝑥</a:t>
            </a:r>
            <a:r>
              <a:rPr lang="ru-RU" dirty="0" smtClean="0"/>
              <a:t>) </a:t>
            </a:r>
            <a:r>
              <a:rPr lang="en-US" dirty="0" smtClean="0"/>
              <a:t>mod 𝑃</a:t>
            </a:r>
            <a:r>
              <a:rPr lang="ru-RU" dirty="0" smtClean="0"/>
              <a:t>(</a:t>
            </a:r>
            <a:r>
              <a:rPr lang="en-US" dirty="0" smtClean="0"/>
              <a:t>𝑥</a:t>
            </a:r>
            <a:r>
              <a:rPr lang="ru-RU" dirty="0" smtClean="0"/>
              <a:t>)</a:t>
            </a:r>
            <a:endParaRPr lang="en-US" dirty="0" smtClean="0"/>
          </a:p>
          <a:p>
            <a:pPr algn="ctr"/>
            <a:r>
              <a:rPr lang="en-US" dirty="0" smtClean="0"/>
              <a:t>=ℎ</a:t>
            </a:r>
            <a:r>
              <a:rPr lang="en-US" baseline="-25000" dirty="0" smtClean="0"/>
              <a:t>0</a:t>
            </a:r>
            <a:r>
              <a:rPr lang="en-US" dirty="0" smtClean="0"/>
              <a:t>+ℎ</a:t>
            </a:r>
            <a:r>
              <a:rPr lang="en-US" baseline="-25000" dirty="0" smtClean="0"/>
              <a:t>1</a:t>
            </a:r>
            <a:r>
              <a:rPr lang="en-US" dirty="0" smtClean="0"/>
              <a:t>𝑥+⋯+ℎ</a:t>
            </a:r>
            <a:r>
              <a:rPr lang="en-US" baseline="-25000" dirty="0" smtClean="0"/>
              <a:t>𝑚−1</a:t>
            </a:r>
            <a:r>
              <a:rPr lang="en-US" dirty="0" smtClean="0"/>
              <a:t>𝑥</a:t>
            </a:r>
            <a:r>
              <a:rPr lang="en-US" baseline="30000" dirty="0" smtClean="0"/>
              <a:t>𝑚−1</a:t>
            </a:r>
            <a:r>
              <a:rPr lang="ru-RU" dirty="0" smtClean="0"/>
              <a:t>=(ℎ</a:t>
            </a:r>
            <a:r>
              <a:rPr lang="ru-RU" baseline="-25000" dirty="0" smtClean="0"/>
              <a:t>0</a:t>
            </a:r>
            <a:r>
              <a:rPr lang="ru-RU" dirty="0" smtClean="0"/>
              <a:t>,ℎ</a:t>
            </a:r>
            <a:r>
              <a:rPr lang="ru-RU" baseline="-25000" dirty="0" smtClean="0"/>
              <a:t>1</a:t>
            </a:r>
            <a:r>
              <a:rPr lang="ru-RU" dirty="0" smtClean="0"/>
              <a:t>,…,ℎ</a:t>
            </a:r>
            <a:r>
              <a:rPr lang="ru-RU" baseline="-25000" dirty="0" smtClean="0"/>
              <a:t>𝑚−1</a:t>
            </a:r>
            <a:r>
              <a:rPr lang="ru-RU" dirty="0" smtClean="0"/>
              <a:t>).</a:t>
            </a:r>
            <a:endParaRPr lang="en-US" dirty="0" smtClean="0"/>
          </a:p>
          <a:p>
            <a:pPr algn="ctr"/>
            <a:endParaRPr lang="en-US" dirty="0"/>
          </a:p>
          <a:p>
            <a:r>
              <a:rPr lang="ru-RU" dirty="0"/>
              <a:t>Все коэффициенты в поле 𝑍</a:t>
            </a:r>
            <a:r>
              <a:rPr lang="ru-RU" baseline="-25000" dirty="0"/>
              <a:t>𝑝</a:t>
            </a:r>
            <a:r>
              <a:rPr lang="ru-RU" dirty="0"/>
              <a:t>, где p–простое. </a:t>
            </a:r>
          </a:p>
          <a:p>
            <a:r>
              <a:rPr lang="ru-RU" dirty="0" smtClean="0"/>
              <a:t>В алгоритмах CRC используется p = 2 и формула </a:t>
            </a:r>
            <a:endParaRPr lang="en-US" dirty="0" smtClean="0"/>
          </a:p>
          <a:p>
            <a:r>
              <a:rPr lang="en-US" dirty="0" smtClean="0"/>
              <a:t>𝐻</a:t>
            </a:r>
            <a:r>
              <a:rPr lang="en-US" baseline="-25000" dirty="0" smtClean="0"/>
              <a:t>𝑃</a:t>
            </a:r>
            <a:r>
              <a:rPr lang="ru-RU" dirty="0" smtClean="0"/>
              <a:t>(</a:t>
            </a:r>
            <a:r>
              <a:rPr lang="en-US" dirty="0" smtClean="0"/>
              <a:t>K</a:t>
            </a:r>
            <a:r>
              <a:rPr lang="ru-RU" dirty="0" smtClean="0"/>
              <a:t>)(</a:t>
            </a:r>
            <a:r>
              <a:rPr lang="en-US" dirty="0" smtClean="0"/>
              <a:t>𝑥</a:t>
            </a:r>
            <a:r>
              <a:rPr lang="ru-RU" dirty="0" smtClean="0"/>
              <a:t>)</a:t>
            </a:r>
            <a:r>
              <a:rPr lang="en-US" dirty="0" smtClean="0"/>
              <a:t> = 𝐾</a:t>
            </a:r>
            <a:r>
              <a:rPr lang="ru-RU" dirty="0" smtClean="0"/>
              <a:t>(</a:t>
            </a:r>
            <a:r>
              <a:rPr lang="en-US" dirty="0" smtClean="0"/>
              <a:t>𝑥</a:t>
            </a:r>
            <a:r>
              <a:rPr lang="ru-RU" dirty="0" smtClean="0"/>
              <a:t>)</a:t>
            </a:r>
            <a:r>
              <a:rPr lang="en-US" dirty="0" smtClean="0"/>
              <a:t> ∙ </a:t>
            </a:r>
            <a:r>
              <a:rPr lang="ru-RU" dirty="0" smtClean="0"/>
              <a:t>𝑥</a:t>
            </a:r>
            <a:r>
              <a:rPr lang="ru-RU" baseline="30000" dirty="0" smtClean="0"/>
              <a:t>𝑚</a:t>
            </a:r>
            <a:r>
              <a:rPr lang="ru-RU" dirty="0" smtClean="0"/>
              <a:t> </a:t>
            </a:r>
            <a:r>
              <a:rPr lang="en-US" dirty="0" smtClean="0"/>
              <a:t>mod </a:t>
            </a:r>
            <a:r>
              <a:rPr lang="en-US" i="1" dirty="0" smtClean="0"/>
              <a:t>P</a:t>
            </a:r>
            <a:r>
              <a:rPr lang="en-US" dirty="0" smtClean="0"/>
              <a:t>(x)</a:t>
            </a:r>
            <a:r>
              <a:rPr lang="ru-RU" dirty="0" smtClean="0"/>
              <a:t>. </a:t>
            </a:r>
          </a:p>
          <a:p>
            <a:pPr algn="ctr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0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 </a:t>
            </a:r>
            <a:r>
              <a:rPr lang="en-US" dirty="0"/>
              <a:t>/ </a:t>
            </a:r>
            <a:r>
              <a:rPr lang="ru-RU" dirty="0" smtClean="0"/>
              <a:t>Методы </a:t>
            </a:r>
            <a:r>
              <a:rPr lang="ru-RU" dirty="0"/>
              <a:t>умножения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1. </a:t>
                </a:r>
                <a:r>
                  <a:rPr lang="ru-RU" dirty="0"/>
                  <a:t>ℎ</a:t>
                </a:r>
                <a:r>
                  <a:rPr lang="en-US" dirty="0"/>
                  <a:t>(</a:t>
                </a:r>
                <a:r>
                  <a:rPr lang="ru-RU" dirty="0"/>
                  <a:t>𝑘</a:t>
                </a:r>
                <a:r>
                  <a:rPr lang="en-US" dirty="0" smtClean="0"/>
                  <a:t>)</a:t>
                </a:r>
                <a:r>
                  <a:rPr lang="ru-RU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dirty="0"/>
                          <m:t>𝑀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:r>
                  <a:rPr lang="en-US" dirty="0" smtClean="0"/>
                  <a:t>k=[0, 1)</a:t>
                </a:r>
                <a:endParaRPr lang="ru-RU" dirty="0" smtClean="0"/>
              </a:p>
              <a:p>
                <a:r>
                  <a:rPr lang="ru-RU" dirty="0" smtClean="0"/>
                  <a:t>2. ℎ</a:t>
                </a:r>
                <a:r>
                  <a:rPr lang="en-US" dirty="0" smtClean="0"/>
                  <a:t>(</a:t>
                </a:r>
                <a:r>
                  <a:rPr lang="ru-RU" dirty="0" smtClean="0"/>
                  <a:t>𝑘</a:t>
                </a:r>
                <a:r>
                  <a:rPr lang="en-US" dirty="0" smtClean="0"/>
                  <a:t>)</a:t>
                </a:r>
                <a:r>
                  <a:rPr lang="ru-RU" dirty="0" smtClean="0"/>
                  <a:t>=</a:t>
                </a:r>
                <a:r>
                  <a:rPr lang="en-US" dirty="0" smtClean="0"/>
                  <a:t>[ </a:t>
                </a:r>
                <a:r>
                  <a:rPr lang="ru-RU" dirty="0" smtClean="0"/>
                  <a:t>𝑀</a:t>
                </a:r>
                <a:r>
                  <a:rPr lang="ru-RU" dirty="0" smtClean="0"/>
                  <a:t>∙</a:t>
                </a:r>
                <a:r>
                  <a:rPr lang="en-US" dirty="0" smtClean="0"/>
                  <a:t> { </a:t>
                </a:r>
                <a:r>
                  <a:rPr lang="ru-RU" dirty="0" smtClean="0"/>
                  <a:t>𝑘∙𝐴</a:t>
                </a:r>
                <a:r>
                  <a:rPr lang="en-US" dirty="0" smtClean="0"/>
                  <a:t> </a:t>
                </a:r>
                <a:r>
                  <a:rPr lang="en-US" dirty="0" smtClean="0"/>
                  <a:t>} ]</a:t>
                </a:r>
                <a:r>
                  <a:rPr lang="ru-RU" dirty="0" smtClean="0"/>
                  <a:t>, (</a:t>
                </a:r>
                <a:r>
                  <a:rPr lang="ru-RU" dirty="0"/>
                  <a:t>мультипликативная хеш-функция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где </a:t>
                </a:r>
                <a:r>
                  <a:rPr lang="ru-RU" dirty="0"/>
                  <a:t>{}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дробная </a:t>
                </a:r>
                <a:r>
                  <a:rPr lang="ru-RU" dirty="0" smtClean="0"/>
                  <a:t>часть</a:t>
                </a:r>
                <a:r>
                  <a:rPr lang="en-US" dirty="0" smtClean="0"/>
                  <a:t>, </a:t>
                </a:r>
                <a:endParaRPr lang="ru-RU" dirty="0" smtClean="0"/>
              </a:p>
              <a:p>
                <a:r>
                  <a:rPr lang="ru-RU" dirty="0" smtClean="0"/>
                  <a:t>где </a:t>
                </a:r>
                <a:r>
                  <a:rPr lang="ru-RU" dirty="0"/>
                  <a:t>[]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целая </a:t>
                </a:r>
                <a:r>
                  <a:rPr lang="ru-RU" dirty="0"/>
                  <a:t>часть</a:t>
                </a:r>
                <a:r>
                  <a:rPr lang="ru-RU" dirty="0" smtClean="0"/>
                  <a:t>, </a:t>
                </a:r>
              </a:p>
              <a:p>
                <a:r>
                  <a:rPr lang="ru-RU" dirty="0" smtClean="0"/>
                  <a:t>A </a:t>
                </a:r>
                <a:r>
                  <a:rPr lang="ru-RU" dirty="0"/>
                  <a:t>–действительное число</a:t>
                </a:r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/>
                  <a:t>𝐴 </a:t>
                </a:r>
                <a:r>
                  <a:rPr lang="ru-RU" dirty="0" smtClean="0"/>
                  <a:t>=</a:t>
                </a:r>
                <a:r>
                  <a:rPr lang="en-US" dirty="0" smtClean="0"/>
                  <a:t>[</a:t>
                </a:r>
                <a:r>
                  <a:rPr lang="ru-RU" dirty="0" smtClean="0"/>
                  <a:t>0</a:t>
                </a:r>
                <a:r>
                  <a:rPr lang="en-US" dirty="0" smtClean="0"/>
                  <a:t>,</a:t>
                </a:r>
                <a:r>
                  <a:rPr lang="ru-RU" dirty="0" smtClean="0"/>
                  <a:t>1</a:t>
                </a:r>
                <a:r>
                  <a:rPr lang="en-US" dirty="0" smtClean="0"/>
                  <a:t>)</a:t>
                </a:r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M </a:t>
                </a:r>
                <a:r>
                  <a:rPr lang="ru-RU" dirty="0"/>
                  <a:t>определяет размер диапазона значений: [0, .. , M–1].</a:t>
                </a:r>
              </a:p>
              <a:p>
                <a:endParaRPr lang="en-US" dirty="0" smtClean="0"/>
              </a:p>
              <a:p>
                <a:r>
                  <a:rPr lang="ru-RU" dirty="0" smtClean="0"/>
                  <a:t>Кнут </a:t>
                </a:r>
                <a:r>
                  <a:rPr lang="ru-RU" dirty="0"/>
                  <a:t>предложил в качестве A использовать число, обратное к золотому сечению:</a:t>
                </a:r>
              </a:p>
              <a:p>
                <a:pPr algn="ctr"/>
                <a:r>
                  <a:rPr lang="ru-RU" dirty="0"/>
                  <a:t>𝐴=𝜙</a:t>
                </a:r>
                <a:r>
                  <a:rPr lang="ru-RU" baseline="30000" dirty="0"/>
                  <a:t>−</a:t>
                </a:r>
                <a:r>
                  <a:rPr lang="ru-RU" baseline="30000" dirty="0" smtClean="0"/>
                  <a:t>1</a:t>
                </a:r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ru-RU" dirty="0" smtClean="0"/>
                  <a:t>−1</a:t>
                </a:r>
                <a:r>
                  <a:rPr lang="en-US" dirty="0" smtClean="0"/>
                  <a:t>)/</a:t>
                </a:r>
                <a:r>
                  <a:rPr lang="ru-RU" dirty="0" smtClean="0"/>
                  <a:t>2=0.6180339887</a:t>
                </a:r>
                <a:r>
                  <a:rPr lang="ru-RU" dirty="0"/>
                  <a:t>…</a:t>
                </a:r>
              </a:p>
              <a:p>
                <a:r>
                  <a:rPr lang="ru-RU" dirty="0"/>
                  <a:t>Такой выбор A дает хорошие результаты хеширования.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4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 </a:t>
            </a:r>
            <a:r>
              <a:rPr lang="en-US" dirty="0"/>
              <a:t>/ </a:t>
            </a:r>
            <a:r>
              <a:rPr lang="ru-RU" b="1" dirty="0"/>
              <a:t>Метод умножения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Хеш-функцию </a:t>
                </a:r>
                <a:r>
                  <a:rPr lang="ru-RU" dirty="0"/>
                  <a:t>ℎ</a:t>
                </a:r>
                <a:r>
                  <a:rPr lang="en-US" dirty="0"/>
                  <a:t>(</a:t>
                </a:r>
                <a:r>
                  <a:rPr lang="ru-RU" dirty="0"/>
                  <a:t>𝑘</a:t>
                </a:r>
                <a:r>
                  <a:rPr lang="en-US" dirty="0"/>
                  <a:t>)</a:t>
                </a:r>
                <a:r>
                  <a:rPr lang="ru-RU" dirty="0"/>
                  <a:t>=</a:t>
                </a:r>
                <a:r>
                  <a:rPr lang="en-US" dirty="0"/>
                  <a:t>[</a:t>
                </a:r>
                <a:r>
                  <a:rPr lang="ru-RU" dirty="0"/>
                  <a:t>𝑀∙</a:t>
                </a:r>
                <a:r>
                  <a:rPr lang="en-US" dirty="0"/>
                  <a:t>{</a:t>
                </a:r>
                <a:r>
                  <a:rPr lang="ru-RU" dirty="0"/>
                  <a:t>𝑘∙𝐴</a:t>
                </a:r>
                <a:r>
                  <a:rPr lang="en-US" dirty="0"/>
                  <a:t>}] </a:t>
                </a:r>
                <a:r>
                  <a:rPr lang="ru-RU" dirty="0" smtClean="0"/>
                  <a:t>следует </a:t>
                </a:r>
                <a:r>
                  <a:rPr lang="ru-RU" dirty="0"/>
                  <a:t>вычислять без использования операций с числами с плавающими точками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r>
                  <a:rPr lang="ru-RU" dirty="0" smtClean="0"/>
                  <a:t>Пусть </a:t>
                </a:r>
                <a:r>
                  <a:rPr lang="ru-RU" dirty="0"/>
                  <a:t>M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степень </a:t>
                </a:r>
                <a:r>
                  <a:rPr lang="ru-RU" dirty="0"/>
                  <a:t>двойки. 𝑀=2</a:t>
                </a:r>
                <a:r>
                  <a:rPr lang="ru-RU" baseline="30000" dirty="0"/>
                  <a:t>𝑝</a:t>
                </a:r>
                <a:r>
                  <a:rPr lang="ru-RU" dirty="0" smtClean="0"/>
                  <a:t>, 𝑝 ≤ 32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Вместо </a:t>
                </a:r>
                <a:r>
                  <a:rPr lang="ru-RU" dirty="0"/>
                  <a:t>действительного числа A достаточно </a:t>
                </a:r>
                <a:r>
                  <a:rPr lang="ru-RU" dirty="0" smtClean="0"/>
                  <a:t>взять близкое </a:t>
                </a:r>
                <a:r>
                  <a:rPr lang="ru-RU" dirty="0"/>
                  <a:t>к нему </a:t>
                </a:r>
                <a:r>
                  <a:rPr lang="ru-RU" dirty="0" smtClean="0"/>
                  <a:t>𝐴</a:t>
                </a:r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/>
                          <m:t>𝑠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/>
                          <m:t>2</m:t>
                        </m:r>
                        <m:r>
                          <m:rPr>
                            <m:nor/>
                          </m:rPr>
                          <a:rPr lang="ru-RU" baseline="30000" dirty="0"/>
                          <m:t>32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/>
                          <m:t>2654435769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/>
                          <m:t>2</m:t>
                        </m:r>
                        <m:r>
                          <m:rPr>
                            <m:nor/>
                          </m:rPr>
                          <a:rPr lang="ru-RU" baseline="30000" dirty="0"/>
                          <m:t>32</m:t>
                        </m:r>
                      </m:den>
                    </m:f>
                    <m:r>
                      <a:rPr lang="ru-RU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b="0" dirty="0" smtClean="0"/>
              </a:p>
              <a:p>
                <a:r>
                  <a:rPr lang="ru-RU" dirty="0" smtClean="0"/>
                  <a:t>То </a:t>
                </a:r>
                <a:r>
                  <a:rPr lang="ru-RU" dirty="0"/>
                  <a:t>есть 𝑠=2654435769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Тогда ℎ(𝑘)=</a:t>
                </a:r>
                <a:r>
                  <a:rPr lang="en-US" dirty="0" smtClean="0"/>
                  <a:t>[</a:t>
                </a:r>
                <a:r>
                  <a:rPr lang="ru-RU" dirty="0" smtClean="0"/>
                  <a:t>2</a:t>
                </a:r>
                <a:r>
                  <a:rPr lang="en-US" baseline="30000" dirty="0" smtClean="0"/>
                  <a:t>p</a:t>
                </a:r>
                <a:r>
                  <a:rPr lang="ru-RU" dirty="0" smtClean="0"/>
                  <a:t>∙</a:t>
                </a:r>
                <a:r>
                  <a:rPr lang="en-US" dirty="0" smtClean="0"/>
                  <a:t>{</a:t>
                </a:r>
                <a:r>
                  <a:rPr lang="ru-RU" dirty="0" smtClean="0"/>
                  <a:t>𝑘∙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/>
                          <m:t>2</m:t>
                        </m:r>
                        <m:r>
                          <m:rPr>
                            <m:nor/>
                          </m:rPr>
                          <a:rPr lang="ru-RU" baseline="30000" dirty="0"/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}]</a:t>
                </a:r>
                <a:r>
                  <a:rPr lang="ru-RU" dirty="0" smtClean="0"/>
                  <a:t>=</a:t>
                </a:r>
                <a:r>
                  <a:rPr lang="en-US" dirty="0"/>
                  <a:t> [</a:t>
                </a:r>
                <a:r>
                  <a:rPr lang="ru-RU" dirty="0"/>
                  <a:t>2</a:t>
                </a:r>
                <a:r>
                  <a:rPr lang="ru-RU" baseline="30000" dirty="0"/>
                  <a:t>𝑝</a:t>
                </a:r>
                <a:r>
                  <a:rPr lang="ru-RU" dirty="0"/>
                  <a:t>∙</a:t>
                </a:r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2</m:t>
                        </m:r>
                        <m:r>
                          <m:rPr>
                            <m:nor/>
                          </m:rPr>
                          <a:rPr lang="ru-RU" baseline="30000" dirty="0"/>
                          <m:t>32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ru-RU" dirty="0"/>
                          <m:t>2</m:t>
                        </m:r>
                        <m:r>
                          <m:rPr>
                            <m:nor/>
                          </m:rPr>
                          <a:rPr lang="ru-RU" baseline="30000" dirty="0"/>
                          <m:t>32</m:t>
                        </m:r>
                      </m:den>
                    </m:f>
                  </m:oMath>
                </a14:m>
                <a:r>
                  <a:rPr lang="en-US" dirty="0"/>
                  <a:t>}] </a:t>
                </a:r>
                <a:r>
                  <a:rPr lang="ru-RU" dirty="0" smtClean="0"/>
                  <a:t>=</a:t>
                </a:r>
                <a:r>
                  <a:rPr lang="en-US" dirty="0"/>
                  <a:t> [</a:t>
                </a:r>
                <a:r>
                  <a:rPr lang="ru-RU" dirty="0"/>
                  <a:t>2</a:t>
                </a:r>
                <a:r>
                  <a:rPr lang="ru-RU" baseline="30000" dirty="0"/>
                  <a:t>𝑝</a:t>
                </a:r>
                <a:r>
                  <a:rPr lang="ru-RU" dirty="0" smtClean="0"/>
                  <a:t>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ru-RU" dirty="0"/>
                          <m:t>2</m:t>
                        </m:r>
                        <m:r>
                          <m:rPr>
                            <m:nor/>
                          </m:rPr>
                          <a:rPr lang="ru-RU" baseline="30000" dirty="0"/>
                          <m:t>32</m:t>
                        </m:r>
                      </m:den>
                    </m:f>
                  </m:oMath>
                </a14:m>
                <a:r>
                  <a:rPr lang="en-US" dirty="0" smtClean="0"/>
                  <a:t>] =[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]=[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2</m:t>
                        </m:r>
                        <m:r>
                          <m:rPr>
                            <m:nor/>
                          </m:rPr>
                          <a:rPr lang="ru-RU" baseline="30000" dirty="0"/>
                          <m:t>32</m:t>
                        </m:r>
                        <m:r>
                          <m:rPr>
                            <m:nor/>
                          </m:rPr>
                          <a:rPr lang="en-US" b="0" i="0" baseline="3000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b="0" i="0" baseline="30000" dirty="0" smtClean="0"/>
                          <m:t>p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ru-RU" dirty="0"/>
                          <m:t>2</m:t>
                        </m:r>
                        <m:r>
                          <m:rPr>
                            <m:nor/>
                          </m:rPr>
                          <a:rPr lang="ru-RU" baseline="30000" dirty="0"/>
                          <m:t>32</m:t>
                        </m:r>
                        <m:r>
                          <m:rPr>
                            <m:nor/>
                          </m:rPr>
                          <a:rPr lang="en-US" b="0" i="0" baseline="3000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b="0" i="0" baseline="30000" dirty="0" smtClean="0"/>
                          <m:t>p</m:t>
                        </m:r>
                      </m:den>
                    </m:f>
                  </m:oMath>
                </a14:m>
                <a:r>
                  <a:rPr lang="en-US" dirty="0" smtClean="0"/>
                  <a:t>] </a:t>
                </a:r>
                <a:r>
                  <a:rPr lang="ru-RU" dirty="0" smtClean="0"/>
                  <a:t>=</a:t>
                </a:r>
                <a:r>
                  <a:rPr lang="ru-RU" dirty="0"/>
                  <a:t>𝑟</a:t>
                </a:r>
                <a:r>
                  <a:rPr lang="ru-RU" baseline="-25000" dirty="0" smtClean="0"/>
                  <a:t>01</a:t>
                </a:r>
                <a:r>
                  <a:rPr lang="ru-RU" dirty="0" smtClean="0"/>
                  <a:t>=Старшие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𝑝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  <a:r>
                  <a:rPr lang="en-US" dirty="0" smtClean="0"/>
                  <a:t> </a:t>
                </a:r>
                <a:r>
                  <a:rPr lang="ru-RU" dirty="0" smtClean="0"/>
                  <a:t>𝑟</a:t>
                </a:r>
                <a:r>
                  <a:rPr lang="ru-RU" baseline="-25000" dirty="0" smtClean="0"/>
                  <a:t>0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Итого, </a:t>
                </a:r>
                <a:r>
                  <a:rPr lang="ru-RU" dirty="0" smtClean="0"/>
                  <a:t>𝒉</a:t>
                </a:r>
                <a:r>
                  <a:rPr lang="en-US" dirty="0"/>
                  <a:t>(</a:t>
                </a:r>
                <a:r>
                  <a:rPr lang="ru-RU" dirty="0" smtClean="0"/>
                  <a:t>𝒌</a:t>
                </a:r>
                <a:r>
                  <a:rPr lang="en-US" dirty="0" smtClean="0"/>
                  <a:t>)</a:t>
                </a:r>
                <a:r>
                  <a:rPr lang="ru-RU" dirty="0" smtClean="0"/>
                  <a:t>=</a:t>
                </a:r>
                <a:r>
                  <a:rPr lang="en-US" dirty="0" smtClean="0"/>
                  <a:t>(</a:t>
                </a:r>
                <a:r>
                  <a:rPr lang="ru-RU" dirty="0" smtClean="0"/>
                  <a:t>𝒌</a:t>
                </a:r>
                <a:r>
                  <a:rPr lang="ru-RU" dirty="0"/>
                  <a:t>∙</a:t>
                </a:r>
                <a:r>
                  <a:rPr lang="ru-RU" dirty="0" smtClean="0"/>
                  <a:t>𝒔</a:t>
                </a:r>
                <a:r>
                  <a:rPr lang="en-US" dirty="0" smtClean="0"/>
                  <a:t> </a:t>
                </a:r>
                <a:r>
                  <a:rPr lang="ru-RU" dirty="0" smtClean="0"/>
                  <a:t>𝐦𝐨𝐝</a:t>
                </a:r>
                <a:r>
                  <a:rPr lang="en-US" dirty="0" smtClean="0"/>
                  <a:t> </a:t>
                </a:r>
                <a:r>
                  <a:rPr lang="ru-RU" dirty="0" smtClean="0"/>
                  <a:t>𝟐</a:t>
                </a:r>
                <a:r>
                  <a:rPr lang="ru-RU" baseline="30000" dirty="0" smtClean="0"/>
                  <a:t>𝟑𝟐</a:t>
                </a:r>
                <a:r>
                  <a:rPr lang="en-US" dirty="0" smtClean="0"/>
                  <a:t>) </a:t>
                </a:r>
                <a:r>
                  <a:rPr lang="ru-RU" dirty="0" smtClean="0"/>
                  <a:t>≫</a:t>
                </a:r>
                <a:r>
                  <a:rPr lang="en-US" dirty="0" smtClean="0"/>
                  <a:t> </a:t>
                </a:r>
                <a:r>
                  <a:rPr lang="ru-RU" dirty="0" smtClean="0"/>
                  <a:t>𝟑𝟐</a:t>
                </a:r>
                <a:r>
                  <a:rPr lang="ru-RU" dirty="0"/>
                  <a:t>−𝒑.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65" b="-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 </a:t>
            </a:r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/>
              <a:t>Пусть строка </a:t>
            </a:r>
            <a:r>
              <a:rPr lang="en-US" sz="2000" dirty="0"/>
              <a:t>s </a:t>
            </a:r>
            <a:r>
              <a:rPr lang="ru-RU" sz="2000" dirty="0"/>
              <a:t>содержит символы 𝑠</a:t>
            </a:r>
            <a:r>
              <a:rPr lang="ru-RU" sz="2000" baseline="-25000" dirty="0"/>
              <a:t>0</a:t>
            </a:r>
            <a:r>
              <a:rPr lang="ru-RU" sz="2000" dirty="0"/>
              <a:t>,𝑠</a:t>
            </a:r>
            <a:r>
              <a:rPr lang="ru-RU" sz="2000" baseline="-25000" dirty="0"/>
              <a:t>1</a:t>
            </a:r>
            <a:r>
              <a:rPr lang="ru-RU" sz="2000" dirty="0"/>
              <a:t>,…,𝑠</a:t>
            </a:r>
            <a:r>
              <a:rPr lang="ru-RU" sz="2000" baseline="-25000" dirty="0"/>
              <a:t>𝑛−1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ru-RU" sz="2000" dirty="0"/>
          </a:p>
          <a:p>
            <a:r>
              <a:rPr lang="ru-RU" sz="2000" dirty="0"/>
              <a:t>Вариант 1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ℎ</a:t>
            </a:r>
            <a:r>
              <a:rPr lang="ru-RU" sz="2000" baseline="-25000" dirty="0" smtClean="0"/>
              <a:t>1</a:t>
            </a:r>
            <a:r>
              <a:rPr lang="en-US" sz="2000" dirty="0" smtClean="0"/>
              <a:t>(</a:t>
            </a:r>
            <a:r>
              <a:rPr lang="ru-RU" sz="2000" dirty="0"/>
              <a:t>𝑠</a:t>
            </a:r>
            <a:r>
              <a:rPr lang="en-US" sz="2000" dirty="0" smtClean="0"/>
              <a:t>)</a:t>
            </a:r>
            <a:r>
              <a:rPr lang="ru-RU" sz="2000" dirty="0" smtClean="0"/>
              <a:t>=(𝑠</a:t>
            </a:r>
            <a:r>
              <a:rPr lang="ru-RU" sz="2000" baseline="-25000" dirty="0"/>
              <a:t>0</a:t>
            </a:r>
            <a:r>
              <a:rPr lang="ru-RU" sz="2000" dirty="0"/>
              <a:t>+𝑠</a:t>
            </a:r>
            <a:r>
              <a:rPr lang="ru-RU" sz="2000" baseline="-25000" dirty="0"/>
              <a:t>1</a:t>
            </a:r>
            <a:r>
              <a:rPr lang="ru-RU" sz="2000" dirty="0"/>
              <a:t>𝑎+𝑠</a:t>
            </a:r>
            <a:r>
              <a:rPr lang="ru-RU" sz="2000" baseline="-25000" dirty="0"/>
              <a:t>2</a:t>
            </a:r>
            <a:r>
              <a:rPr lang="ru-RU" sz="2000" dirty="0"/>
              <a:t>𝑎</a:t>
            </a:r>
            <a:r>
              <a:rPr lang="ru-RU" sz="2000" baseline="30000" dirty="0"/>
              <a:t>2</a:t>
            </a:r>
            <a:r>
              <a:rPr lang="ru-RU" sz="2000" dirty="0"/>
              <a:t>+⋯+𝑠</a:t>
            </a:r>
            <a:r>
              <a:rPr lang="ru-RU" sz="2000" baseline="-25000" dirty="0"/>
              <a:t>𝑛−1</a:t>
            </a:r>
            <a:r>
              <a:rPr lang="ru-RU" sz="2000" dirty="0"/>
              <a:t>𝑎</a:t>
            </a:r>
            <a:r>
              <a:rPr lang="ru-RU" sz="2000" baseline="30000" dirty="0"/>
              <a:t>𝑛−</a:t>
            </a:r>
            <a:r>
              <a:rPr lang="ru-RU" sz="2000" baseline="30000" dirty="0" smtClean="0"/>
              <a:t>1</a:t>
            </a:r>
            <a:r>
              <a:rPr lang="en-US" sz="2000" dirty="0" smtClean="0"/>
              <a:t>) mod</a:t>
            </a:r>
            <a:r>
              <a:rPr lang="ru-RU" sz="2000" dirty="0" smtClean="0"/>
              <a:t> </a:t>
            </a:r>
            <a:r>
              <a:rPr lang="en-US" sz="2000" dirty="0" smtClean="0"/>
              <a:t>𝑀.</a:t>
            </a:r>
            <a:endParaRPr lang="en-US" sz="2000" dirty="0"/>
          </a:p>
          <a:p>
            <a:r>
              <a:rPr lang="ru-RU" sz="2000" dirty="0"/>
              <a:t>Вариант 2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ℎ</a:t>
            </a:r>
            <a:r>
              <a:rPr lang="ru-RU" sz="2000" baseline="-25000" dirty="0" smtClean="0"/>
              <a:t>2</a:t>
            </a:r>
            <a:r>
              <a:rPr lang="en-US" sz="2000" dirty="0" smtClean="0"/>
              <a:t>(</a:t>
            </a:r>
            <a:r>
              <a:rPr lang="ru-RU" sz="2000" dirty="0"/>
              <a:t>𝑠</a:t>
            </a:r>
            <a:r>
              <a:rPr lang="en-US" sz="2000" dirty="0" smtClean="0"/>
              <a:t>)</a:t>
            </a:r>
            <a:r>
              <a:rPr lang="ru-RU" sz="2000" dirty="0" smtClean="0"/>
              <a:t>=</a:t>
            </a:r>
            <a:r>
              <a:rPr lang="en-US" sz="2000" dirty="0" smtClean="0"/>
              <a:t>(</a:t>
            </a:r>
            <a:r>
              <a:rPr lang="ru-RU" sz="2000" dirty="0" smtClean="0"/>
              <a:t>𝑠</a:t>
            </a:r>
            <a:r>
              <a:rPr lang="ru-RU" sz="2000" baseline="-25000" dirty="0"/>
              <a:t>0</a:t>
            </a:r>
            <a:r>
              <a:rPr lang="ru-RU" sz="2000" dirty="0"/>
              <a:t>𝑎</a:t>
            </a:r>
            <a:r>
              <a:rPr lang="ru-RU" sz="2000" baseline="30000" dirty="0"/>
              <a:t>𝑛−1</a:t>
            </a:r>
            <a:r>
              <a:rPr lang="ru-RU" sz="2000" dirty="0"/>
              <a:t>+𝑠</a:t>
            </a:r>
            <a:r>
              <a:rPr lang="ru-RU" sz="2000" baseline="-25000" dirty="0"/>
              <a:t>1</a:t>
            </a:r>
            <a:r>
              <a:rPr lang="ru-RU" sz="2000" dirty="0"/>
              <a:t>𝑎</a:t>
            </a:r>
            <a:r>
              <a:rPr lang="ru-RU" sz="2000" baseline="30000" dirty="0"/>
              <a:t>𝑛−2</a:t>
            </a:r>
            <a:r>
              <a:rPr lang="ru-RU" sz="2000" dirty="0"/>
              <a:t>+</a:t>
            </a:r>
            <a:r>
              <a:rPr lang="ru-RU" sz="2000" dirty="0" smtClean="0"/>
              <a:t>⋯</a:t>
            </a:r>
            <a:r>
              <a:rPr lang="en-US" sz="2000" dirty="0" smtClean="0"/>
              <a:t>) mod 𝑀.</a:t>
            </a:r>
          </a:p>
          <a:p>
            <a:endParaRPr lang="en-US" sz="2000" dirty="0"/>
          </a:p>
          <a:p>
            <a:r>
              <a:rPr lang="ru-RU" sz="2000" dirty="0"/>
              <a:t>Число </a:t>
            </a:r>
            <a:r>
              <a:rPr lang="en-US" sz="2000" dirty="0"/>
              <a:t>M </a:t>
            </a:r>
            <a:r>
              <a:rPr lang="ru-RU" sz="2000" dirty="0"/>
              <a:t>определяет размер диапазона значений: </a:t>
            </a:r>
            <a:r>
              <a:rPr lang="ru-RU" sz="2000" dirty="0" smtClean="0"/>
              <a:t>[</a:t>
            </a:r>
            <a:r>
              <a:rPr lang="ru-RU" sz="2000" dirty="0"/>
              <a:t>0, .. , </a:t>
            </a:r>
            <a:r>
              <a:rPr lang="en-US" sz="2000" dirty="0"/>
              <a:t>M–1]. </a:t>
            </a:r>
            <a:endParaRPr lang="ru-RU" sz="2000" dirty="0" smtClean="0"/>
          </a:p>
          <a:p>
            <a:r>
              <a:rPr lang="ru-RU" sz="2000" dirty="0" smtClean="0"/>
              <a:t>Часто </a:t>
            </a:r>
            <a:r>
              <a:rPr lang="ru-RU" sz="2000" dirty="0"/>
              <a:t>в качестве </a:t>
            </a:r>
            <a:r>
              <a:rPr lang="en-US" sz="2000" dirty="0"/>
              <a:t>M </a:t>
            </a:r>
            <a:r>
              <a:rPr lang="ru-RU" sz="2000" dirty="0"/>
              <a:t>берут степень </a:t>
            </a:r>
            <a:r>
              <a:rPr lang="ru-RU" sz="2000" dirty="0" smtClean="0"/>
              <a:t>двойки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случае переполнения, исключить вычисление </a:t>
            </a:r>
            <a:r>
              <a:rPr lang="en-US" sz="2000" dirty="0" smtClean="0"/>
              <a:t>mod 2</a:t>
            </a:r>
            <a:r>
              <a:rPr lang="en-US" sz="2000" baseline="30000" dirty="0" smtClean="0"/>
              <a:t>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Эффективность вычисления, битовый сдвиг вправо на степень двойки</a:t>
            </a:r>
            <a:endParaRPr lang="ru-RU" sz="2000" dirty="0"/>
          </a:p>
          <a:p>
            <a:endParaRPr lang="en-US" sz="2000" dirty="0" smtClean="0"/>
          </a:p>
          <a:p>
            <a:r>
              <a:rPr lang="ru-RU" sz="2000" dirty="0" smtClean="0"/>
              <a:t>Важно </a:t>
            </a:r>
            <a:r>
              <a:rPr lang="ru-RU" sz="2000" dirty="0"/>
              <a:t>правильно выбрать константу </a:t>
            </a:r>
            <a:r>
              <a:rPr lang="en-US" sz="2000" dirty="0"/>
              <a:t>a</a:t>
            </a:r>
            <a:r>
              <a:rPr lang="en-US" sz="2000" dirty="0" smtClean="0"/>
              <a:t>.</a:t>
            </a:r>
            <a:r>
              <a:rPr lang="ru-RU" sz="2000" dirty="0" smtClean="0"/>
              <a:t> Необходимо</a:t>
            </a:r>
            <a:r>
              <a:rPr lang="ru-RU" sz="2000" dirty="0"/>
              <a:t>, чтобы все </a:t>
            </a:r>
            <a:r>
              <a:rPr lang="ru-RU" sz="2000" dirty="0" smtClean="0"/>
              <a:t>значения 𝑠∙</a:t>
            </a:r>
            <a:r>
              <a:rPr lang="en-US" sz="2000" dirty="0" smtClean="0"/>
              <a:t>a</a:t>
            </a:r>
            <a:r>
              <a:rPr lang="ru-RU" sz="2000" dirty="0" smtClean="0"/>
              <a:t> </a:t>
            </a:r>
            <a:r>
              <a:rPr lang="en-US" sz="2000" dirty="0" smtClean="0"/>
              <a:t>mod</a:t>
            </a:r>
            <a:r>
              <a:rPr lang="ru-RU" sz="2000" dirty="0" smtClean="0"/>
              <a:t> </a:t>
            </a:r>
            <a:r>
              <a:rPr lang="en-US" sz="2000" dirty="0" smtClean="0"/>
              <a:t>𝑀</a:t>
            </a:r>
            <a:r>
              <a:rPr lang="en-US" sz="2000" dirty="0"/>
              <a:t>, 0≤𝑠&lt;</a:t>
            </a:r>
            <a:r>
              <a:rPr lang="en-US" sz="2000" dirty="0" smtClean="0"/>
              <a:t>𝑀</a:t>
            </a:r>
            <a:r>
              <a:rPr lang="ru-RU" sz="2000" dirty="0" smtClean="0"/>
              <a:t> были </a:t>
            </a:r>
            <a:r>
              <a:rPr lang="ru-RU" sz="2000" dirty="0"/>
              <a:t>различны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Для </a:t>
            </a:r>
            <a:r>
              <a:rPr lang="ru-RU" sz="2000" dirty="0"/>
              <a:t>этого достаточно, чтобы </a:t>
            </a:r>
            <a:r>
              <a:rPr lang="en-US" sz="2000" dirty="0" smtClean="0"/>
              <a:t>a</a:t>
            </a:r>
            <a:r>
              <a:rPr lang="ru-RU" sz="2000" dirty="0" smtClean="0"/>
              <a:t> и </a:t>
            </a:r>
            <a:r>
              <a:rPr lang="en-US" sz="2000" dirty="0" smtClean="0"/>
              <a:t>M</a:t>
            </a:r>
            <a:r>
              <a:rPr lang="ru-RU" sz="2000" dirty="0" smtClean="0"/>
              <a:t> были </a:t>
            </a:r>
            <a:r>
              <a:rPr lang="ru-RU" sz="2000" dirty="0"/>
              <a:t>взаимно простыми.</a:t>
            </a:r>
          </a:p>
          <a:p>
            <a:endParaRPr lang="en-US" sz="2000" dirty="0" smtClean="0"/>
          </a:p>
          <a:p>
            <a:r>
              <a:rPr lang="ru-RU" sz="2000" dirty="0" smtClean="0"/>
              <a:t>Докажем </a:t>
            </a:r>
            <a:r>
              <a:rPr lang="ru-RU" sz="2000" dirty="0"/>
              <a:t>это.</a:t>
            </a:r>
          </a:p>
        </p:txBody>
      </p:sp>
    </p:spTree>
    <p:extLst>
      <p:ext uri="{BB962C8B-B14F-4D97-AF65-F5344CB8AC3E}">
        <p14:creationId xmlns:p14="http://schemas.microsoft.com/office/powerpoint/2010/main" val="3440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 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Теорема.</a:t>
            </a:r>
          </a:p>
          <a:p>
            <a:r>
              <a:rPr lang="ru-RU" dirty="0" smtClean="0"/>
              <a:t>1</a:t>
            </a:r>
            <a:r>
              <a:rPr lang="ru-RU" dirty="0"/>
              <a:t>) Если </a:t>
            </a:r>
            <a:r>
              <a:rPr lang="ru-RU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M</a:t>
            </a:r>
            <a:r>
              <a:rPr lang="en-US" dirty="0" smtClean="0"/>
              <a:t> </a:t>
            </a:r>
            <a:r>
              <a:rPr lang="ru-RU" dirty="0" smtClean="0"/>
              <a:t>не </a:t>
            </a:r>
            <a:r>
              <a:rPr lang="ru-RU" dirty="0"/>
              <a:t>являются взаимно простыми,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то </a:t>
            </a:r>
            <a:r>
              <a:rPr lang="en-US" dirty="0" smtClean="0"/>
              <a:t>{ </a:t>
            </a:r>
            <a:r>
              <a:rPr lang="ru-RU" dirty="0" smtClean="0"/>
              <a:t>𝑠</a:t>
            </a:r>
            <a:r>
              <a:rPr lang="ru-RU" dirty="0"/>
              <a:t>∙</a:t>
            </a:r>
            <a:r>
              <a:rPr lang="ru-RU" dirty="0" smtClean="0"/>
              <a:t>𝑎</a:t>
            </a:r>
            <a:r>
              <a:rPr lang="en-US" dirty="0" smtClean="0"/>
              <a:t> </a:t>
            </a:r>
            <a:r>
              <a:rPr lang="ru-RU" dirty="0" err="1" smtClean="0"/>
              <a:t>mod</a:t>
            </a:r>
            <a:r>
              <a:rPr lang="en-US" dirty="0" smtClean="0"/>
              <a:t> </a:t>
            </a:r>
            <a:r>
              <a:rPr lang="ru-RU" dirty="0" smtClean="0"/>
              <a:t>𝑀,</a:t>
            </a:r>
            <a:r>
              <a:rPr lang="en-US" dirty="0" smtClean="0"/>
              <a:t> </a:t>
            </a:r>
            <a:r>
              <a:rPr lang="ru-RU" dirty="0" smtClean="0"/>
              <a:t>0 ≤</a:t>
            </a:r>
            <a:r>
              <a:rPr lang="en-US" dirty="0" smtClean="0"/>
              <a:t> </a:t>
            </a:r>
            <a:r>
              <a:rPr lang="ru-RU" dirty="0" smtClean="0"/>
              <a:t>𝑠&lt;</a:t>
            </a:r>
            <a:r>
              <a:rPr lang="en-US" dirty="0" smtClean="0"/>
              <a:t> </a:t>
            </a:r>
            <a:r>
              <a:rPr lang="ru-RU" dirty="0" smtClean="0"/>
              <a:t>𝑀</a:t>
            </a:r>
            <a:r>
              <a:rPr lang="en-US" dirty="0" smtClean="0"/>
              <a:t> </a:t>
            </a:r>
            <a:r>
              <a:rPr lang="en-US" dirty="0"/>
              <a:t>} </a:t>
            </a:r>
            <a:r>
              <a:rPr lang="ru-RU" dirty="0" smtClean="0"/>
              <a:t>≠</a:t>
            </a:r>
            <a:r>
              <a:rPr lang="ru-RU" dirty="0"/>
              <a:t>{0,…,𝑀−1}.</a:t>
            </a:r>
          </a:p>
          <a:p>
            <a:r>
              <a:rPr lang="ru-RU" dirty="0"/>
              <a:t>2) Если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/>
              <a:t>M </a:t>
            </a:r>
            <a:r>
              <a:rPr lang="ru-RU" dirty="0"/>
              <a:t>взаимно просты, </a:t>
            </a:r>
            <a:endParaRPr lang="en-US" dirty="0" smtClean="0"/>
          </a:p>
          <a:p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ru-RU" dirty="0"/>
              <a:t>𝑠∙𝑎</a:t>
            </a:r>
            <a:r>
              <a:rPr lang="en-US" dirty="0"/>
              <a:t> </a:t>
            </a:r>
            <a:r>
              <a:rPr lang="ru-RU" dirty="0" err="1"/>
              <a:t>mod</a:t>
            </a:r>
            <a:r>
              <a:rPr lang="en-US" dirty="0"/>
              <a:t> </a:t>
            </a:r>
            <a:r>
              <a:rPr lang="ru-RU" dirty="0"/>
              <a:t>𝑀,</a:t>
            </a:r>
            <a:r>
              <a:rPr lang="en-US" dirty="0"/>
              <a:t> </a:t>
            </a:r>
            <a:r>
              <a:rPr lang="ru-RU" dirty="0"/>
              <a:t>0 ≤</a:t>
            </a:r>
            <a:r>
              <a:rPr lang="en-US" dirty="0"/>
              <a:t> </a:t>
            </a:r>
            <a:r>
              <a:rPr lang="ru-RU" dirty="0"/>
              <a:t>𝑠&lt;</a:t>
            </a:r>
            <a:r>
              <a:rPr lang="en-US" dirty="0"/>
              <a:t> </a:t>
            </a:r>
            <a:r>
              <a:rPr lang="ru-RU" dirty="0"/>
              <a:t>𝑀</a:t>
            </a:r>
            <a:r>
              <a:rPr lang="en-US" dirty="0"/>
              <a:t> } </a:t>
            </a:r>
            <a:r>
              <a:rPr lang="en-US" dirty="0" smtClean="0"/>
              <a:t>={</a:t>
            </a:r>
            <a:r>
              <a:rPr lang="en-US" dirty="0"/>
              <a:t>0,…,𝑀−1}.</a:t>
            </a:r>
          </a:p>
          <a:p>
            <a:endParaRPr lang="ru-RU" i="1" u="sng" dirty="0" smtClean="0"/>
          </a:p>
          <a:p>
            <a:r>
              <a:rPr lang="ru-RU" i="1" u="sng" dirty="0" smtClean="0"/>
              <a:t>Доказательство</a:t>
            </a:r>
            <a:r>
              <a:rPr lang="ru-RU" i="1" u="sng" dirty="0" smtClean="0"/>
              <a:t>.</a:t>
            </a:r>
            <a:endParaRPr lang="en-US" i="1" u="sng" dirty="0" smtClean="0"/>
          </a:p>
          <a:p>
            <a:endParaRPr lang="ru-RU" dirty="0" smtClean="0"/>
          </a:p>
          <a:p>
            <a:pPr marL="180975" indent="-180975">
              <a:buAutoNum type="arabicParenR"/>
            </a:pPr>
            <a:r>
              <a:rPr lang="ru-RU" dirty="0" smtClean="0"/>
              <a:t>Пусть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M </a:t>
            </a:r>
            <a:r>
              <a:rPr lang="ru-RU" dirty="0" smtClean="0"/>
              <a:t>не </a:t>
            </a:r>
            <a:r>
              <a:rPr lang="ru-RU" dirty="0"/>
              <a:t>являются взаимно простыми. </a:t>
            </a:r>
            <a:r>
              <a:rPr lang="ru-RU" dirty="0" smtClean="0"/>
              <a:t>Тогда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M </a:t>
            </a:r>
            <a:r>
              <a:rPr lang="ru-RU" dirty="0" smtClean="0"/>
              <a:t>имеют </a:t>
            </a:r>
            <a:r>
              <a:rPr lang="ru-RU" dirty="0"/>
              <a:t>общий делитель </a:t>
            </a:r>
            <a:r>
              <a:rPr lang="en-US" i="1" dirty="0"/>
              <a:t>d</a:t>
            </a:r>
            <a:r>
              <a:rPr lang="en-US" dirty="0" smtClean="0"/>
              <a:t>.</a:t>
            </a:r>
          </a:p>
          <a:p>
            <a:r>
              <a:rPr lang="en-US" dirty="0" smtClean="0"/>
              <a:t>𝑎 = 𝑑</a:t>
            </a:r>
            <a:r>
              <a:rPr lang="en-US" dirty="0"/>
              <a:t>⋅𝑥, 𝑀=𝑑⋅𝑦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Для </a:t>
            </a:r>
            <a:r>
              <a:rPr lang="ru-RU" dirty="0"/>
              <a:t>любого </a:t>
            </a:r>
            <a:r>
              <a:rPr lang="en-US" dirty="0" smtClean="0"/>
              <a:t>s </a:t>
            </a:r>
            <a:r>
              <a:rPr lang="ru-RU" dirty="0" smtClean="0"/>
              <a:t>остаток </a:t>
            </a:r>
            <a:r>
              <a:rPr lang="ru-RU" dirty="0"/>
              <a:t>от деления 𝑠∙</a:t>
            </a:r>
            <a:r>
              <a:rPr lang="ru-RU" dirty="0" smtClean="0"/>
              <a:t>𝑎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/>
              <a:t>M </a:t>
            </a:r>
            <a:r>
              <a:rPr lang="ru-RU" dirty="0"/>
              <a:t>также делится </a:t>
            </a:r>
            <a:r>
              <a:rPr lang="ru-RU" dirty="0" smtClean="0"/>
              <a:t>на</a:t>
            </a:r>
            <a:r>
              <a:rPr lang="en-US" dirty="0" smtClean="0"/>
              <a:t> d:</a:t>
            </a:r>
          </a:p>
          <a:p>
            <a:r>
              <a:rPr lang="en-US" dirty="0" smtClean="0"/>
              <a:t>𝑠</a:t>
            </a:r>
            <a:r>
              <a:rPr lang="en-US" dirty="0"/>
              <a:t>⋅𝑎=𝑀⋅𝑘+𝑟, 𝑟=𝑠⋅𝑑⋅𝑥−𝑑⋅𝑦⋅𝑘=</a:t>
            </a:r>
            <a:r>
              <a:rPr lang="en-US" dirty="0" smtClean="0"/>
              <a:t>𝑑(𝑠𝑥</a:t>
            </a:r>
            <a:r>
              <a:rPr lang="en-US" dirty="0"/>
              <a:t>−</a:t>
            </a:r>
            <a:r>
              <a:rPr lang="en-US" dirty="0" smtClean="0"/>
              <a:t>𝑦𝑘).</a:t>
            </a:r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ru-RU" dirty="0" smtClean="0"/>
              <a:t>15 </a:t>
            </a:r>
            <a:r>
              <a:rPr lang="en-US" dirty="0" smtClean="0"/>
              <a:t>mod 25 = </a:t>
            </a:r>
            <a:r>
              <a:rPr lang="en-US" b="1" i="1" dirty="0" smtClean="0"/>
              <a:t>15</a:t>
            </a:r>
            <a:r>
              <a:rPr lang="ru-RU" b="1" i="1" dirty="0" smtClean="0"/>
              <a:t> (</a:t>
            </a:r>
            <a:r>
              <a:rPr lang="en-US" b="1" i="1" dirty="0" smtClean="0"/>
              <a:t>s=1</a:t>
            </a:r>
            <a:r>
              <a:rPr lang="ru-RU" b="1" i="1" dirty="0" smtClean="0"/>
              <a:t>)</a:t>
            </a:r>
            <a:r>
              <a:rPr lang="en-US" dirty="0" smtClean="0"/>
              <a:t>, 90 </a:t>
            </a:r>
            <a:r>
              <a:rPr lang="ru-RU" b="1" i="1" dirty="0"/>
              <a:t>(</a:t>
            </a:r>
            <a:r>
              <a:rPr lang="en-US" b="1" i="1" dirty="0" smtClean="0"/>
              <a:t>s=6</a:t>
            </a:r>
            <a:r>
              <a:rPr lang="ru-RU" b="1" i="1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mod 25 </a:t>
            </a:r>
            <a:r>
              <a:rPr lang="ru-RU" dirty="0" smtClean="0"/>
              <a:t>= </a:t>
            </a:r>
            <a:r>
              <a:rPr lang="ru-RU" b="1" i="1" dirty="0" smtClean="0"/>
              <a:t>15</a:t>
            </a:r>
            <a:r>
              <a:rPr lang="en-US" dirty="0" smtClean="0"/>
              <a:t>, </a:t>
            </a:r>
            <a:r>
              <a:rPr lang="ru-RU" dirty="0" smtClean="0"/>
              <a:t>при </a:t>
            </a:r>
            <a:r>
              <a:rPr lang="en-US" dirty="0" smtClean="0"/>
              <a:t>a = 15 </a:t>
            </a:r>
            <a:r>
              <a:rPr lang="ru-RU" dirty="0" smtClean="0"/>
              <a:t>и </a:t>
            </a:r>
            <a:r>
              <a:rPr lang="en-US" dirty="0" smtClean="0"/>
              <a:t>m = 25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2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ru-RU" dirty="0"/>
              <a:t>противного. Пусть множество </a:t>
            </a:r>
            <a:r>
              <a:rPr lang="en-US" dirty="0" smtClean="0"/>
              <a:t>{ </a:t>
            </a:r>
            <a:r>
              <a:rPr lang="ru-RU" dirty="0" smtClean="0"/>
              <a:t>𝑠</a:t>
            </a:r>
            <a:r>
              <a:rPr lang="ru-RU" dirty="0"/>
              <a:t>∙</a:t>
            </a:r>
            <a:r>
              <a:rPr lang="ru-RU" dirty="0" smtClean="0"/>
              <a:t>𝑎</a:t>
            </a:r>
            <a:r>
              <a:rPr lang="en-US" dirty="0" smtClean="0"/>
              <a:t> mod 𝑀, 0 ≤ 𝑠&lt; 𝑀 } </a:t>
            </a:r>
            <a:r>
              <a:rPr lang="ru-RU" dirty="0" smtClean="0"/>
              <a:t>имеет </a:t>
            </a:r>
            <a:endParaRPr lang="en-US" dirty="0" smtClean="0"/>
          </a:p>
          <a:p>
            <a:r>
              <a:rPr lang="ru-RU" dirty="0" smtClean="0"/>
              <a:t>меньше </a:t>
            </a:r>
            <a:r>
              <a:rPr lang="en-US" dirty="0"/>
              <a:t>M </a:t>
            </a:r>
            <a:r>
              <a:rPr lang="ru-RU" dirty="0"/>
              <a:t>различных элементов. Тогда существуют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/>
              <a:t>j, </a:t>
            </a:r>
            <a:r>
              <a:rPr lang="ru-RU" dirty="0"/>
              <a:t>что </a:t>
            </a:r>
            <a:r>
              <a:rPr lang="ru-RU" dirty="0" smtClean="0"/>
              <a:t>𝑖</a:t>
            </a:r>
            <a:r>
              <a:rPr lang="en-US" dirty="0" smtClean="0"/>
              <a:t> </a:t>
            </a:r>
            <a:r>
              <a:rPr lang="ru-RU" dirty="0" smtClean="0"/>
              <a:t>𝑎</a:t>
            </a:r>
            <a:r>
              <a:rPr lang="en-US" dirty="0" smtClean="0"/>
              <a:t> </a:t>
            </a:r>
            <a:r>
              <a:rPr lang="ru-RU" dirty="0" smtClean="0"/>
              <a:t>≡</a:t>
            </a:r>
            <a:r>
              <a:rPr lang="en-US" dirty="0" smtClean="0"/>
              <a:t> </a:t>
            </a:r>
            <a:r>
              <a:rPr lang="ru-RU" dirty="0" smtClean="0"/>
              <a:t>𝑗</a:t>
            </a:r>
            <a:r>
              <a:rPr lang="en-US" dirty="0" smtClean="0"/>
              <a:t> </a:t>
            </a:r>
            <a:r>
              <a:rPr lang="ru-RU" dirty="0" smtClean="0"/>
              <a:t>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mod 𝑀</a:t>
            </a:r>
            <a:r>
              <a:rPr lang="en-US" dirty="0"/>
              <a:t>), 𝑖&lt;𝑗&lt;𝑀. </a:t>
            </a:r>
            <a:r>
              <a:rPr lang="ru-RU" dirty="0"/>
              <a:t>Следовательно</a:t>
            </a:r>
            <a:r>
              <a:rPr lang="ru-RU" dirty="0"/>
              <a:t>, их разница сравнима с 0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т.е</a:t>
            </a:r>
            <a:r>
              <a:rPr lang="ru-RU" dirty="0"/>
              <a:t>. делится на </a:t>
            </a:r>
            <a:r>
              <a:rPr lang="ru-RU" dirty="0" smtClean="0"/>
              <a:t>M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𝑗</a:t>
            </a:r>
            <a:r>
              <a:rPr lang="ru-RU" dirty="0"/>
              <a:t>−</a:t>
            </a:r>
            <a:r>
              <a:rPr lang="ru-RU" dirty="0" smtClean="0"/>
              <a:t>𝑖</a:t>
            </a:r>
            <a:r>
              <a:rPr lang="en-US" dirty="0" smtClean="0"/>
              <a:t>) </a:t>
            </a:r>
            <a:r>
              <a:rPr lang="ru-RU" dirty="0" smtClean="0"/>
              <a:t>𝑎</a:t>
            </a:r>
            <a:r>
              <a:rPr lang="ru-RU" dirty="0"/>
              <a:t>=𝑀</a:t>
            </a:r>
            <a:r>
              <a:rPr lang="ru-RU" dirty="0" smtClean="0"/>
              <a:t>⋅</a:t>
            </a:r>
            <a:r>
              <a:rPr lang="en-US" i="1" dirty="0" smtClean="0"/>
              <a:t>q</a:t>
            </a:r>
            <a:r>
              <a:rPr lang="ru-RU" i="1" dirty="0" smtClean="0"/>
              <a:t> 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ru-RU" dirty="0"/>
              <a:t>этого следует, </a:t>
            </a:r>
            <a:endParaRPr lang="en-US" dirty="0" smtClean="0"/>
          </a:p>
          <a:p>
            <a:r>
              <a:rPr lang="ru-RU" dirty="0" smtClean="0"/>
              <a:t>что </a:t>
            </a:r>
            <a:r>
              <a:rPr lang="ru-RU" dirty="0"/>
              <a:t>𝑗−</a:t>
            </a:r>
            <a:r>
              <a:rPr lang="ru-RU" dirty="0" smtClean="0"/>
              <a:t>𝑖</a:t>
            </a:r>
            <a:r>
              <a:rPr lang="en-US" dirty="0" smtClean="0"/>
              <a:t> </a:t>
            </a:r>
            <a:r>
              <a:rPr lang="ru-RU" dirty="0" smtClean="0"/>
              <a:t>делится </a:t>
            </a:r>
            <a:r>
              <a:rPr lang="ru-RU" dirty="0"/>
              <a:t>на 𝑀, т.к. </a:t>
            </a:r>
            <a:r>
              <a:rPr lang="ru-RU" dirty="0" smtClean="0"/>
              <a:t>𝑎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𝑀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взаимно </a:t>
            </a:r>
            <a:r>
              <a:rPr lang="ru-RU" dirty="0"/>
              <a:t>простые. Но 0&lt;𝑗−𝑖&lt;𝑀.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1</a:t>
            </a:r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/>
              <a:t>m = </a:t>
            </a:r>
            <a:r>
              <a:rPr lang="en-US" dirty="0" smtClean="0"/>
              <a:t>25, j = 15, </a:t>
            </a:r>
            <a:r>
              <a:rPr lang="en-US" dirty="0" err="1" smtClean="0"/>
              <a:t>i</a:t>
            </a:r>
            <a:r>
              <a:rPr lang="en-US" dirty="0" smtClean="0"/>
              <a:t> = 12</a:t>
            </a:r>
          </a:p>
          <a:p>
            <a:r>
              <a:rPr lang="ru-RU" dirty="0" smtClean="0"/>
              <a:t>Противоречие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0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 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ℎ</a:t>
            </a:r>
            <a:r>
              <a:rPr lang="ru-RU" baseline="-25000" dirty="0"/>
              <a:t>2</a:t>
            </a:r>
            <a:r>
              <a:rPr lang="ru-RU" dirty="0"/>
              <a:t>(𝑠)</a:t>
            </a:r>
            <a:r>
              <a:rPr lang="ru-RU" dirty="0" smtClean="0"/>
              <a:t> вычислять </a:t>
            </a:r>
            <a:r>
              <a:rPr lang="ru-RU" dirty="0"/>
              <a:t>проще, используя метод Горнера:</a:t>
            </a:r>
          </a:p>
          <a:p>
            <a:r>
              <a:rPr lang="ru-RU" dirty="0" smtClean="0"/>
              <a:t>ℎ</a:t>
            </a:r>
            <a:r>
              <a:rPr lang="ru-RU" baseline="-25000" dirty="0" smtClean="0"/>
              <a:t>2</a:t>
            </a:r>
            <a:r>
              <a:rPr lang="ru-RU" dirty="0" smtClean="0"/>
              <a:t>(</a:t>
            </a:r>
            <a:r>
              <a:rPr lang="ru-RU" dirty="0"/>
              <a:t>𝑠</a:t>
            </a:r>
            <a:r>
              <a:rPr lang="ru-RU" dirty="0" smtClean="0"/>
              <a:t>)=(((𝑠</a:t>
            </a:r>
            <a:r>
              <a:rPr lang="ru-RU" baseline="-25000" dirty="0"/>
              <a:t>0</a:t>
            </a:r>
            <a:r>
              <a:rPr lang="ru-RU" dirty="0"/>
              <a:t>𝑎+𝑠</a:t>
            </a:r>
            <a:r>
              <a:rPr lang="ru-RU" baseline="-25000" dirty="0" smtClean="0"/>
              <a:t>1</a:t>
            </a:r>
            <a:r>
              <a:rPr lang="ru-RU" dirty="0" smtClean="0"/>
              <a:t>)𝑎 +</a:t>
            </a:r>
            <a:r>
              <a:rPr lang="ru-RU" dirty="0"/>
              <a:t>𝑠</a:t>
            </a:r>
            <a:r>
              <a:rPr lang="ru-RU" baseline="-25000" dirty="0" smtClean="0"/>
              <a:t>2</a:t>
            </a:r>
            <a:r>
              <a:rPr lang="ru-RU" dirty="0" smtClean="0"/>
              <a:t>)</a:t>
            </a:r>
            <a:r>
              <a:rPr lang="ru-RU" dirty="0"/>
              <a:t> 𝑎 </a:t>
            </a:r>
            <a:r>
              <a:rPr lang="ru-RU" dirty="0" smtClean="0"/>
              <a:t>+</a:t>
            </a:r>
            <a:r>
              <a:rPr lang="ru-RU" dirty="0"/>
              <a:t>⋯+𝑠</a:t>
            </a:r>
            <a:r>
              <a:rPr lang="ru-RU" baseline="-25000" dirty="0"/>
              <a:t>𝑛−</a:t>
            </a:r>
            <a:r>
              <a:rPr lang="ru-RU" baseline="-25000" dirty="0" smtClean="0"/>
              <a:t>2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smtClean="0"/>
              <a:t>𝑎+</a:t>
            </a:r>
            <a:r>
              <a:rPr lang="ru-RU" dirty="0"/>
              <a:t>𝑠</a:t>
            </a:r>
            <a:r>
              <a:rPr lang="ru-RU" baseline="-25000" dirty="0"/>
              <a:t>𝑛−1</a:t>
            </a:r>
            <a:r>
              <a:rPr lang="ru-RU" dirty="0"/>
              <a:t>.</a:t>
            </a:r>
          </a:p>
          <a:p>
            <a:r>
              <a:rPr lang="ru-RU" dirty="0" smtClean="0"/>
              <a:t>ℎ</a:t>
            </a:r>
            <a:r>
              <a:rPr lang="ru-RU" baseline="-25000" dirty="0" smtClean="0"/>
              <a:t>1</a:t>
            </a:r>
            <a:r>
              <a:rPr lang="ru-RU" dirty="0" smtClean="0"/>
              <a:t>(𝑠) можно </a:t>
            </a:r>
            <a:r>
              <a:rPr lang="ru-RU" dirty="0"/>
              <a:t>вычислять аналогично, но начиная с конца строки.</a:t>
            </a:r>
          </a:p>
          <a:p>
            <a:r>
              <a:rPr lang="ru-RU" dirty="0"/>
              <a:t>Но в c-строках известен только указатель на начало строки, а размер строки не известен. </a:t>
            </a:r>
            <a:endParaRPr lang="ru-RU" dirty="0" smtClean="0"/>
          </a:p>
          <a:p>
            <a:r>
              <a:rPr lang="ru-RU" dirty="0" smtClean="0"/>
              <a:t>Поэтому </a:t>
            </a:r>
            <a:r>
              <a:rPr lang="ru-RU" dirty="0"/>
              <a:t>удобнее вычислять </a:t>
            </a:r>
            <a:r>
              <a:rPr lang="ru-RU" dirty="0" smtClean="0"/>
              <a:t>ℎ</a:t>
            </a:r>
            <a:r>
              <a:rPr lang="ru-RU" baseline="-25000" dirty="0" smtClean="0"/>
              <a:t>2</a:t>
            </a:r>
            <a:r>
              <a:rPr lang="ru-RU" dirty="0" smtClean="0"/>
              <a:t>(</a:t>
            </a:r>
            <a:r>
              <a:rPr lang="ru-RU" dirty="0"/>
              <a:t>𝑠</a:t>
            </a:r>
            <a:r>
              <a:rPr lang="ru-RU" dirty="0" smtClean="0"/>
              <a:t>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4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 </a:t>
            </a:r>
            <a:r>
              <a:rPr lang="ru-RU" dirty="0"/>
              <a:t>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mtClean="0"/>
              <a:t>Хеш-функции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Хеш-таблица. Стоимость добавления элементов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Разрешение коллизий методом цепочек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Разрешение </a:t>
            </a:r>
            <a:r>
              <a:rPr lang="ru-RU" dirty="0"/>
              <a:t>коллизий </a:t>
            </a:r>
            <a:r>
              <a:rPr lang="ru-RU" dirty="0" smtClean="0"/>
              <a:t>методом открытой адресации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Двойное хеширование</a:t>
            </a:r>
          </a:p>
          <a:p>
            <a:pPr lvl="1"/>
            <a:endParaRPr lang="ru-RU" dirty="0" smtClean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 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Хеш-функция строки.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Hash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*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0;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*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% </a:t>
            </a:r>
            <a:r>
              <a:rPr lang="en-US" i="1" dirty="0">
                <a:solidFill>
                  <a:srgbClr val="000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хеш-функции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Функции вычисления контрольной суммы также являются хеш-функциями. </a:t>
            </a:r>
          </a:p>
          <a:p>
            <a:pPr marL="457200" indent="-457200">
              <a:buAutoNum type="arabicPeriod"/>
            </a:pPr>
            <a:r>
              <a:rPr lang="ru-RU" sz="2000" b="1" dirty="0" smtClean="0"/>
              <a:t>CRC (</a:t>
            </a:r>
            <a:r>
              <a:rPr lang="ru-RU" sz="2000" b="1" dirty="0" err="1" smtClean="0"/>
              <a:t>Cyclic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redundancy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check</a:t>
            </a:r>
            <a:r>
              <a:rPr lang="ru-RU" sz="2000" b="1" dirty="0" smtClean="0"/>
              <a:t>)– </a:t>
            </a:r>
            <a:r>
              <a:rPr lang="ru-RU" sz="2000" dirty="0" smtClean="0"/>
              <a:t>циклически избыточный код,. Использует метод деления многочленов. Для разных версий используются многочлены разных степеней. CRC1, CRC8, CRC32.</a:t>
            </a:r>
            <a:r>
              <a:rPr lang="en-US" sz="2000" dirty="0" smtClean="0"/>
              <a:t> </a:t>
            </a:r>
            <a:r>
              <a:rPr lang="ru-RU" sz="2000" dirty="0" smtClean="0"/>
              <a:t>Общий вид</a:t>
            </a:r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𝐻</a:t>
            </a:r>
            <a:r>
              <a:rPr lang="en-US" sz="2000" baseline="-25000" dirty="0" smtClean="0"/>
              <a:t>𝑃</a:t>
            </a:r>
            <a:r>
              <a:rPr lang="ru-RU" sz="2000" dirty="0"/>
              <a:t>(</a:t>
            </a:r>
            <a:r>
              <a:rPr lang="en-US" sz="2000" dirty="0"/>
              <a:t>K</a:t>
            </a:r>
            <a:r>
              <a:rPr lang="ru-RU" sz="2000" dirty="0"/>
              <a:t>)(</a:t>
            </a:r>
            <a:r>
              <a:rPr lang="en-US" sz="2000" dirty="0"/>
              <a:t>𝑥</a:t>
            </a:r>
            <a:r>
              <a:rPr lang="ru-RU" sz="2000" dirty="0"/>
              <a:t>)</a:t>
            </a:r>
            <a:r>
              <a:rPr lang="en-US" sz="2000" dirty="0"/>
              <a:t> = 𝐾</a:t>
            </a:r>
            <a:r>
              <a:rPr lang="ru-RU" sz="2000" dirty="0"/>
              <a:t>(</a:t>
            </a:r>
            <a:r>
              <a:rPr lang="en-US" sz="2000" dirty="0"/>
              <a:t>𝑥</a:t>
            </a:r>
            <a:r>
              <a:rPr lang="ru-RU" sz="2000" dirty="0"/>
              <a:t>)</a:t>
            </a:r>
            <a:r>
              <a:rPr lang="en-US" sz="2000" dirty="0"/>
              <a:t> ∙ </a:t>
            </a:r>
            <a:r>
              <a:rPr lang="ru-RU" sz="2000" dirty="0"/>
              <a:t>𝑥</a:t>
            </a:r>
            <a:r>
              <a:rPr lang="ru-RU" sz="2000" baseline="30000" dirty="0"/>
              <a:t>𝑚</a:t>
            </a:r>
            <a:r>
              <a:rPr lang="ru-RU" sz="2000" dirty="0"/>
              <a:t> </a:t>
            </a:r>
            <a:r>
              <a:rPr lang="en-US" sz="2000" dirty="0"/>
              <a:t>mod </a:t>
            </a:r>
            <a:r>
              <a:rPr lang="en-US" sz="2000" i="1" dirty="0"/>
              <a:t>P</a:t>
            </a:r>
            <a:r>
              <a:rPr lang="en-US" sz="2000" dirty="0"/>
              <a:t>(x)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	Все </a:t>
            </a:r>
            <a:r>
              <a:rPr lang="ru-RU" sz="2000" dirty="0"/>
              <a:t>коэффициенты в поле </a:t>
            </a:r>
            <a:r>
              <a:rPr lang="ru-RU" sz="2000" dirty="0" smtClean="0"/>
              <a:t>𝑍</a:t>
            </a:r>
            <a:r>
              <a:rPr lang="ru-RU" sz="2000" baseline="-25000" dirty="0" smtClean="0"/>
              <a:t>2</a:t>
            </a:r>
            <a:endParaRPr lang="ru-RU" sz="2000" dirty="0" smtClean="0"/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17" y="3942572"/>
            <a:ext cx="5474542" cy="21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хеш-функции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2. MD1, MD2, MD3, MD4, MD5, </a:t>
            </a:r>
            <a:r>
              <a:rPr lang="ru-RU" b="1" dirty="0" smtClean="0"/>
              <a:t>MD6</a:t>
            </a:r>
            <a:r>
              <a:rPr lang="en-US" b="1" dirty="0" smtClean="0"/>
              <a:t> </a:t>
            </a:r>
            <a:r>
              <a:rPr lang="ru-RU" dirty="0" smtClean="0"/>
              <a:t>(</a:t>
            </a:r>
            <a:r>
              <a:rPr lang="en-US" i="1" dirty="0" smtClean="0"/>
              <a:t>Message </a:t>
            </a:r>
            <a:r>
              <a:rPr lang="en-US" i="1" dirty="0"/>
              <a:t>Digest 5</a:t>
            </a:r>
            <a:r>
              <a:rPr lang="en-US" dirty="0"/>
              <a:t>)</a:t>
            </a:r>
            <a:r>
              <a:rPr lang="ru-RU" b="1" dirty="0" smtClean="0"/>
              <a:t> </a:t>
            </a:r>
            <a:r>
              <a:rPr lang="ru-RU" dirty="0" smtClean="0"/>
              <a:t>– известные </a:t>
            </a:r>
            <a:r>
              <a:rPr lang="ru-RU" dirty="0"/>
              <a:t>алгоритмы вычисления контрольных сумм. Один из самых популярных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MD5 </a:t>
            </a:r>
            <a:r>
              <a:rPr lang="ru-RU" dirty="0"/>
              <a:t>–128-битный алгоритм хеширования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Использует битовые операции с блоками длины 128.</a:t>
            </a:r>
          </a:p>
          <a:p>
            <a:endParaRPr lang="ru-RU" dirty="0" smtClean="0"/>
          </a:p>
          <a:p>
            <a:r>
              <a:rPr lang="ru-RU" dirty="0" smtClean="0"/>
              <a:t>Важное преимущество </a:t>
            </a:r>
            <a:r>
              <a:rPr lang="en-US" dirty="0" smtClean="0"/>
              <a:t>MD – </a:t>
            </a:r>
            <a:r>
              <a:rPr lang="ru-RU" dirty="0" smtClean="0"/>
              <a:t>лавинный эффект. Замена одного символа приводит к полному изменению </a:t>
            </a:r>
            <a:r>
              <a:rPr lang="ru-RU" dirty="0" err="1" smtClean="0"/>
              <a:t>хеша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MD5("md5") = </a:t>
            </a:r>
            <a:r>
              <a:rPr lang="en-US" dirty="0" smtClean="0"/>
              <a:t>1BC29B36F623BA82AAF6724FD3B16718</a:t>
            </a:r>
            <a:endParaRPr lang="ru-RU" dirty="0" smtClean="0"/>
          </a:p>
          <a:p>
            <a:r>
              <a:rPr lang="en-US" dirty="0"/>
              <a:t> MD5("md4") = C93D3BF7A7C4AFE94B64E30C2CE39F4F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3. SHA-1, SHA-2 </a:t>
            </a:r>
            <a:r>
              <a:rPr lang="ru-RU" dirty="0"/>
              <a:t>–256, 512-битные </a:t>
            </a:r>
            <a:r>
              <a:rPr lang="ru-RU" dirty="0" err="1"/>
              <a:t>хеши</a:t>
            </a:r>
            <a:r>
              <a:rPr lang="ru-RU" dirty="0"/>
              <a:t>. Являются криптографическими, т.к. пока нет способа нахождения коллизий.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3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Определение</a:t>
            </a:r>
            <a:r>
              <a:rPr lang="ru-RU" b="1" dirty="0" smtClean="0"/>
              <a:t>. Хеш-таблица </a:t>
            </a:r>
            <a:r>
              <a:rPr lang="ru-RU" dirty="0" smtClean="0"/>
              <a:t>– структура </a:t>
            </a:r>
            <a:r>
              <a:rPr lang="ru-RU" dirty="0"/>
              <a:t>данных, хранящая ключи в таблице. Индекс ключа вычисляется с помощью хеш-функции. Операции: добавление, удаление, поиск.</a:t>
            </a:r>
          </a:p>
          <a:p>
            <a:r>
              <a:rPr lang="ru-RU" dirty="0"/>
              <a:t>Пусть </a:t>
            </a:r>
            <a:r>
              <a:rPr lang="ru-RU" dirty="0" smtClean="0"/>
              <a:t>хеш-таблица имеет </a:t>
            </a:r>
            <a:r>
              <a:rPr lang="ru-RU" dirty="0"/>
              <a:t>размер M, количество элементов в хеш-таблице </a:t>
            </a:r>
            <a:r>
              <a:rPr lang="ru-RU" dirty="0" smtClean="0"/>
              <a:t>– N</a:t>
            </a:r>
            <a:r>
              <a:rPr lang="ru-RU" dirty="0"/>
              <a:t>.</a:t>
            </a:r>
          </a:p>
          <a:p>
            <a:r>
              <a:rPr lang="ru-RU" b="1" dirty="0"/>
              <a:t>Определение</a:t>
            </a:r>
            <a:r>
              <a:rPr lang="ru-RU" b="1" dirty="0" smtClean="0"/>
              <a:t>. </a:t>
            </a:r>
            <a:r>
              <a:rPr lang="ru-RU" dirty="0" smtClean="0"/>
              <a:t>Число </a:t>
            </a:r>
            <a:r>
              <a:rPr lang="ru-RU" dirty="0"/>
              <a:t>хранимых элементов, делённое на размер массива (число возможных значений хеш-функции), называется </a:t>
            </a:r>
            <a:r>
              <a:rPr lang="ru-RU" b="1" dirty="0"/>
              <a:t>коэффициентом заполнения </a:t>
            </a:r>
            <a:r>
              <a:rPr lang="ru-RU" b="1" dirty="0" smtClean="0"/>
              <a:t>хеш-таблицы </a:t>
            </a:r>
            <a:r>
              <a:rPr lang="ru-RU" dirty="0" smtClean="0"/>
              <a:t>(</a:t>
            </a:r>
            <a:r>
              <a:rPr lang="ru-RU" dirty="0" err="1" smtClean="0"/>
              <a:t>load</a:t>
            </a:r>
            <a:r>
              <a:rPr lang="ru-RU" dirty="0" smtClean="0"/>
              <a:t> </a:t>
            </a:r>
            <a:r>
              <a:rPr lang="ru-RU" dirty="0" err="1" smtClean="0"/>
              <a:t>factor</a:t>
            </a:r>
            <a:r>
              <a:rPr lang="ru-RU" dirty="0"/>
              <a:t>).Обозначим его 𝛼=</a:t>
            </a:r>
            <a:r>
              <a:rPr lang="ru-RU" dirty="0" smtClean="0"/>
              <a:t>𝑁</a:t>
            </a:r>
            <a:r>
              <a:rPr lang="en-US" dirty="0" smtClean="0"/>
              <a:t>/</a:t>
            </a:r>
            <a:r>
              <a:rPr lang="ru-RU" dirty="0" smtClean="0"/>
              <a:t>𝑀</a:t>
            </a:r>
            <a:r>
              <a:rPr lang="ru-RU" dirty="0"/>
              <a:t>.</a:t>
            </a:r>
          </a:p>
          <a:p>
            <a:r>
              <a:rPr lang="ru-RU" dirty="0"/>
              <a:t>Этот коэффициент является важным параметром, от которого зависит среднее время выполнения операций. </a:t>
            </a:r>
          </a:p>
        </p:txBody>
      </p:sp>
    </p:spTree>
    <p:extLst>
      <p:ext uri="{BB962C8B-B14F-4D97-AF65-F5344CB8AC3E}">
        <p14:creationId xmlns:p14="http://schemas.microsoft.com/office/powerpoint/2010/main" val="40041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Парадокс дней рождений.</a:t>
            </a:r>
            <a:endParaRPr lang="ru-RU" dirty="0"/>
          </a:p>
          <a:p>
            <a:r>
              <a:rPr lang="ru-RU" dirty="0"/>
              <a:t>При вставке в хеш-таблицу размером 365 ячеек всего лишь 23-х элементов вероятность коллизии уже превысит 50 % (если каждый элемент может равновероятно попасть в любую ячейку).</a:t>
            </a:r>
          </a:p>
          <a:p>
            <a:r>
              <a:rPr lang="ru-RU" dirty="0"/>
              <a:t>Хеш-таблицы различаются по методу разрешения коллизий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Основные </a:t>
            </a:r>
            <a:r>
              <a:rPr lang="ru-RU" b="1" dirty="0"/>
              <a:t>методы </a:t>
            </a:r>
            <a:r>
              <a:rPr lang="ru-RU" dirty="0"/>
              <a:t>разрешения коллизий:</a:t>
            </a:r>
          </a:p>
          <a:p>
            <a:r>
              <a:rPr lang="ru-RU" dirty="0"/>
              <a:t>1.Метод цепочек.</a:t>
            </a:r>
          </a:p>
          <a:p>
            <a:r>
              <a:rPr lang="ru-RU" dirty="0"/>
              <a:t>2.Метод открытой адресации.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9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Хеш-таблицы</a:t>
            </a:r>
            <a:r>
              <a:rPr lang="en-US" dirty="0" smtClean="0"/>
              <a:t> / </a:t>
            </a:r>
            <a:r>
              <a:rPr lang="ru-RU" dirty="0" smtClean="0"/>
              <a:t>Метод цепочек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99313"/>
            <a:ext cx="8229600" cy="290499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63235" y="969362"/>
            <a:ext cx="8086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Метод цепочек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(Chaining)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закрытая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адресация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Элементы с одинаковым значением хеш-функции объединяются в связный список. Указатель на список хранится в советующей ячейке хеш-таблицы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 коллизии элемент добавляется в начало списка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Поиск и удаление элемента требуют просмотра всего списка.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  <a:r>
              <a:rPr lang="en-US" dirty="0"/>
              <a:t> / </a:t>
            </a:r>
            <a:r>
              <a:rPr lang="ru-RU" dirty="0"/>
              <a:t>Метод цепочек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u="sng" dirty="0"/>
              <a:t>Добавление ключа.</a:t>
            </a:r>
          </a:p>
          <a:p>
            <a:r>
              <a:rPr lang="ru-RU" dirty="0"/>
              <a:t>1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Вычисляем </a:t>
            </a:r>
            <a:r>
              <a:rPr lang="ru-RU" dirty="0"/>
              <a:t>значение хеш-функции добавляемого ключа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h</a:t>
            </a:r>
            <a:r>
              <a:rPr lang="ru-RU" dirty="0"/>
              <a:t>.</a:t>
            </a:r>
          </a:p>
          <a:p>
            <a:r>
              <a:rPr lang="ru-RU" dirty="0"/>
              <a:t>2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Находим </a:t>
            </a:r>
            <a:r>
              <a:rPr lang="ru-RU" dirty="0"/>
              <a:t>A[h]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указатель </a:t>
            </a:r>
            <a:r>
              <a:rPr lang="ru-RU" dirty="0"/>
              <a:t>на список ключей.</a:t>
            </a:r>
          </a:p>
          <a:p>
            <a:r>
              <a:rPr lang="ru-RU" dirty="0"/>
              <a:t>3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Вставляем </a:t>
            </a:r>
            <a:r>
              <a:rPr lang="ru-RU" dirty="0"/>
              <a:t>в начало списка (в конец списка дольше). Если запрещено дублировать ключи, то придется просмотреть весь список.</a:t>
            </a:r>
          </a:p>
          <a:p>
            <a:endParaRPr lang="ru-RU" dirty="0"/>
          </a:p>
          <a:p>
            <a:r>
              <a:rPr lang="ru-RU" dirty="0"/>
              <a:t>Время работы</a:t>
            </a:r>
            <a:r>
              <a:rPr lang="ru-RU" dirty="0" smtClean="0"/>
              <a:t>: В </a:t>
            </a:r>
            <a:r>
              <a:rPr lang="ru-RU" dirty="0"/>
              <a:t>лучшем случае </a:t>
            </a:r>
            <a:r>
              <a:rPr lang="ru-RU" dirty="0" smtClean="0"/>
              <a:t>– </a:t>
            </a:r>
            <a:r>
              <a:rPr lang="ru-RU" b="1" dirty="0" smtClean="0"/>
              <a:t>O(1)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</a:t>
            </a:r>
            <a:r>
              <a:rPr lang="ru-RU" dirty="0"/>
              <a:t>худшем </a:t>
            </a:r>
            <a:r>
              <a:rPr lang="ru-RU" dirty="0" smtClean="0"/>
              <a:t>случае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не требуется проверять наличие дубля, то </a:t>
            </a:r>
            <a:r>
              <a:rPr lang="ru-RU" b="1" dirty="0"/>
              <a:t>O(1</a:t>
            </a:r>
            <a:r>
              <a:rPr lang="ru-RU" b="1" dirty="0" smtClean="0"/>
              <a:t>)</a:t>
            </a:r>
            <a:r>
              <a:rPr lang="ru-RU" dirty="0" smtClean="0"/>
              <a:t>,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иначе – </a:t>
            </a:r>
            <a:r>
              <a:rPr lang="ru-RU" b="1" dirty="0" smtClean="0"/>
              <a:t>O(N</a:t>
            </a:r>
            <a:r>
              <a:rPr lang="ru-RU" b="1" dirty="0"/>
              <a:t>)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97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  <a:r>
              <a:rPr lang="en-US" dirty="0"/>
              <a:t> / </a:t>
            </a:r>
            <a:r>
              <a:rPr lang="ru-RU" dirty="0"/>
              <a:t>Метод цепочек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Удаление ключа.</a:t>
            </a:r>
          </a:p>
          <a:p>
            <a:r>
              <a:rPr lang="ru-RU" dirty="0"/>
              <a:t>1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Вычисляем </a:t>
            </a:r>
            <a:r>
              <a:rPr lang="ru-RU" dirty="0"/>
              <a:t>значение хеш-функции удаляемого ключа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h</a:t>
            </a:r>
            <a:r>
              <a:rPr lang="ru-RU" dirty="0"/>
              <a:t>.</a:t>
            </a:r>
          </a:p>
          <a:p>
            <a:r>
              <a:rPr lang="ru-RU" dirty="0"/>
              <a:t>2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Находим </a:t>
            </a:r>
            <a:r>
              <a:rPr lang="ru-RU" dirty="0"/>
              <a:t>A[h] –указатель на список ключей.</a:t>
            </a:r>
          </a:p>
          <a:p>
            <a:r>
              <a:rPr lang="ru-RU" dirty="0"/>
              <a:t>3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Ищем </a:t>
            </a:r>
            <a:r>
              <a:rPr lang="ru-RU" dirty="0"/>
              <a:t>в списке удаляемый ключ и удаляем его.</a:t>
            </a:r>
          </a:p>
          <a:p>
            <a:endParaRPr lang="ru-RU" dirty="0"/>
          </a:p>
          <a:p>
            <a:r>
              <a:rPr lang="ru-RU" dirty="0"/>
              <a:t>Время работы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лучшем случае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b="1" dirty="0" smtClean="0"/>
              <a:t>O(1)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худшем случае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b="1" dirty="0" smtClean="0"/>
              <a:t>O(N</a:t>
            </a:r>
            <a:r>
              <a:rPr lang="ru-RU" b="1" dirty="0"/>
              <a:t>)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3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  <a:r>
              <a:rPr lang="en-US" dirty="0"/>
              <a:t> / </a:t>
            </a:r>
            <a:r>
              <a:rPr lang="ru-RU" dirty="0"/>
              <a:t>Метод цепочек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ключа.</a:t>
            </a:r>
          </a:p>
          <a:p>
            <a:r>
              <a:rPr lang="ru-RU" dirty="0"/>
              <a:t>1.Вычисляем значение хеш-функции ключа –h.</a:t>
            </a:r>
          </a:p>
          <a:p>
            <a:r>
              <a:rPr lang="ru-RU" dirty="0"/>
              <a:t>2.Находим A[h] –указатель на список ключей.</a:t>
            </a:r>
          </a:p>
          <a:p>
            <a:r>
              <a:rPr lang="ru-RU" dirty="0"/>
              <a:t>3.Ищем его в списке.</a:t>
            </a:r>
          </a:p>
          <a:p>
            <a:endParaRPr lang="ru-RU" dirty="0"/>
          </a:p>
          <a:p>
            <a:r>
              <a:rPr lang="ru-RU" dirty="0"/>
              <a:t>Время работы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лучшем случае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b="1" dirty="0" smtClean="0"/>
              <a:t>O(1)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худшем случае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b="1" dirty="0" smtClean="0"/>
              <a:t>O(N</a:t>
            </a:r>
            <a:r>
              <a:rPr lang="ru-RU" b="1" dirty="0"/>
              <a:t>)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73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  <a:r>
              <a:rPr lang="en-US" dirty="0"/>
              <a:t> / </a:t>
            </a:r>
            <a:r>
              <a:rPr lang="ru-RU" dirty="0"/>
              <a:t>Метод цепочек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b="1" dirty="0" smtClean="0"/>
                  <a:t>Теорема. </a:t>
                </a:r>
                <a:r>
                  <a:rPr lang="ru-RU" dirty="0" smtClean="0"/>
                  <a:t>Средняя длина цепочки есть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𝛼</a:t>
                </a:r>
                <a:r>
                  <a:rPr lang="en-US" dirty="0" smtClean="0"/>
                  <a:t> = n/m</a:t>
                </a:r>
                <a:endParaRPr lang="ru-RU" dirty="0" smtClean="0"/>
              </a:p>
              <a:p>
                <a:r>
                  <a:rPr lang="ru-RU" dirty="0"/>
                  <a:t>Предполагаем, что хеш-функция равномерна, а ключи равновероятны </a:t>
                </a:r>
                <a:endParaRPr lang="ru-RU" dirty="0" smtClean="0"/>
              </a:p>
              <a:p>
                <a:endParaRPr lang="ru-RU" u="sng" dirty="0" smtClean="0"/>
              </a:p>
              <a:p>
                <a:r>
                  <a:rPr lang="ru-RU" u="sng" dirty="0" smtClean="0"/>
                  <a:t>Доказательство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k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,…. k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ключи в таблице</a:t>
                </a:r>
              </a:p>
              <a:p>
                <a:r>
                  <a:rPr lang="el-GR" dirty="0" smtClean="0"/>
                  <a:t>Χ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(k)= [h(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</a:t>
                </a:r>
                <a:r>
                  <a:rPr lang="ru-RU" dirty="0" smtClean="0"/>
                  <a:t>=</a:t>
                </a:r>
                <a:r>
                  <a:rPr lang="en-US" dirty="0" smtClean="0"/>
                  <a:t>= </a:t>
                </a:r>
                <a:r>
                  <a:rPr lang="en-US" dirty="0"/>
                  <a:t>j</a:t>
                </a:r>
                <a:r>
                  <a:rPr lang="en-US" dirty="0" smtClean="0"/>
                  <a:t>] – </a:t>
                </a:r>
                <a:r>
                  <a:rPr lang="ru-RU" dirty="0" smtClean="0"/>
                  <a:t>индикаторная функция. </a:t>
                </a:r>
                <a:r>
                  <a:rPr lang="el-GR" dirty="0"/>
                  <a:t>Χ</a:t>
                </a:r>
                <a:r>
                  <a:rPr lang="en-US" baseline="-25000" dirty="0" err="1"/>
                  <a:t>ij</a:t>
                </a:r>
                <a:r>
                  <a:rPr lang="en-US" dirty="0"/>
                  <a:t> </a:t>
                </a:r>
                <a:r>
                  <a:rPr lang="ru-RU" dirty="0" smtClean="0"/>
                  <a:t>== </a:t>
                </a:r>
                <a:r>
                  <a:rPr lang="en-US" dirty="0" smtClean="0"/>
                  <a:t>1</a:t>
                </a:r>
                <a:r>
                  <a:rPr lang="ru-RU" dirty="0" smtClean="0"/>
                  <a:t> в случае если </a:t>
                </a:r>
                <a:endParaRPr lang="en-US" dirty="0" smtClean="0"/>
              </a:p>
              <a:p>
                <a:r>
                  <a:rPr lang="en-US" dirty="0" smtClean="0"/>
                  <a:t>h(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</a:t>
                </a:r>
                <a:r>
                  <a:rPr lang="ru-RU" dirty="0" smtClean="0"/>
                  <a:t>=</a:t>
                </a:r>
                <a:r>
                  <a:rPr lang="en-US" dirty="0" smtClean="0"/>
                  <a:t>= j</a:t>
                </a:r>
                <a:r>
                  <a:rPr lang="ru-RU" dirty="0" smtClean="0"/>
                  <a:t> и в 0 обратном случае</a:t>
                </a:r>
                <a:r>
                  <a:rPr lang="en-US" dirty="0" smtClean="0"/>
                  <a:t>. j – </a:t>
                </a:r>
                <a:r>
                  <a:rPr lang="ru-RU" dirty="0" smtClean="0"/>
                  <a:t>индекс в таблице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en-US" dirty="0" smtClean="0"/>
                  <a:t>E(</a:t>
                </a:r>
                <a:r>
                  <a:rPr lang="el-GR" dirty="0"/>
                  <a:t>Χ</a:t>
                </a:r>
                <a:r>
                  <a:rPr lang="en-US" dirty="0" err="1"/>
                  <a:t>ij</a:t>
                </a:r>
                <a:r>
                  <a:rPr lang="en-US" dirty="0" smtClean="0"/>
                  <a:t>) = 1/m , </a:t>
                </a:r>
                <a:r>
                  <a:rPr lang="ru-RU" dirty="0" smtClean="0"/>
                  <a:t>т.к. формально мат. ожидание индикаторной величины равно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algn="ctr"/>
                <a:r>
                  <a:rPr lang="en-US" dirty="0" smtClean="0"/>
                  <a:t>E(</a:t>
                </a:r>
                <a:r>
                  <a:rPr lang="el-GR" dirty="0"/>
                  <a:t>Χ</a:t>
                </a:r>
                <a:r>
                  <a:rPr lang="en-US" baseline="-25000" dirty="0" err="1"/>
                  <a:t>ij</a:t>
                </a:r>
                <a:r>
                  <a:rPr lang="en-US" dirty="0" smtClean="0"/>
                  <a:t>) </a:t>
                </a:r>
                <a:r>
                  <a:rPr lang="ru-RU" dirty="0" smtClean="0"/>
                  <a:t>= 0 * </a:t>
                </a:r>
                <a:r>
                  <a:rPr lang="en-US" dirty="0" smtClean="0"/>
                  <a:t>p(</a:t>
                </a:r>
                <a:r>
                  <a:rPr lang="el-GR" dirty="0"/>
                  <a:t>Χ</a:t>
                </a:r>
                <a:r>
                  <a:rPr lang="en-US" baseline="-25000" dirty="0" err="1"/>
                  <a:t>ij</a:t>
                </a:r>
                <a:r>
                  <a:rPr lang="en-US" dirty="0" smtClean="0"/>
                  <a:t>==0) + 1*</a:t>
                </a:r>
                <a:r>
                  <a:rPr lang="en-US" dirty="0"/>
                  <a:t> </a:t>
                </a:r>
                <a:r>
                  <a:rPr lang="en-US" dirty="0" smtClean="0"/>
                  <a:t>p(</a:t>
                </a:r>
                <a:r>
                  <a:rPr lang="el-GR" dirty="0"/>
                  <a:t>Χ</a:t>
                </a:r>
                <a:r>
                  <a:rPr lang="en-US" baseline="-25000" dirty="0" err="1"/>
                  <a:t>ij</a:t>
                </a:r>
                <a:r>
                  <a:rPr lang="en-US" dirty="0" smtClean="0"/>
                  <a:t>==1) = p(</a:t>
                </a:r>
                <a:r>
                  <a:rPr lang="el-GR" dirty="0"/>
                  <a:t>Χ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==1) = 1/m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Длина </a:t>
                </a:r>
                <a:r>
                  <a:rPr lang="ru-RU" dirty="0" smtClean="0"/>
                  <a:t>цепочки </a:t>
                </a:r>
                <a:r>
                  <a:rPr lang="en-US" dirty="0" smtClean="0"/>
                  <a:t>j </a:t>
                </a:r>
                <a:r>
                  <a:rPr lang="ru-RU" dirty="0" smtClean="0"/>
                  <a:t>равна </a:t>
                </a:r>
                <a:r>
                  <a:rPr lang="ru-RU" dirty="0" smtClean="0"/>
                  <a:t>сумме </a:t>
                </a:r>
                <a:r>
                  <a:rPr lang="ru-RU" dirty="0" smtClean="0"/>
                  <a:t>индикаторных величин для всех ключей </a:t>
                </a:r>
                <a:r>
                  <a:rPr lang="en-US" dirty="0" smtClean="0"/>
                  <a:t>k</a:t>
                </a:r>
                <a:r>
                  <a:rPr lang="ru-RU" dirty="0" smtClean="0"/>
                  <a:t>, количество которых </a:t>
                </a:r>
                <a:r>
                  <a:rPr lang="en-US" dirty="0"/>
                  <a:t>n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Χ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ij</m:t>
                              </m:r>
                            </m:e>
                          </m:nary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Χ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ij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ru-RU" dirty="0" err="1" smtClean="0"/>
                  <a:t>ч.т.д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809" b="-12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0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Быстрый контейнер. Постановка задачи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Задача. Хранить ключи в контейнере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быстро добавлять</a:t>
            </a:r>
            <a:r>
              <a:rPr lang="en-US" dirty="0" smtClean="0"/>
              <a:t>/</a:t>
            </a:r>
            <a:r>
              <a:rPr lang="ru-RU" dirty="0" smtClean="0"/>
              <a:t>удалять</a:t>
            </a:r>
            <a:r>
              <a:rPr lang="en-US" dirty="0" smtClean="0"/>
              <a:t>/</a:t>
            </a:r>
            <a:r>
              <a:rPr lang="ru-RU" dirty="0" smtClean="0"/>
              <a:t>искать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Частное решение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Пусть ключи – неотрицательные целые числа в </a:t>
            </a:r>
          </a:p>
          <a:p>
            <a:r>
              <a:rPr lang="ru-RU" dirty="0" smtClean="0"/>
              <a:t>диапазоне от 0 до </a:t>
            </a:r>
            <a:r>
              <a:rPr lang="en-US" dirty="0" smtClean="0"/>
              <a:t>n -1</a:t>
            </a:r>
          </a:p>
          <a:p>
            <a:r>
              <a:rPr lang="ru-RU" dirty="0" smtClean="0"/>
              <a:t>Будет хранить </a:t>
            </a:r>
            <a:r>
              <a:rPr lang="en-US" dirty="0"/>
              <a:t>A </a:t>
            </a:r>
            <a:r>
              <a:rPr lang="ru-RU" dirty="0" smtClean="0"/>
              <a:t> - массив </a:t>
            </a:r>
            <a:r>
              <a:rPr lang="en-US" dirty="0" smtClean="0"/>
              <a:t>bool </a:t>
            </a:r>
          </a:p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== true </a:t>
            </a:r>
            <a:r>
              <a:rPr lang="ru-RU" dirty="0" smtClean="0"/>
              <a:t>если элемент</a:t>
            </a:r>
            <a:r>
              <a:rPr lang="en-US" dirty="0" smtClean="0"/>
              <a:t> c </a:t>
            </a:r>
            <a:r>
              <a:rPr lang="ru-RU" dirty="0" smtClean="0"/>
              <a:t>индексом </a:t>
            </a:r>
            <a:r>
              <a:rPr lang="en-US" dirty="0" err="1" smtClean="0"/>
              <a:t>i</a:t>
            </a:r>
            <a:r>
              <a:rPr lang="ru-RU" dirty="0" smtClean="0"/>
              <a:t> в нем содержится</a:t>
            </a:r>
            <a:r>
              <a:rPr lang="en-US" dirty="0" smtClean="0"/>
              <a:t>: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мгновенное добавление</a:t>
            </a:r>
            <a:r>
              <a:rPr lang="en-US" dirty="0" smtClean="0"/>
              <a:t>/</a:t>
            </a:r>
            <a:r>
              <a:rPr lang="ru-RU" dirty="0" smtClean="0"/>
              <a:t>удаление</a:t>
            </a:r>
            <a:r>
              <a:rPr lang="en-US" dirty="0" smtClean="0"/>
              <a:t>/</a:t>
            </a:r>
            <a:r>
              <a:rPr lang="ru-RU" dirty="0" smtClean="0"/>
              <a:t>поиск – </a:t>
            </a:r>
            <a:r>
              <a:rPr lang="en-US" dirty="0" smtClean="0"/>
              <a:t>O (1)</a:t>
            </a:r>
          </a:p>
          <a:p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527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  <a:r>
              <a:rPr lang="en-US" dirty="0"/>
              <a:t> / </a:t>
            </a:r>
            <a:r>
              <a:rPr lang="ru-RU" dirty="0"/>
              <a:t>Метод цепочек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19"/>
            <a:ext cx="8229600" cy="3958281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dirty="0" smtClean="0"/>
              <a:t>Среднее </a:t>
            </a:r>
            <a:r>
              <a:rPr lang="ru-RU" sz="2000" b="1" dirty="0"/>
              <a:t>время работы.</a:t>
            </a:r>
            <a:endParaRPr lang="ru-RU" sz="2000" dirty="0"/>
          </a:p>
          <a:p>
            <a:endParaRPr lang="ru-RU" sz="2000" b="1" dirty="0" smtClean="0"/>
          </a:p>
          <a:p>
            <a:r>
              <a:rPr lang="ru-RU" sz="2000" b="1" dirty="0" smtClean="0"/>
              <a:t>Теорема</a:t>
            </a:r>
            <a:r>
              <a:rPr lang="ru-RU" sz="2000" b="1" dirty="0" smtClean="0"/>
              <a:t>. Среднее</a:t>
            </a:r>
            <a:r>
              <a:rPr lang="ru-RU" sz="2000" dirty="0" smtClean="0"/>
              <a:t> </a:t>
            </a:r>
            <a:r>
              <a:rPr lang="ru-RU" sz="2000" dirty="0"/>
              <a:t>время работы операций поиска, вставки (с проверкой на дубликаты) и удаления в хеш-таблице, реализованной методом цепочек </a:t>
            </a:r>
            <a:r>
              <a:rPr lang="ru-RU" sz="2000" dirty="0" smtClean="0"/>
              <a:t>–</a:t>
            </a:r>
            <a:r>
              <a:rPr lang="en-US" sz="2000" dirty="0" smtClean="0"/>
              <a:t> </a:t>
            </a:r>
            <a:r>
              <a:rPr lang="ru-RU" sz="2000" dirty="0" smtClean="0"/>
              <a:t>𝑂</a:t>
            </a:r>
            <a:r>
              <a:rPr lang="ru-RU" sz="2000" dirty="0"/>
              <a:t>(1+𝛼), где 𝛼–коэффициент заполнения </a:t>
            </a:r>
            <a:r>
              <a:rPr lang="ru-RU" sz="2000" dirty="0" smtClean="0"/>
              <a:t>таблицы.</a:t>
            </a:r>
            <a:endParaRPr lang="ru-RU" sz="2000" dirty="0"/>
          </a:p>
          <a:p>
            <a:endParaRPr lang="ru-RU" sz="2000" u="sng" dirty="0" smtClean="0"/>
          </a:p>
          <a:p>
            <a:r>
              <a:rPr lang="ru-RU" sz="2000" u="sng" dirty="0" smtClean="0"/>
              <a:t>Доказательство</a:t>
            </a:r>
            <a:r>
              <a:rPr lang="ru-RU" sz="2000" dirty="0" smtClean="0"/>
              <a:t>. Среднее </a:t>
            </a:r>
            <a:r>
              <a:rPr lang="ru-RU" sz="2000" dirty="0"/>
              <a:t>время работы </a:t>
            </a:r>
            <a:r>
              <a:rPr lang="ru-RU" sz="2000" dirty="0" smtClean="0"/>
              <a:t>–</a:t>
            </a:r>
            <a:r>
              <a:rPr lang="en-US" sz="2000" dirty="0" smtClean="0"/>
              <a:t> </a:t>
            </a:r>
            <a:r>
              <a:rPr lang="ru-RU" sz="2000" dirty="0" smtClean="0"/>
              <a:t>математическое </a:t>
            </a:r>
            <a:r>
              <a:rPr lang="ru-RU" sz="2000" dirty="0"/>
              <a:t>ожидание времени работы в зависимости от исходного ключа.</a:t>
            </a:r>
          </a:p>
          <a:p>
            <a:r>
              <a:rPr lang="ru-RU" sz="2000" dirty="0"/>
              <a:t>Время работы для обработки одного ключа </a:t>
            </a:r>
            <a:r>
              <a:rPr lang="ru-RU" sz="2000" dirty="0" smtClean="0"/>
              <a:t>𝑇</a:t>
            </a:r>
            <a:r>
              <a:rPr lang="en-US" sz="2000" dirty="0" smtClean="0"/>
              <a:t>(</a:t>
            </a:r>
            <a:r>
              <a:rPr lang="ru-RU" sz="2000" dirty="0" smtClean="0"/>
              <a:t>𝑘</a:t>
            </a:r>
            <a:r>
              <a:rPr lang="en-US" sz="2000" dirty="0" smtClean="0"/>
              <a:t>) </a:t>
            </a:r>
            <a:r>
              <a:rPr lang="ru-RU" sz="2000" dirty="0" smtClean="0"/>
              <a:t>зависит </a:t>
            </a:r>
            <a:r>
              <a:rPr lang="ru-RU" sz="2000" dirty="0"/>
              <a:t>от длины цепочки и равно 1+</a:t>
            </a:r>
            <a:r>
              <a:rPr lang="ru-RU" sz="2000" dirty="0" smtClean="0"/>
              <a:t>𝑁</a:t>
            </a:r>
            <a:r>
              <a:rPr lang="en-US" sz="2000" baseline="-25000" dirty="0" err="1"/>
              <a:t>i</a:t>
            </a:r>
            <a:r>
              <a:rPr lang="en-US" sz="2000" dirty="0" smtClean="0"/>
              <a:t>(</a:t>
            </a:r>
            <a:r>
              <a:rPr lang="ru-RU" sz="2000" dirty="0" smtClean="0"/>
              <a:t>𝑘</a:t>
            </a:r>
            <a:r>
              <a:rPr lang="en-US" sz="2000" dirty="0" smtClean="0"/>
              <a:t>)</a:t>
            </a:r>
            <a:r>
              <a:rPr lang="ru-RU" sz="2000" dirty="0" smtClean="0"/>
              <a:t>, </a:t>
            </a:r>
            <a:r>
              <a:rPr lang="ru-RU" sz="2000" dirty="0"/>
              <a:t>где </a:t>
            </a:r>
            <a:r>
              <a:rPr lang="ru-RU" sz="2000" dirty="0" smtClean="0"/>
              <a:t>𝑁</a:t>
            </a:r>
            <a:r>
              <a:rPr lang="ru-RU" sz="2000" baseline="-25000" dirty="0" smtClean="0"/>
              <a:t>𝑖</a:t>
            </a:r>
            <a:r>
              <a:rPr lang="en-US" sz="2000" baseline="-25000" dirty="0" smtClean="0"/>
              <a:t> </a:t>
            </a:r>
            <a:r>
              <a:rPr lang="ru-RU" sz="2000" dirty="0" smtClean="0"/>
              <a:t>–</a:t>
            </a:r>
            <a:r>
              <a:rPr lang="en-US" sz="2000" dirty="0" smtClean="0"/>
              <a:t> </a:t>
            </a:r>
            <a:r>
              <a:rPr lang="ru-RU" sz="2000" dirty="0" smtClean="0"/>
              <a:t>длина </a:t>
            </a:r>
            <a:r>
              <a:rPr lang="ru-RU" sz="2000" dirty="0"/>
              <a:t>i-ой цепочки. Предполагаем, что хеш-функция равномерна, а ключи равновероятны.</a:t>
            </a:r>
          </a:p>
          <a:p>
            <a:endParaRPr lang="ru-RU" sz="2000" dirty="0" smtClean="0"/>
          </a:p>
          <a:p>
            <a:r>
              <a:rPr lang="ru-RU" sz="2000" dirty="0" smtClean="0"/>
              <a:t>Среднее </a:t>
            </a:r>
            <a:r>
              <a:rPr lang="ru-RU" sz="2000" dirty="0"/>
              <a:t>время </a:t>
            </a:r>
            <a:r>
              <a:rPr lang="ru-RU" sz="2000" dirty="0" smtClean="0"/>
              <a:t>работы</a:t>
            </a:r>
            <a:r>
              <a:rPr lang="en-US" sz="2000" dirty="0" smtClean="0"/>
              <a:t>: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57200" y="5090402"/>
                <a:ext cx="8065698" cy="658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 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90402"/>
                <a:ext cx="8065698" cy="6587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8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  <a:r>
              <a:rPr lang="en-US" dirty="0"/>
              <a:t> / </a:t>
            </a:r>
            <a:r>
              <a:rPr lang="ru-RU" dirty="0"/>
              <a:t>Метод цепочек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Поиск ключа.</a:t>
            </a:r>
          </a:p>
          <a:p>
            <a:r>
              <a:rPr lang="ru-RU" dirty="0"/>
              <a:t>Время работы в среднем.</a:t>
            </a:r>
          </a:p>
          <a:p>
            <a:r>
              <a:rPr lang="ru-RU" dirty="0"/>
              <a:t>При предположении, что каждый элемент может попасть в любую позицию таблицы </a:t>
            </a:r>
            <a:r>
              <a:rPr lang="ru-RU" dirty="0" smtClean="0"/>
              <a:t>A с </a:t>
            </a:r>
            <a:r>
              <a:rPr lang="ru-RU" dirty="0"/>
              <a:t>равной вероятностью и независимо от того, куда попал любой другой элемент, среднее время работы операции поиска или удаления элемента составляет</a:t>
            </a:r>
          </a:p>
          <a:p>
            <a:pPr algn="ctr"/>
            <a:r>
              <a:rPr lang="en-US" dirty="0"/>
              <a:t>O(1 + </a:t>
            </a:r>
            <a:r>
              <a:rPr lang="el-GR" dirty="0"/>
              <a:t>α),</a:t>
            </a:r>
          </a:p>
          <a:p>
            <a:r>
              <a:rPr lang="ru-RU" dirty="0"/>
              <a:t>где </a:t>
            </a:r>
            <a:r>
              <a:rPr lang="el-GR" dirty="0"/>
              <a:t>α–</a:t>
            </a:r>
            <a:r>
              <a:rPr lang="ru-RU" dirty="0"/>
              <a:t>коэффициент заполнения таблицы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3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  <a:r>
              <a:rPr lang="en-US" dirty="0"/>
              <a:t> / </a:t>
            </a:r>
            <a:r>
              <a:rPr lang="ru-RU" dirty="0"/>
              <a:t>Метод цепочек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Хеш-функция.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цепочкив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хеш-таблице.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CHashTableNode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CHashTableNode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Хеш-таблица.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CHashTable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CHashTable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initialSize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CHashTableNode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&gt;*&gt;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7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</a:t>
            </a:r>
            <a:r>
              <a:rPr lang="ru-RU" dirty="0" smtClean="0"/>
              <a:t>адресация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Открытая адресация (</a:t>
            </a:r>
            <a:r>
              <a:rPr lang="en-US" sz="2000" b="1" dirty="0"/>
              <a:t>Open addressing)</a:t>
            </a:r>
            <a:endParaRPr lang="en-US" sz="2000" dirty="0"/>
          </a:p>
          <a:p>
            <a:r>
              <a:rPr lang="ru-RU" sz="2000" dirty="0" smtClean="0"/>
              <a:t>В</a:t>
            </a:r>
            <a:r>
              <a:rPr lang="en-US" sz="2000" dirty="0" smtClean="0"/>
              <a:t> </a:t>
            </a:r>
            <a:r>
              <a:rPr lang="ru-RU" sz="2000" dirty="0" smtClean="0"/>
              <a:t>каждой</a:t>
            </a:r>
            <a:r>
              <a:rPr lang="en-US" sz="2000" dirty="0" smtClean="0"/>
              <a:t> </a:t>
            </a:r>
            <a:r>
              <a:rPr lang="ru-RU" sz="2000" dirty="0" smtClean="0"/>
              <a:t>ячейке</a:t>
            </a:r>
            <a:r>
              <a:rPr lang="en-US" sz="2000" dirty="0" smtClean="0"/>
              <a:t> </a:t>
            </a:r>
            <a:r>
              <a:rPr lang="ru-RU" sz="2000" dirty="0" smtClean="0"/>
              <a:t>хеш-таблицы</a:t>
            </a:r>
            <a:r>
              <a:rPr lang="en-US" sz="2000" dirty="0" smtClean="0"/>
              <a:t> </a:t>
            </a:r>
            <a:r>
              <a:rPr lang="ru-RU" sz="2000" dirty="0" smtClean="0"/>
              <a:t>хранится</a:t>
            </a:r>
            <a:r>
              <a:rPr lang="en-US" sz="2000" dirty="0" smtClean="0"/>
              <a:t> </a:t>
            </a:r>
            <a:r>
              <a:rPr lang="ru-RU" sz="2000" dirty="0" smtClean="0"/>
              <a:t>не указатель</a:t>
            </a:r>
            <a:r>
              <a:rPr lang="en-US" sz="2000" dirty="0" smtClean="0"/>
              <a:t> </a:t>
            </a:r>
            <a:r>
              <a:rPr lang="ru-RU" sz="2000" dirty="0" smtClean="0"/>
              <a:t>на</a:t>
            </a:r>
            <a:r>
              <a:rPr lang="en-US" sz="2000" dirty="0" smtClean="0"/>
              <a:t> </a:t>
            </a:r>
            <a:r>
              <a:rPr lang="ru-RU" sz="2000" dirty="0" smtClean="0"/>
              <a:t>связный</a:t>
            </a:r>
            <a:r>
              <a:rPr lang="en-US" sz="2000" dirty="0" smtClean="0"/>
              <a:t> </a:t>
            </a:r>
            <a:r>
              <a:rPr lang="ru-RU" sz="2000" dirty="0" smtClean="0"/>
              <a:t>список,</a:t>
            </a:r>
            <a:r>
              <a:rPr lang="en-US" sz="2000" dirty="0" smtClean="0"/>
              <a:t> </a:t>
            </a:r>
            <a:r>
              <a:rPr lang="ru-RU" sz="2000" dirty="0" smtClean="0"/>
              <a:t>а</a:t>
            </a:r>
            <a:r>
              <a:rPr lang="en-US" sz="2000" dirty="0" smtClean="0"/>
              <a:t> </a:t>
            </a:r>
            <a:r>
              <a:rPr lang="ru-RU" sz="2000" dirty="0" smtClean="0"/>
              <a:t>один</a:t>
            </a:r>
            <a:r>
              <a:rPr lang="en-US" sz="2000" dirty="0" smtClean="0"/>
              <a:t> </a:t>
            </a:r>
            <a:r>
              <a:rPr lang="ru-RU" sz="2000" dirty="0" smtClean="0"/>
              <a:t>элемент</a:t>
            </a:r>
            <a:r>
              <a:rPr lang="en-US" sz="2000" dirty="0" smtClean="0"/>
              <a:t> </a:t>
            </a:r>
            <a:r>
              <a:rPr lang="ru-RU" sz="2000" dirty="0" smtClean="0"/>
              <a:t>(ключ, значение)</a:t>
            </a:r>
            <a:endParaRPr lang="ru-RU" sz="2000" dirty="0"/>
          </a:p>
          <a:p>
            <a:r>
              <a:rPr lang="ru-RU" sz="2000" dirty="0" smtClean="0"/>
              <a:t>Если</a:t>
            </a:r>
            <a:r>
              <a:rPr lang="en-US" sz="2000" dirty="0" smtClean="0"/>
              <a:t> </a:t>
            </a:r>
            <a:r>
              <a:rPr lang="ru-RU" sz="2000" dirty="0" smtClean="0"/>
              <a:t>ячейка</a:t>
            </a:r>
            <a:r>
              <a:rPr lang="en-US" sz="2000" dirty="0" smtClean="0"/>
              <a:t> </a:t>
            </a:r>
            <a:r>
              <a:rPr lang="ru-RU" sz="2000" dirty="0" smtClean="0"/>
              <a:t>с</a:t>
            </a:r>
            <a:r>
              <a:rPr lang="en-US" sz="2000" dirty="0" smtClean="0"/>
              <a:t> </a:t>
            </a:r>
            <a:r>
              <a:rPr lang="ru-RU" sz="2000" dirty="0" smtClean="0"/>
              <a:t>индексом</a:t>
            </a:r>
            <a:r>
              <a:rPr lang="en-US" sz="2000" dirty="0" smtClean="0"/>
              <a:t> hash(</a:t>
            </a:r>
            <a:r>
              <a:rPr lang="en-US" sz="2000" i="1" dirty="0" smtClean="0"/>
              <a:t>key</a:t>
            </a:r>
            <a:r>
              <a:rPr lang="en-US" sz="2000" dirty="0" smtClean="0"/>
              <a:t>) </a:t>
            </a:r>
            <a:r>
              <a:rPr lang="ru-RU" sz="2000" dirty="0" smtClean="0"/>
              <a:t>занята, то</a:t>
            </a:r>
            <a:r>
              <a:rPr lang="en-US" sz="2000" dirty="0" smtClean="0"/>
              <a:t> </a:t>
            </a:r>
            <a:r>
              <a:rPr lang="ru-RU" sz="2000" dirty="0" smtClean="0"/>
              <a:t>осуществляется</a:t>
            </a:r>
            <a:r>
              <a:rPr lang="en-US" sz="2000" dirty="0" smtClean="0"/>
              <a:t> </a:t>
            </a:r>
            <a:r>
              <a:rPr lang="ru-RU" sz="2000" dirty="0" smtClean="0"/>
              <a:t>поиск</a:t>
            </a:r>
            <a:r>
              <a:rPr lang="en-US" sz="2000" dirty="0" smtClean="0"/>
              <a:t> </a:t>
            </a:r>
            <a:r>
              <a:rPr lang="ru-RU" sz="2000" dirty="0" smtClean="0"/>
              <a:t>свободной</a:t>
            </a:r>
            <a:r>
              <a:rPr lang="en-US" sz="2000" dirty="0" smtClean="0"/>
              <a:t> </a:t>
            </a:r>
            <a:r>
              <a:rPr lang="ru-RU" sz="2000" dirty="0" smtClean="0"/>
              <a:t>ячейки</a:t>
            </a:r>
            <a:r>
              <a:rPr lang="en-US" sz="2000" dirty="0" smtClean="0"/>
              <a:t> </a:t>
            </a:r>
            <a:r>
              <a:rPr lang="ru-RU" sz="2000" dirty="0" smtClean="0"/>
              <a:t>в</a:t>
            </a:r>
            <a:r>
              <a:rPr lang="en-US" sz="2000" dirty="0" smtClean="0"/>
              <a:t> </a:t>
            </a:r>
            <a:r>
              <a:rPr lang="ru-RU" sz="2000" dirty="0" smtClean="0"/>
              <a:t>следующих</a:t>
            </a:r>
            <a:r>
              <a:rPr lang="en-US" sz="2000" dirty="0" smtClean="0"/>
              <a:t> </a:t>
            </a:r>
            <a:r>
              <a:rPr lang="ru-RU" sz="2000" dirty="0" smtClean="0"/>
              <a:t>позициях</a:t>
            </a:r>
            <a:r>
              <a:rPr lang="en-US" sz="2000" dirty="0" smtClean="0"/>
              <a:t> </a:t>
            </a:r>
            <a:r>
              <a:rPr lang="ru-RU" sz="2000" dirty="0" smtClean="0"/>
              <a:t>таблицы</a:t>
            </a:r>
            <a:endParaRPr lang="en-US" sz="2000" dirty="0" smtClean="0"/>
          </a:p>
          <a:p>
            <a:endParaRPr lang="en-US" sz="2000" dirty="0"/>
          </a:p>
          <a:p>
            <a:r>
              <a:rPr lang="ru-RU" sz="2000" dirty="0"/>
              <a:t>Линейное хеширование (</a:t>
            </a:r>
            <a:r>
              <a:rPr lang="ru-RU" sz="2000" dirty="0" err="1"/>
              <a:t>linear</a:t>
            </a:r>
            <a:r>
              <a:rPr lang="ru-RU" sz="2000" dirty="0"/>
              <a:t> </a:t>
            </a:r>
            <a:r>
              <a:rPr lang="ru-RU" sz="2000" dirty="0" err="1"/>
              <a:t>probing</a:t>
            </a:r>
            <a:r>
              <a:rPr lang="ru-RU" sz="2000" dirty="0" smtClean="0"/>
              <a:t>) –</a:t>
            </a:r>
          </a:p>
          <a:p>
            <a:r>
              <a:rPr lang="ru-RU" sz="2000" dirty="0" smtClean="0"/>
              <a:t>проверяются </a:t>
            </a:r>
            <a:r>
              <a:rPr lang="ru-RU" sz="2000" dirty="0"/>
              <a:t>позиции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en-US" sz="2000" dirty="0"/>
              <a:t>hash(</a:t>
            </a:r>
            <a:r>
              <a:rPr lang="en-US" sz="2000" i="1" dirty="0"/>
              <a:t>key</a:t>
            </a:r>
            <a:r>
              <a:rPr lang="en-US" sz="2000" dirty="0"/>
              <a:t>) + 1, hash(</a:t>
            </a:r>
            <a:r>
              <a:rPr lang="en-US" sz="2000" i="1" dirty="0"/>
              <a:t>key</a:t>
            </a:r>
            <a:r>
              <a:rPr lang="en-US" sz="2000" dirty="0"/>
              <a:t>) + 2, …, (hash(</a:t>
            </a:r>
            <a:r>
              <a:rPr lang="en-US" sz="2000" i="1" dirty="0"/>
              <a:t>key</a:t>
            </a:r>
            <a:r>
              <a:rPr lang="en-US" sz="2000" dirty="0"/>
              <a:t>) + </a:t>
            </a:r>
            <a:r>
              <a:rPr lang="en-US" sz="2000" i="1" dirty="0" err="1"/>
              <a:t>i</a:t>
            </a:r>
            <a:r>
              <a:rPr lang="en-US" sz="2000" dirty="0"/>
              <a:t>) </a:t>
            </a:r>
            <a:r>
              <a:rPr lang="en-US" sz="2000" b="1" dirty="0" smtClean="0"/>
              <a:t>mod </a:t>
            </a:r>
            <a:r>
              <a:rPr lang="en-US" sz="2000" i="1" dirty="0" smtClean="0"/>
              <a:t>h</a:t>
            </a:r>
            <a:r>
              <a:rPr lang="en-US" sz="2000" dirty="0"/>
              <a:t>, </a:t>
            </a:r>
            <a:r>
              <a:rPr lang="en-US" sz="2000" dirty="0" smtClean="0"/>
              <a:t>…</a:t>
            </a:r>
          </a:p>
          <a:p>
            <a:r>
              <a:rPr lang="ru-RU" sz="2000" dirty="0" smtClean="0"/>
              <a:t>Если свободных ячеек нет, то таблица заполнена</a:t>
            </a:r>
          </a:p>
          <a:p>
            <a:endParaRPr lang="ru-RU" sz="2000" dirty="0"/>
          </a:p>
          <a:p>
            <a:r>
              <a:rPr lang="ru-RU" sz="2000" dirty="0" smtClean="0"/>
              <a:t>Пример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hash(D) = 3, </a:t>
            </a:r>
            <a:r>
              <a:rPr lang="ru-RU" sz="2000" dirty="0" smtClean="0"/>
              <a:t>но ячейка с индексом 3 занята.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Просматриваем ячейки</a:t>
            </a:r>
            <a:r>
              <a:rPr lang="en-US" sz="2000" dirty="0" smtClean="0"/>
              <a:t>: 4</a:t>
            </a:r>
            <a:r>
              <a:rPr lang="ru-RU" sz="2000" dirty="0" smtClean="0"/>
              <a:t> </a:t>
            </a:r>
            <a:r>
              <a:rPr lang="en-US" sz="2000" dirty="0" smtClean="0"/>
              <a:t>- </a:t>
            </a:r>
            <a:r>
              <a:rPr lang="ru-RU" sz="2000" dirty="0" smtClean="0"/>
              <a:t>занята, 5 - свободна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0" y="3318164"/>
            <a:ext cx="2076190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адресация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Вставка ключа.</a:t>
            </a:r>
          </a:p>
          <a:p>
            <a:r>
              <a:rPr lang="ru-RU" dirty="0"/>
              <a:t>1.Вычисляем значение хеш-функции ключа </a:t>
            </a:r>
            <a:r>
              <a:rPr lang="ru-RU" dirty="0" smtClean="0"/>
              <a:t>– h</a:t>
            </a:r>
            <a:r>
              <a:rPr lang="ru-RU" dirty="0"/>
              <a:t>.</a:t>
            </a:r>
          </a:p>
          <a:p>
            <a:r>
              <a:rPr lang="ru-RU" dirty="0"/>
              <a:t>2.Систематически проверяем ячейки, начиная от A[h], до тех пор, пока не находим пустую ячейку.</a:t>
            </a:r>
          </a:p>
          <a:p>
            <a:r>
              <a:rPr lang="ru-RU" dirty="0"/>
              <a:t>3.Помещаем вставляемый ключ в найденную ячейку.</a:t>
            </a:r>
          </a:p>
          <a:p>
            <a:endParaRPr lang="ru-RU" dirty="0"/>
          </a:p>
          <a:p>
            <a:r>
              <a:rPr lang="ru-RU" dirty="0"/>
              <a:t>В п.2 поиск пустой ячейки выполняется в некоторой последовательности. Такая последовательность называется «</a:t>
            </a:r>
            <a:r>
              <a:rPr lang="ru-RU" b="1" dirty="0"/>
              <a:t>последовательностью проб</a:t>
            </a:r>
            <a:r>
              <a:rPr lang="ru-RU" dirty="0"/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18280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</a:t>
            </a:r>
            <a:r>
              <a:rPr lang="ru-RU" dirty="0" smtClean="0"/>
              <a:t>адресация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Последовательность проб зависит от вставляемого в таблицу </a:t>
            </a:r>
            <a:r>
              <a:rPr lang="ru-RU" dirty="0" smtClean="0"/>
              <a:t>ключа </a:t>
            </a:r>
            <a:r>
              <a:rPr lang="en-US" i="1" dirty="0" smtClean="0"/>
              <a:t>U</a:t>
            </a:r>
            <a:r>
              <a:rPr lang="ru-RU" dirty="0" smtClean="0"/>
              <a:t>. </a:t>
            </a:r>
            <a:r>
              <a:rPr lang="ru-RU" dirty="0"/>
              <a:t>Для определения исследуемых ячеек расширим хеш-функцию, включив в нее </a:t>
            </a:r>
            <a:r>
              <a:rPr lang="ru-RU" dirty="0" smtClean="0"/>
              <a:t>номер </a:t>
            </a:r>
            <a:r>
              <a:rPr lang="ru-RU" dirty="0"/>
              <a:t>пробы (от 0</a:t>
            </a:r>
            <a:r>
              <a:rPr lang="ru-RU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Важно, чтобы для каждого ключа k последовательность </a:t>
            </a:r>
            <a:r>
              <a:rPr lang="ru-RU" dirty="0" smtClean="0"/>
              <a:t>проб</a:t>
            </a:r>
          </a:p>
          <a:p>
            <a:endParaRPr lang="ru-RU" dirty="0"/>
          </a:p>
          <a:p>
            <a:r>
              <a:rPr lang="ru-RU" dirty="0"/>
              <a:t>представляла собой перестановку множества 0,1,…,𝑀−1, чтобы могли быть просмотрены все ячейки таблицы.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64" y="2606963"/>
            <a:ext cx="5219048" cy="3428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55" y="3750711"/>
            <a:ext cx="4104762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адресация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7443" y="1005260"/>
            <a:ext cx="82792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Хеш-функция.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CHashTable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tableSize;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плохо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каждый раз вычисляется </a:t>
            </a:r>
            <a:r>
              <a:rPr lang="ru-RU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хеш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IsNil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CHashTableException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"Overflow"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6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адресация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Поиск ключа.</a:t>
            </a:r>
          </a:p>
          <a:p>
            <a:r>
              <a:rPr lang="ru-RU" dirty="0"/>
              <a:t>Исследуется та же последовательность, что и в алгоритме вставки ключа.</a:t>
            </a:r>
          </a:p>
          <a:p>
            <a:r>
              <a:rPr lang="ru-RU" dirty="0"/>
              <a:t>Если при поиске встречается пустая ячейка, поиск завершается неуспешно, поскольку искомый ключ должен был бы быть вставлен в эту ячейку в последовательности проб, и никак не позже нее. </a:t>
            </a:r>
          </a:p>
        </p:txBody>
      </p:sp>
    </p:spTree>
    <p:extLst>
      <p:ext uri="{BB962C8B-B14F-4D97-AF65-F5344CB8AC3E}">
        <p14:creationId xmlns:p14="http://schemas.microsoft.com/office/powerpoint/2010/main" val="6243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адресация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u="sng" dirty="0"/>
              <a:t>Удаление ключа.</a:t>
            </a:r>
          </a:p>
          <a:p>
            <a:r>
              <a:rPr lang="ru-RU" dirty="0"/>
              <a:t>Алгоритм удаления достаточен сложен.</a:t>
            </a:r>
          </a:p>
          <a:p>
            <a:r>
              <a:rPr lang="ru-RU" dirty="0"/>
              <a:t>Нельзя при удалении ключа из ячейки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просто </a:t>
            </a:r>
            <a:r>
              <a:rPr lang="ru-RU" dirty="0"/>
              <a:t>пометить ее значением NIL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Иначе </a:t>
            </a:r>
            <a:r>
              <a:rPr lang="ru-RU" dirty="0"/>
              <a:t>в последовательности проб для некоторого ключа (или некоторых) возникнет пустая ячейка, что приведет к неправильной работе алгоритма поиска.</a:t>
            </a:r>
          </a:p>
          <a:p>
            <a:r>
              <a:rPr lang="ru-RU" dirty="0" smtClean="0"/>
              <a:t>Решение. Помечать </a:t>
            </a:r>
            <a:r>
              <a:rPr lang="ru-RU" dirty="0"/>
              <a:t>удаляемые ячейки спец. значением «</a:t>
            </a:r>
            <a:r>
              <a:rPr lang="ru-RU" dirty="0" err="1"/>
              <a:t>Deleted</a:t>
            </a:r>
            <a:r>
              <a:rPr lang="ru-RU" dirty="0"/>
              <a:t>».</a:t>
            </a:r>
          </a:p>
          <a:p>
            <a:r>
              <a:rPr lang="ru-RU" dirty="0"/>
              <a:t>Нужно изменить методы поиска и </a:t>
            </a:r>
            <a:r>
              <a:rPr lang="ru-RU" dirty="0" smtClean="0"/>
              <a:t>вставки. В </a:t>
            </a:r>
            <a:r>
              <a:rPr lang="ru-RU" dirty="0"/>
              <a:t>методе вставки проверять «</a:t>
            </a:r>
            <a:r>
              <a:rPr lang="ru-RU" dirty="0" err="1"/>
              <a:t>Deleted</a:t>
            </a:r>
            <a:r>
              <a:rPr lang="ru-RU" dirty="0"/>
              <a:t>», вставлять на его </a:t>
            </a:r>
            <a:r>
              <a:rPr lang="ru-RU" dirty="0" smtClean="0"/>
              <a:t>место. В </a:t>
            </a:r>
            <a:r>
              <a:rPr lang="ru-RU" dirty="0"/>
              <a:t>методе поиска продолжать поиск при обнаружении «</a:t>
            </a:r>
            <a:r>
              <a:rPr lang="ru-RU" dirty="0" err="1"/>
              <a:t>Deleted</a:t>
            </a:r>
            <a:r>
              <a:rPr lang="ru-RU" dirty="0"/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18579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адресация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000" b="1" u="sng" dirty="0" smtClean="0"/>
                  <a:t>Вычисление последовательности проб.</a:t>
                </a:r>
                <a:endParaRPr lang="en-US" sz="2000" b="1" u="sng" dirty="0" smtClean="0"/>
              </a:p>
              <a:p>
                <a:r>
                  <a:rPr lang="ru-RU" sz="2000" dirty="0"/>
                  <a:t>Желательно, чтобы для различных ключей k последовательность проб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000" dirty="0"/>
                          <m:t>h</m:t>
                        </m:r>
                        <m:r>
                          <m:rPr>
                            <m:nor/>
                          </m:rPr>
                          <a:rPr lang="ru-RU" sz="20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ru-RU" sz="2000" dirty="0"/>
                          <m:t>𝑘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, 0),</m:t>
                        </m:r>
                        <m:r>
                          <m:rPr>
                            <m:nor/>
                          </m:rPr>
                          <a:rPr lang="ru-RU" sz="2000" dirty="0"/>
                          <m:t>h</m:t>
                        </m:r>
                        <m:r>
                          <m:rPr>
                            <m:nor/>
                          </m:rPr>
                          <a:rPr lang="ru-RU" sz="2000" dirty="0"/>
                          <m:t>(</m:t>
                        </m:r>
                        <m:r>
                          <m:rPr>
                            <m:nor/>
                          </m:rPr>
                          <a:rPr lang="ru-RU" sz="2000" dirty="0"/>
                          <m:t>𝑘</m:t>
                        </m:r>
                        <m:r>
                          <m:rPr>
                            <m:nor/>
                          </m:rPr>
                          <a:rPr 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ru-RU" sz="2000" dirty="0"/>
                          <m:t>(</m:t>
                        </m:r>
                        <m:r>
                          <m:rPr>
                            <m:nor/>
                          </m:rPr>
                          <a:rPr lang="ru-RU" sz="2000" dirty="0"/>
                          <m:t>𝑘</m:t>
                        </m:r>
                        <m:r>
                          <m:rPr>
                            <m:nor/>
                          </m:rPr>
                          <a:rPr 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−1)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давала </a:t>
                </a:r>
                <a:r>
                  <a:rPr lang="ru-RU" sz="2000" dirty="0"/>
                  <a:t>большое количество последовательностей-перестановок множества 0,1,…,𝑀−1.</a:t>
                </a:r>
              </a:p>
              <a:p>
                <a:r>
                  <a:rPr lang="ru-RU" sz="2000" dirty="0"/>
                  <a:t>Обычно используются три метода построения h(k, i):</a:t>
                </a:r>
              </a:p>
              <a:p>
                <a:r>
                  <a:rPr lang="ru-RU" sz="2000" dirty="0"/>
                  <a:t>1</a:t>
                </a:r>
                <a:r>
                  <a:rPr lang="ru-RU" sz="2000" dirty="0" smtClean="0"/>
                  <a:t>.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Линейное </a:t>
                </a:r>
                <a:r>
                  <a:rPr lang="ru-RU" sz="2000" dirty="0"/>
                  <a:t>пробирование.</a:t>
                </a:r>
              </a:p>
              <a:p>
                <a:r>
                  <a:rPr lang="ru-RU" sz="2000" dirty="0"/>
                  <a:t>2</a:t>
                </a:r>
                <a:r>
                  <a:rPr lang="ru-RU" sz="2000" dirty="0" smtClean="0"/>
                  <a:t>.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Квадратичное </a:t>
                </a:r>
                <a:r>
                  <a:rPr lang="ru-RU" sz="2000" dirty="0"/>
                  <a:t>пробирование.</a:t>
                </a:r>
              </a:p>
              <a:p>
                <a:r>
                  <a:rPr lang="ru-RU" sz="2000" dirty="0"/>
                  <a:t>3</a:t>
                </a:r>
                <a:r>
                  <a:rPr lang="ru-RU" sz="2000" dirty="0" smtClean="0"/>
                  <a:t>.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Двойное </a:t>
                </a:r>
                <a:r>
                  <a:rPr lang="ru-RU" sz="2000" dirty="0"/>
                  <a:t>хеширование. 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7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i="1" dirty="0" smtClean="0"/>
              <a:t>Хеширование, (</a:t>
            </a:r>
            <a:r>
              <a:rPr lang="ru-RU" b="1" i="1" dirty="0"/>
              <a:t>англ. </a:t>
            </a:r>
            <a:r>
              <a:rPr lang="ru-RU" b="1" i="1" dirty="0" err="1"/>
              <a:t>hashing</a:t>
            </a:r>
            <a:r>
              <a:rPr lang="ru-RU" b="1" i="1" dirty="0"/>
              <a:t>) </a:t>
            </a:r>
            <a:r>
              <a:rPr lang="ru-RU" dirty="0"/>
              <a:t>— преобразование массива входных данных произвольной длины в (выходную) битовую строку фиксированной длины, выполняемое определённым </a:t>
            </a:r>
            <a:r>
              <a:rPr lang="ru-RU" dirty="0" smtClean="0"/>
              <a:t>алгоритмом</a:t>
            </a:r>
          </a:p>
          <a:p>
            <a:endParaRPr lang="ru-RU" dirty="0" smtClean="0"/>
          </a:p>
          <a:p>
            <a:r>
              <a:rPr lang="ru-RU" dirty="0"/>
              <a:t>В общем случае </a:t>
            </a:r>
            <a:r>
              <a:rPr lang="ru-RU" dirty="0" smtClean="0"/>
              <a:t>нет </a:t>
            </a:r>
            <a:r>
              <a:rPr lang="ru-RU" dirty="0"/>
              <a:t>однозначного соответствия между исходными (входными) данными и </a:t>
            </a:r>
            <a:r>
              <a:rPr lang="ru-RU" dirty="0" err="1"/>
              <a:t>хеш</a:t>
            </a:r>
            <a:r>
              <a:rPr lang="ru-RU" dirty="0"/>
              <a:t>-кодом (выходными данными)</a:t>
            </a:r>
          </a:p>
          <a:p>
            <a:endParaRPr lang="ru-RU" dirty="0"/>
          </a:p>
          <a:p>
            <a:r>
              <a:rPr lang="ru-RU" dirty="0" smtClean="0"/>
              <a:t>Хеширование на практике применяется при реализации следующих АТД (Абстрактных типов данных) </a:t>
            </a:r>
          </a:p>
          <a:p>
            <a:endParaRPr lang="ru-RU" dirty="0" smtClean="0"/>
          </a:p>
          <a:p>
            <a:r>
              <a:rPr lang="ru-RU" b="1" dirty="0" smtClean="0"/>
              <a:t>Динамические множества </a:t>
            </a:r>
            <a:r>
              <a:rPr lang="ru-RU" dirty="0" smtClean="0"/>
              <a:t>и </a:t>
            </a:r>
            <a:r>
              <a:rPr lang="ru-RU" b="1" dirty="0" smtClean="0"/>
              <a:t>ассоциативные массивы</a:t>
            </a:r>
            <a:endParaRPr lang="en-US" dirty="0" smtClean="0"/>
          </a:p>
          <a:p>
            <a:r>
              <a:rPr lang="ru-RU" dirty="0" smtClean="0"/>
              <a:t>•</a:t>
            </a:r>
            <a:r>
              <a:rPr lang="ru-RU" dirty="0"/>
              <a:t>	</a:t>
            </a:r>
            <a:r>
              <a:rPr lang="ru-RU" dirty="0" err="1"/>
              <a:t>Insert</a:t>
            </a:r>
            <a:r>
              <a:rPr lang="ru-RU" dirty="0"/>
              <a:t>(x) — добавить в множество ключ x;</a:t>
            </a:r>
          </a:p>
          <a:p>
            <a:r>
              <a:rPr lang="ru-RU" dirty="0"/>
              <a:t>•	</a:t>
            </a:r>
            <a:r>
              <a:rPr lang="ru-RU" dirty="0" err="1"/>
              <a:t>Contains</a:t>
            </a:r>
            <a:r>
              <a:rPr lang="ru-RU" dirty="0"/>
              <a:t>(x) — проверить, содержится ли в множестве ключ x;</a:t>
            </a:r>
          </a:p>
          <a:p>
            <a:r>
              <a:rPr lang="ru-RU" dirty="0"/>
              <a:t>•	</a:t>
            </a:r>
            <a:r>
              <a:rPr lang="ru-RU" dirty="0" err="1"/>
              <a:t>Remove</a:t>
            </a:r>
            <a:r>
              <a:rPr lang="ru-RU" dirty="0"/>
              <a:t>(x) — удалить ключ x из множества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347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адресация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u="sng" dirty="0" smtClean="0"/>
                  <a:t>Линейное пробирование.</a:t>
                </a:r>
                <a:endParaRPr lang="en-US" u="sng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u="sng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u="sng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u="sng" dirty="0" smtClean="0"/>
              </a:p>
              <a:p>
                <a:r>
                  <a:rPr lang="ru-RU" dirty="0"/>
                  <a:t>Основная проблема </a:t>
                </a:r>
                <a:r>
                  <a:rPr lang="ru-RU" dirty="0" smtClean="0"/>
                  <a:t>– </a:t>
                </a:r>
                <a:r>
                  <a:rPr lang="ru-RU" i="1" dirty="0" smtClean="0"/>
                  <a:t>кластеризация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Последовательность подряд идущих элементов таблицы быстро увеличивается, образуя кластер.</a:t>
                </a:r>
              </a:p>
              <a:p>
                <a:r>
                  <a:rPr lang="ru-RU" dirty="0" smtClean="0"/>
                  <a:t>Попадание в элемент кластера при добавлении гарантирует «одинаковую прогулку» для различных ключей и проб. Новый элемент будет добавлен в конец, увеличивая его.</a:t>
                </a:r>
                <a:endParaRPr lang="ru-RU" dirty="0"/>
              </a:p>
              <a:p>
                <a:endParaRPr lang="ru-RU" dirty="0" smtClean="0"/>
              </a:p>
              <a:p>
                <a:r>
                  <a:rPr lang="ru-RU" dirty="0"/>
                  <a:t>Если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b="0" i="1" u="sng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u="sn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b="0" i="1" u="sng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u="sng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u="sng" smtClean="0">
                        <a:latin typeface="Cambria Math" panose="02040503050406030204" pitchFamily="18" charset="0"/>
                      </a:rPr>
                      <m:t>то</m:t>
                    </m:r>
                    <m:r>
                      <a:rPr lang="ru-RU" b="0" i="1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 u="sng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u="sng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u="sn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 u="sng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/>
                  <a:t> всех r</a:t>
                </a:r>
                <a:r>
                  <a:rPr lang="ru-RU" dirty="0" smtClean="0"/>
                  <a:t>. Кластеры </a:t>
                </a:r>
                <a:r>
                  <a:rPr lang="ru-RU" dirty="0"/>
                  <a:t>образуются на диапазоне индексов. </a:t>
                </a:r>
              </a:p>
              <a:p>
                <a:endParaRPr lang="ru-RU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44" r="-1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6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адресация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0920"/>
                <a:ext cx="8229600" cy="50552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Квадратичное пробирование. Параметризация индексом номер пробы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u="sng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u="sng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 u="sng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u="sng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u="sng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u="sng" smtClean="0">
                              <a:latin typeface="Cambria Math" panose="02040503050406030204" pitchFamily="18" charset="0"/>
                            </a:rPr>
                            <m:t>с</m:t>
                          </m:r>
                          <m:r>
                            <a:rPr lang="ru-RU" b="0" i="1" u="sng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u="sng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u="sng">
                              <a:latin typeface="Cambria Math" panose="02040503050406030204" pitchFamily="18" charset="0"/>
                            </a:rPr>
                            <m:t>с</m:t>
                          </m:r>
                          <m:r>
                            <a:rPr lang="ru-RU" b="0" i="1" u="sng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u="sng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Требуется</a:t>
                </a:r>
                <a:r>
                  <a:rPr lang="ru-RU" dirty="0"/>
                  <a:t>, чтобы последовательность проб содержала все индексы 0</a:t>
                </a:r>
                <a:r>
                  <a:rPr lang="ru-RU" dirty="0" smtClean="0"/>
                  <a:t>,.., M–1</a:t>
                </a:r>
                <a:r>
                  <a:rPr lang="ru-RU" dirty="0"/>
                  <a:t>. Требуется подбирать 𝑐</a:t>
                </a:r>
                <a:r>
                  <a:rPr lang="ru-RU" baseline="-25000" dirty="0" smtClean="0"/>
                  <a:t>1</a:t>
                </a:r>
                <a:r>
                  <a:rPr lang="en-US" dirty="0" smtClean="0"/>
                  <a:t>,</a:t>
                </a:r>
                <a:r>
                  <a:rPr lang="ru-RU" dirty="0" smtClean="0"/>
                  <a:t>𝑐</a:t>
                </a:r>
                <a:r>
                  <a:rPr lang="ru-RU" baseline="-25000" dirty="0" smtClean="0"/>
                  <a:t>2</a:t>
                </a:r>
                <a:r>
                  <a:rPr lang="ru-RU" dirty="0"/>
                  <a:t>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M.</a:t>
                </a:r>
                <a:endParaRPr lang="ru-RU" dirty="0" smtClean="0"/>
              </a:p>
              <a:p>
                <a:r>
                  <a:rPr lang="ru-RU" dirty="0" smtClean="0"/>
                  <a:t>При </a:t>
                </a:r>
                <a:r>
                  <a:rPr lang="ru-RU" dirty="0"/>
                  <a:t>𝑐</a:t>
                </a:r>
                <a:r>
                  <a:rPr lang="ru-RU" baseline="-25000" dirty="0"/>
                  <a:t>1</a:t>
                </a:r>
                <a:r>
                  <a:rPr lang="ru-RU" dirty="0"/>
                  <a:t> и 𝑐</a:t>
                </a:r>
                <a:r>
                  <a:rPr lang="ru-RU" baseline="-25000" dirty="0" smtClean="0"/>
                  <a:t>2</a:t>
                </a:r>
                <a:r>
                  <a:rPr lang="ru-RU" dirty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½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 = 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, </a:t>
                </a:r>
                <a:r>
                  <a:rPr lang="ru-RU" dirty="0" smtClean="0"/>
                  <a:t>то проба вычисляется рекуррентно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u="sng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 u="sng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u="sng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 u="sng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u="sng" dirty="0" smtClean="0"/>
              </a:p>
              <a:p>
                <a:r>
                  <a:rPr lang="ru-RU" dirty="0" smtClean="0"/>
                  <a:t>Таким образом смещение в последовательности (цепочке) проб, зависит от номера пробы линейно </a:t>
                </a:r>
                <a:r>
                  <a:rPr lang="en-US" dirty="0" smtClean="0"/>
                  <a:t>[</a:t>
                </a:r>
                <a:r>
                  <a:rPr lang="ru-RU" dirty="0" smtClean="0"/>
                  <a:t>тек. позиция + номер пробы</a:t>
                </a:r>
                <a:r>
                  <a:rPr lang="en-US" dirty="0" smtClean="0"/>
                  <a:t>]</a:t>
                </a:r>
                <a:endParaRPr lang="ru-RU" dirty="0" smtClean="0"/>
              </a:p>
              <a:p>
                <a:r>
                  <a:rPr lang="ru-RU" u="sng" dirty="0" smtClean="0"/>
                  <a:t>Вторичная </a:t>
                </a:r>
                <a:r>
                  <a:rPr lang="ru-RU" u="sng" dirty="0"/>
                  <a:t>кластеризация</a:t>
                </a:r>
                <a:r>
                  <a:rPr lang="ru-RU" u="sng" dirty="0" smtClean="0"/>
                  <a:t>. 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 u="sng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u="sn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 u="sng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u="sng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u="sng">
                        <a:latin typeface="Cambria Math" panose="02040503050406030204" pitchFamily="18" charset="0"/>
                      </a:rPr>
                      <m:t>то</m:t>
                    </m:r>
                    <m:r>
                      <a:rPr lang="ru-RU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 u="sng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u="sn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 u="sng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dirty="0" smtClean="0"/>
                  <a:t>, для </a:t>
                </a:r>
                <a:r>
                  <a:rPr lang="ru-RU" dirty="0"/>
                  <a:t>всех </a:t>
                </a:r>
                <a:r>
                  <a:rPr lang="ru-RU" dirty="0" smtClean="0"/>
                  <a:t>i. </a:t>
                </a:r>
              </a:p>
              <a:p>
                <a:r>
                  <a:rPr lang="ru-RU" dirty="0" smtClean="0"/>
                  <a:t>Отдельные </a:t>
                </a:r>
                <a:r>
                  <a:rPr lang="ru-RU" dirty="0"/>
                  <a:t>кластеры образуются, привязанные к одному индексу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0920"/>
                <a:ext cx="8229600" cy="5055244"/>
              </a:xfrm>
              <a:blipFill>
                <a:blip r:embed="rId2"/>
                <a:stretch>
                  <a:fillRect l="-963" t="-1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адресация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u="sng" dirty="0" smtClean="0"/>
                  <a:t>Двойное </a:t>
                </a:r>
                <a:r>
                  <a:rPr lang="ru-RU" u="sng" dirty="0"/>
                  <a:t>хеширование</a:t>
                </a:r>
                <a:r>
                  <a:rPr lang="ru-RU" u="sng" dirty="0" smtClean="0"/>
                  <a:t>.</a:t>
                </a:r>
                <a:endParaRPr lang="ru-RU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ru-RU" b="0" i="1" u="sng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i="1" u="sng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u="sng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𝑖h</m:t>
                          </m:r>
                          <m:r>
                            <a:rPr lang="ru-RU" b="0" i="1" u="sng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 u="sng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u="sng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r>
                  <a:rPr lang="ru-RU" dirty="0" smtClean="0"/>
                  <a:t>Требуется</a:t>
                </a:r>
                <a:r>
                  <a:rPr lang="ru-RU" dirty="0"/>
                  <a:t>, чтобы последовательность проб содержала все индексы 0, .. , M–1. </a:t>
                </a:r>
                <a:r>
                  <a:rPr lang="ru-RU" dirty="0"/>
                  <a:t>А именно</a:t>
                </a:r>
                <a:r>
                  <a:rPr lang="en-US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𝑖h</m:t>
                    </m:r>
                    <m:r>
                      <a:rPr lang="ru-RU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mod  M= {0…m-1}</a:t>
                </a:r>
                <a:endParaRPr lang="ru-RU" dirty="0"/>
              </a:p>
              <a:p>
                <a:r>
                  <a:rPr lang="ru-RU" dirty="0"/>
                  <a:t>Для этого все значения ℎ</a:t>
                </a:r>
                <a:r>
                  <a:rPr lang="ru-RU" baseline="-25000" dirty="0"/>
                  <a:t>2</a:t>
                </a:r>
                <a:r>
                  <a:rPr lang="ru-RU" dirty="0" smtClean="0"/>
                  <a:t>𝑘 должны </a:t>
                </a:r>
                <a:r>
                  <a:rPr lang="ru-RU" dirty="0"/>
                  <a:t>быть взаимно простыми с M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M </a:t>
                </a:r>
                <a:r>
                  <a:rPr lang="ru-RU" dirty="0"/>
                  <a:t>может быть степенью двойки, а ℎ</a:t>
                </a:r>
                <a:r>
                  <a:rPr lang="ru-RU" baseline="-25000" dirty="0"/>
                  <a:t>2</a:t>
                </a:r>
                <a:r>
                  <a:rPr lang="ru-RU" dirty="0"/>
                  <a:t>(𝑘) всегда возвращать нечетные числа.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M </a:t>
                </a:r>
                <a:r>
                  <a:rPr lang="ru-RU" dirty="0"/>
                  <a:t>простое, а </a:t>
                </a:r>
                <a:r>
                  <a:rPr lang="ru-RU" dirty="0" smtClean="0"/>
                  <a:t>ℎ</a:t>
                </a:r>
                <a:r>
                  <a:rPr lang="ru-RU" baseline="-25000" dirty="0" smtClean="0"/>
                  <a:t>2</a:t>
                </a:r>
                <a:r>
                  <a:rPr lang="ru-RU" dirty="0" smtClean="0"/>
                  <a:t>(</a:t>
                </a:r>
                <a:r>
                  <a:rPr lang="ru-RU" dirty="0"/>
                  <a:t>𝑘</a:t>
                </a:r>
                <a:r>
                  <a:rPr lang="ru-RU" dirty="0" smtClean="0"/>
                  <a:t>) меньше </a:t>
                </a:r>
                <a:r>
                  <a:rPr lang="ru-RU" dirty="0"/>
                  <a:t>M.</a:t>
                </a:r>
              </a:p>
              <a:p>
                <a:endParaRPr lang="ru-RU" dirty="0"/>
              </a:p>
              <a:p>
                <a:r>
                  <a:rPr lang="ru-RU" dirty="0"/>
                  <a:t>Общее количество последовательностей проб = </a:t>
                </a:r>
                <a:r>
                  <a:rPr lang="ru-RU" dirty="0" smtClean="0"/>
                  <a:t>𝑂(𝑀</a:t>
                </a:r>
                <a:r>
                  <a:rPr lang="ru-RU" baseline="30000" dirty="0" smtClean="0"/>
                  <a:t>2</a:t>
                </a:r>
                <a:r>
                  <a:rPr lang="ru-RU" dirty="0" smtClean="0"/>
                  <a:t>).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568" b="-2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1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адресация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u="sng" dirty="0" smtClean="0"/>
                  <a:t>Анализ </a:t>
                </a:r>
                <a:r>
                  <a:rPr lang="ru-RU" u="sng" dirty="0"/>
                  <a:t>хеш-таблиц с открытой адресацией</a:t>
                </a:r>
                <a:r>
                  <a:rPr lang="ru-RU" u="sng" dirty="0" smtClean="0"/>
                  <a:t>.</a:t>
                </a:r>
              </a:p>
              <a:p>
                <a:endParaRPr lang="ru-RU" dirty="0"/>
              </a:p>
              <a:p>
                <a:r>
                  <a:rPr lang="ru-RU" b="1" dirty="0"/>
                  <a:t>Теорема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Математическое </a:t>
                </a:r>
                <a:r>
                  <a:rPr lang="ru-RU" dirty="0"/>
                  <a:t>ожидание количества проб при неуспешном поиске в хеш-таблице с открытой адресацией и коэффициентом заполнения 𝛼</a:t>
                </a:r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dirty="0" smtClean="0"/>
                  <a:t>&lt;</a:t>
                </a:r>
                <a:r>
                  <a:rPr lang="ru-RU" dirty="0" smtClean="0"/>
                  <a:t>1 в </a:t>
                </a:r>
                <a:r>
                  <a:rPr lang="ru-RU" dirty="0"/>
                  <a:t>предположении равномерного хеширования не превышает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u-RU" dirty="0"/>
                          <m:t>−</m:t>
                        </m:r>
                        <m:r>
                          <m:rPr>
                            <m:nor/>
                          </m:rPr>
                          <a:rPr lang="ru-RU" dirty="0"/>
                          <m:t>𝛼</m:t>
                        </m:r>
                      </m:den>
                    </m:f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i="1" dirty="0" smtClean="0"/>
              </a:p>
              <a:p>
                <a:r>
                  <a:rPr lang="ru-RU" i="1" dirty="0" smtClean="0"/>
                  <a:t>Без </a:t>
                </a:r>
                <a:r>
                  <a:rPr lang="ru-RU" i="1" dirty="0"/>
                  <a:t>доказательства</a:t>
                </a:r>
                <a:r>
                  <a:rPr lang="ru-RU" i="1" dirty="0" smtClean="0"/>
                  <a:t>.</a:t>
                </a:r>
                <a:endParaRPr lang="ru-RU" i="1" dirty="0"/>
              </a:p>
              <a:p>
                <a:r>
                  <a:rPr lang="ru-RU" dirty="0"/>
                  <a:t>Время </a:t>
                </a:r>
                <a:r>
                  <a:rPr lang="ru-RU" dirty="0" smtClean="0"/>
                  <a:t>работы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методов </a:t>
                </a:r>
                <a:r>
                  <a:rPr lang="ru-RU" dirty="0"/>
                  <a:t>поиска, добавления и </a:t>
                </a:r>
                <a:r>
                  <a:rPr lang="ru-RU" dirty="0" smtClean="0"/>
                  <a:t>удаления: В </a:t>
                </a:r>
                <a:r>
                  <a:rPr lang="ru-RU" dirty="0"/>
                  <a:t>лучшем случае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O(1).</a:t>
                </a:r>
                <a:endParaRPr lang="en-US" dirty="0" smtClean="0"/>
              </a:p>
              <a:p>
                <a:r>
                  <a:rPr lang="ru-RU" dirty="0" smtClean="0"/>
                  <a:t>В </a:t>
                </a:r>
                <a:r>
                  <a:rPr lang="ru-RU" dirty="0"/>
                  <a:t>худшем случае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O(N).</a:t>
                </a:r>
                <a:endParaRPr lang="en-US" dirty="0"/>
              </a:p>
              <a:p>
                <a:r>
                  <a:rPr lang="ru-RU" dirty="0" smtClean="0"/>
                  <a:t>В </a:t>
                </a:r>
                <a:r>
                  <a:rPr lang="ru-RU" dirty="0"/>
                  <a:t>среднем </a:t>
                </a:r>
                <a:r>
                  <a:rPr lang="ru-RU" dirty="0" smtClean="0"/>
                  <a:t>– 𝑂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u-RU" dirty="0"/>
                          <m:t>−</m:t>
                        </m:r>
                        <m:r>
                          <m:rPr>
                            <m:nor/>
                          </m:rPr>
                          <a:rPr lang="ru-RU" dirty="0"/>
                          <m:t>𝛼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ru-RU" u="sng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0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 </a:t>
            </a:r>
            <a:r>
              <a:rPr lang="en-US" dirty="0"/>
              <a:t>/</a:t>
            </a:r>
            <a:r>
              <a:rPr lang="ru-RU" dirty="0"/>
              <a:t> Открытая адресация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Плюсы.</a:t>
            </a:r>
          </a:p>
          <a:p>
            <a:pPr lvl="1"/>
            <a:r>
              <a:rPr lang="ru-RU" dirty="0" smtClean="0"/>
              <a:t>+ </a:t>
            </a:r>
            <a:r>
              <a:rPr lang="ru-RU" dirty="0"/>
              <a:t>Основное преимущество метода </a:t>
            </a:r>
            <a:r>
              <a:rPr lang="en-US" dirty="0" smtClean="0"/>
              <a:t> </a:t>
            </a:r>
            <a:r>
              <a:rPr lang="ru-RU" dirty="0" smtClean="0"/>
              <a:t>открытой адресации</a:t>
            </a:r>
            <a:r>
              <a:rPr lang="en-US" dirty="0" smtClean="0"/>
              <a:t> </a:t>
            </a:r>
            <a:r>
              <a:rPr lang="ru-RU" dirty="0" smtClean="0"/>
              <a:t>заключается в том, что</a:t>
            </a:r>
            <a:r>
              <a:rPr lang="en-US" dirty="0" smtClean="0"/>
              <a:t> </a:t>
            </a:r>
            <a:r>
              <a:rPr lang="ru-RU" dirty="0" smtClean="0"/>
              <a:t>не </a:t>
            </a:r>
            <a:r>
              <a:rPr lang="ru-RU" dirty="0"/>
              <a:t>тратится память на хранение указателей списка.</a:t>
            </a:r>
          </a:p>
          <a:p>
            <a:pPr lvl="1"/>
            <a:r>
              <a:rPr lang="ru-RU" dirty="0" smtClean="0"/>
              <a:t>+ </a:t>
            </a:r>
            <a:r>
              <a:rPr lang="ru-RU" dirty="0"/>
              <a:t>Нет элементов, хранящихся вне таблицы.</a:t>
            </a:r>
          </a:p>
          <a:p>
            <a:endParaRPr lang="ru-RU" dirty="0" smtClean="0"/>
          </a:p>
          <a:p>
            <a:r>
              <a:rPr lang="ru-RU" dirty="0" smtClean="0"/>
              <a:t>Минусы</a:t>
            </a:r>
            <a:r>
              <a:rPr lang="ru-RU" dirty="0"/>
              <a:t>.</a:t>
            </a:r>
          </a:p>
          <a:p>
            <a:pPr lvl="1"/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Хеш-таблица </a:t>
            </a:r>
            <a:r>
              <a:rPr lang="ru-RU" dirty="0"/>
              <a:t>может оказаться заполненной. Коэффициент заполнения </a:t>
            </a:r>
            <a:r>
              <a:rPr lang="ru-RU" dirty="0" smtClean="0"/>
              <a:t>α не </a:t>
            </a:r>
            <a:r>
              <a:rPr lang="ru-RU" dirty="0"/>
              <a:t>может быть больше 1.</a:t>
            </a:r>
          </a:p>
          <a:p>
            <a:pPr lvl="1"/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При </a:t>
            </a:r>
            <a:r>
              <a:rPr lang="ru-RU" dirty="0"/>
              <a:t>приближении коэффициента заполнения </a:t>
            </a:r>
            <a:r>
              <a:rPr lang="ru-RU" dirty="0" smtClean="0"/>
              <a:t>α к </a:t>
            </a:r>
            <a:r>
              <a:rPr lang="ru-RU" dirty="0"/>
              <a:t>1 среднее время работы поиска, добавления и удаления стремится к N.</a:t>
            </a:r>
          </a:p>
          <a:p>
            <a:pPr lvl="1"/>
            <a:r>
              <a:rPr lang="ru-RU" dirty="0" smtClean="0"/>
              <a:t>– Сложное </a:t>
            </a:r>
            <a:r>
              <a:rPr lang="ru-RU" dirty="0"/>
              <a:t>удаление. </a:t>
            </a:r>
          </a:p>
        </p:txBody>
      </p:sp>
    </p:spTree>
    <p:extLst>
      <p:ext uri="{BB962C8B-B14F-4D97-AF65-F5344CB8AC3E}">
        <p14:creationId xmlns:p14="http://schemas.microsoft.com/office/powerpoint/2010/main" val="20361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</a:t>
            </a:r>
            <a:r>
              <a:rPr lang="ru-RU" dirty="0" smtClean="0"/>
              <a:t>хеш-таблица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Изначально может быть неизвестно количество хранимых ключей. Коэффициент заполнения 𝛼может приближаться к 1, а в </a:t>
            </a:r>
            <a:r>
              <a:rPr lang="ru-RU" dirty="0" smtClean="0"/>
              <a:t>реализации методом </a:t>
            </a:r>
            <a:r>
              <a:rPr lang="ru-RU" dirty="0"/>
              <a:t>цепочек может быть больше 1.</a:t>
            </a:r>
          </a:p>
          <a:p>
            <a:r>
              <a:rPr lang="ru-RU" dirty="0"/>
              <a:t>Среднее время работы для метода цепочек: 𝑂1+𝛼,для открытой адресации </a:t>
            </a:r>
            <a:r>
              <a:rPr lang="ru-RU" dirty="0" smtClean="0"/>
              <a:t>𝑂(1</a:t>
            </a:r>
            <a:r>
              <a:rPr lang="ru-RU" dirty="0"/>
              <a:t>/(1−𝛼</a:t>
            </a:r>
            <a:r>
              <a:rPr lang="ru-RU" dirty="0" smtClean="0"/>
              <a:t>)).</a:t>
            </a:r>
            <a:endParaRPr lang="ru-RU" dirty="0"/>
          </a:p>
          <a:p>
            <a:r>
              <a:rPr lang="ru-RU" dirty="0" smtClean="0"/>
              <a:t>Требуется динамически </a:t>
            </a:r>
            <a:r>
              <a:rPr lang="ru-RU" dirty="0"/>
              <a:t>увеличивать размер таблицы. Аналогично динамическому массиву.</a:t>
            </a:r>
          </a:p>
          <a:p>
            <a:r>
              <a:rPr lang="ru-RU" dirty="0"/>
              <a:t>Процесс увеличения размера хеш-таблицы называется «</a:t>
            </a:r>
            <a:r>
              <a:rPr lang="ru-RU" b="1" dirty="0" err="1"/>
              <a:t>перехешированием</a:t>
            </a:r>
            <a:r>
              <a:rPr lang="ru-RU" dirty="0"/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628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хеш-таблица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Перехеширование</a:t>
            </a:r>
            <a:endParaRPr lang="ru-RU" dirty="0"/>
          </a:p>
          <a:p>
            <a:r>
              <a:rPr lang="ru-RU" dirty="0"/>
              <a:t>1</a:t>
            </a:r>
            <a:r>
              <a:rPr lang="ru-RU" dirty="0" smtClean="0"/>
              <a:t>. Создать </a:t>
            </a:r>
            <a:r>
              <a:rPr lang="ru-RU" dirty="0"/>
              <a:t>новую пустую таблицу. Размер новой таблицы </a:t>
            </a:r>
            <a:r>
              <a:rPr lang="ru-RU" dirty="0" smtClean="0"/>
              <a:t>𝑀 может </a:t>
            </a:r>
            <a:r>
              <a:rPr lang="ru-RU" dirty="0"/>
              <a:t>быть равен 2∙𝑀, где </a:t>
            </a:r>
            <a:r>
              <a:rPr lang="ru-RU" dirty="0" smtClean="0"/>
              <a:t>𝑀 – размер </a:t>
            </a:r>
            <a:r>
              <a:rPr lang="ru-RU" dirty="0"/>
              <a:t>старой таблицы. Если размер таблицы должен быть простым, то следует использовать простое число близкое к 2∙𝑀.</a:t>
            </a:r>
          </a:p>
          <a:p>
            <a:endParaRPr lang="ru-RU" dirty="0" smtClean="0"/>
          </a:p>
          <a:p>
            <a:r>
              <a:rPr lang="ru-RU" dirty="0" smtClean="0"/>
              <a:t>2. </a:t>
            </a:r>
            <a:r>
              <a:rPr lang="ru-RU" dirty="0" err="1" smtClean="0"/>
              <a:t>Проитерировать</a:t>
            </a:r>
            <a:r>
              <a:rPr lang="ru-RU" dirty="0" smtClean="0"/>
              <a:t> старую </a:t>
            </a:r>
            <a:r>
              <a:rPr lang="ru-RU" dirty="0"/>
              <a:t>таблицу. Каждый ключ старой таблицы перенести в новую. Для добавления в новую таблицу надо использовать другую хеш-функцию, возвращающую значения от </a:t>
            </a:r>
            <a:r>
              <a:rPr lang="ru-RU" dirty="0" smtClean="0"/>
              <a:t>0 до </a:t>
            </a:r>
            <a:r>
              <a:rPr lang="ru-RU" dirty="0"/>
              <a:t>𝑀−1.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4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хеш-таблица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Когда выполнять </a:t>
            </a:r>
            <a:r>
              <a:rPr lang="ru-RU" b="1" dirty="0" err="1"/>
              <a:t>перехеширование</a:t>
            </a:r>
            <a:r>
              <a:rPr lang="ru-RU" b="1" dirty="0"/>
              <a:t>?</a:t>
            </a:r>
            <a:endParaRPr lang="ru-RU" dirty="0"/>
          </a:p>
          <a:p>
            <a:r>
              <a:rPr lang="ru-RU" dirty="0"/>
              <a:t>Для разных хеш-таблиц следует использовать разные стратегии.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u="sng" dirty="0"/>
              <a:t>Для хеш-таблиц, реализованных методом цепочек:</a:t>
            </a:r>
          </a:p>
          <a:p>
            <a:r>
              <a:rPr lang="ru-RU" dirty="0"/>
              <a:t>Например, когда коэффициент заполнения </a:t>
            </a:r>
            <a:r>
              <a:rPr lang="ru-RU" dirty="0" smtClean="0"/>
              <a:t>𝛼 достиг </a:t>
            </a:r>
            <a:r>
              <a:rPr lang="ru-RU" dirty="0"/>
              <a:t>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хеш-таблиц, реализованных методом открытой адресации:</a:t>
            </a:r>
          </a:p>
          <a:p>
            <a:r>
              <a:rPr lang="ru-RU" dirty="0"/>
              <a:t>Например, когда </a:t>
            </a:r>
            <a:r>
              <a:rPr lang="ru-RU" dirty="0" smtClean="0"/>
              <a:t>𝛼 достиг значения ⅔ или </a:t>
            </a:r>
            <a:r>
              <a:rPr lang="ru-RU" dirty="0"/>
              <a:t>¾. </a:t>
            </a:r>
          </a:p>
        </p:txBody>
      </p:sp>
    </p:spTree>
    <p:extLst>
      <p:ext uri="{BB962C8B-B14F-4D97-AF65-F5344CB8AC3E}">
        <p14:creationId xmlns:p14="http://schemas.microsoft.com/office/powerpoint/2010/main" val="6444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Хеш-таблицы </a:t>
            </a:r>
            <a:r>
              <a:rPr lang="en-US" dirty="0" smtClean="0"/>
              <a:t>/ </a:t>
            </a:r>
            <a:r>
              <a:rPr lang="ru-RU" dirty="0" smtClean="0"/>
              <a:t>Время работы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6271723"/>
                  </p:ext>
                </p:extLst>
              </p:nvPr>
            </p:nvGraphicFramePr>
            <p:xfrm>
              <a:off x="510140" y="1600200"/>
              <a:ext cx="8375445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5089">
                      <a:extLst>
                        <a:ext uri="{9D8B030D-6E8A-4147-A177-3AD203B41FA5}">
                          <a16:colId xmlns:a16="http://schemas.microsoft.com/office/drawing/2014/main" val="2760267600"/>
                        </a:ext>
                      </a:extLst>
                    </a:gridCol>
                    <a:gridCol w="1675089">
                      <a:extLst>
                        <a:ext uri="{9D8B030D-6E8A-4147-A177-3AD203B41FA5}">
                          <a16:colId xmlns:a16="http://schemas.microsoft.com/office/drawing/2014/main" val="1715707658"/>
                        </a:ext>
                      </a:extLst>
                    </a:gridCol>
                    <a:gridCol w="1675089">
                      <a:extLst>
                        <a:ext uri="{9D8B030D-6E8A-4147-A177-3AD203B41FA5}">
                          <a16:colId xmlns:a16="http://schemas.microsoft.com/office/drawing/2014/main" val="3605078768"/>
                        </a:ext>
                      </a:extLst>
                    </a:gridCol>
                    <a:gridCol w="1675089">
                      <a:extLst>
                        <a:ext uri="{9D8B030D-6E8A-4147-A177-3AD203B41FA5}">
                          <a16:colId xmlns:a16="http://schemas.microsoft.com/office/drawing/2014/main" val="1184410614"/>
                        </a:ext>
                      </a:extLst>
                    </a:gridCol>
                    <a:gridCol w="1675089">
                      <a:extLst>
                        <a:ext uri="{9D8B030D-6E8A-4147-A177-3AD203B41FA5}">
                          <a16:colId xmlns:a16="http://schemas.microsoft.com/office/drawing/2014/main" val="1381483604"/>
                        </a:ext>
                      </a:extLst>
                    </a:gridCol>
                  </a:tblGrid>
                  <a:tr h="102373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Лучший случай.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В среднем. Метод цепочек.</a:t>
                          </a:r>
                          <a:endParaRPr lang="ru-RU" sz="1800" b="0" i="0" u="none" strike="noStrike" kern="1200" baseline="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 среднем.</a:t>
                          </a:r>
                          <a:r>
                            <a:rPr lang="ru-RU" baseline="0" dirty="0" smtClean="0"/>
                            <a:t> Метод открытой адресации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Худший случай.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8314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Поиск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O(1)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</a:t>
                          </a:r>
                          <a:r>
                            <a:rPr lang="el-G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α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O(n)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286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Вставка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O(1)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</a:t>
                          </a:r>
                          <a:r>
                            <a:rPr lang="el-G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α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O(n)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91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Удаление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O(1)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</a:t>
                          </a:r>
                          <a:r>
                            <a:rPr lang="el-G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u="none" strike="noStrike" kern="1200" baseline="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α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O(n)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193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6271723"/>
                  </p:ext>
                </p:extLst>
              </p:nvPr>
            </p:nvGraphicFramePr>
            <p:xfrm>
              <a:off x="510140" y="1600200"/>
              <a:ext cx="8375445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5089">
                      <a:extLst>
                        <a:ext uri="{9D8B030D-6E8A-4147-A177-3AD203B41FA5}">
                          <a16:colId xmlns:a16="http://schemas.microsoft.com/office/drawing/2014/main" val="2760267600"/>
                        </a:ext>
                      </a:extLst>
                    </a:gridCol>
                    <a:gridCol w="1675089">
                      <a:extLst>
                        <a:ext uri="{9D8B030D-6E8A-4147-A177-3AD203B41FA5}">
                          <a16:colId xmlns:a16="http://schemas.microsoft.com/office/drawing/2014/main" val="1715707658"/>
                        </a:ext>
                      </a:extLst>
                    </a:gridCol>
                    <a:gridCol w="1675089">
                      <a:extLst>
                        <a:ext uri="{9D8B030D-6E8A-4147-A177-3AD203B41FA5}">
                          <a16:colId xmlns:a16="http://schemas.microsoft.com/office/drawing/2014/main" val="3605078768"/>
                        </a:ext>
                      </a:extLst>
                    </a:gridCol>
                    <a:gridCol w="1675089">
                      <a:extLst>
                        <a:ext uri="{9D8B030D-6E8A-4147-A177-3AD203B41FA5}">
                          <a16:colId xmlns:a16="http://schemas.microsoft.com/office/drawing/2014/main" val="1184410614"/>
                        </a:ext>
                      </a:extLst>
                    </a:gridCol>
                    <a:gridCol w="1675089">
                      <a:extLst>
                        <a:ext uri="{9D8B030D-6E8A-4147-A177-3AD203B41FA5}">
                          <a16:colId xmlns:a16="http://schemas.microsoft.com/office/drawing/2014/main" val="1381483604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Лучший случай.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В среднем. Метод цепочек.</a:t>
                          </a:r>
                          <a:endParaRPr lang="ru-RU" sz="1800" b="0" i="0" u="none" strike="noStrike" kern="1200" baseline="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 среднем.</a:t>
                          </a:r>
                          <a:r>
                            <a:rPr lang="ru-RU" baseline="0" dirty="0" smtClean="0"/>
                            <a:t> Метод открытой адресации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Худший случай.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83149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Поиск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O(1)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</a:t>
                          </a:r>
                          <a:r>
                            <a:rPr lang="el-G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364" t="-188679" r="-1014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O(n)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28698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Вставка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O(1)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</a:t>
                          </a:r>
                          <a:r>
                            <a:rPr lang="el-G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364" t="-291429" r="-10145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O(n)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9138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Удаление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O(1)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O(1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</a:t>
                          </a:r>
                          <a:r>
                            <a:rPr lang="el-G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364" t="-391429" r="-10145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O(n)	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1933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5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таблица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57530"/>
              </p:ext>
            </p:extLst>
          </p:nvPr>
        </p:nvGraphicFramePr>
        <p:xfrm>
          <a:off x="457200" y="1071563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7602676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387532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4346367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157076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050787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1483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Сбалансированные деревья.</a:t>
                      </a:r>
                      <a:endParaRPr lang="ru-RU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Лучший случай.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Сбалансированные деревья.</a:t>
                      </a:r>
                      <a:endParaRPr lang="ru-RU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Худший случай.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Хеш-таблицы.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Лучший случай.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Хеш-таблицы.В</a:t>
                      </a:r>
                      <a:r>
                        <a:rPr lang="ru-RU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среднем при 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𝜶&lt;𝟏</a:t>
                      </a:r>
                      <a:r>
                        <a:rPr lang="ru-RU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Хеш-таблицы.</a:t>
                      </a:r>
                      <a:endParaRPr lang="ru-RU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Худший случай.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1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8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1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	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9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7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 smtClean="0"/>
              <a:t>Способы поиска</a:t>
            </a:r>
          </a:p>
          <a:p>
            <a:endParaRPr lang="ru-RU" dirty="0" smtClean="0"/>
          </a:p>
          <a:p>
            <a:r>
              <a:rPr lang="ru-RU" dirty="0" smtClean="0"/>
              <a:t>На основе операций сравнения двух ключей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Бинарный поиск в упорядоченном массиве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Двоичное дерево поиска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i="1" dirty="0" smtClean="0"/>
              <a:t>Хеширование</a:t>
            </a:r>
          </a:p>
          <a:p>
            <a:endParaRPr lang="ru-RU" dirty="0"/>
          </a:p>
          <a:p>
            <a:r>
              <a:rPr lang="ru-RU" dirty="0" smtClean="0"/>
              <a:t>Если ключ – не отрицательное число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а элемент с ключом </a:t>
            </a:r>
            <a:r>
              <a:rPr lang="en-US" dirty="0" err="1" smtClean="0"/>
              <a:t>i</a:t>
            </a:r>
            <a:r>
              <a:rPr lang="ru-RU" dirty="0" smtClean="0"/>
              <a:t> хранится в массиве позиции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то обращение мгновенное. Т.е. ключ – индекс в массиве.</a:t>
            </a:r>
          </a:p>
          <a:p>
            <a:endParaRPr lang="ru-RU" dirty="0"/>
          </a:p>
          <a:p>
            <a:r>
              <a:rPr lang="ru-RU" i="1" dirty="0" smtClean="0"/>
              <a:t>Хеширование</a:t>
            </a:r>
            <a:r>
              <a:rPr lang="ru-RU" dirty="0" smtClean="0"/>
              <a:t> -  вариант поиска с использованием индексирования по ключу.</a:t>
            </a:r>
          </a:p>
          <a:p>
            <a:endParaRPr lang="ru-RU" dirty="0" smtClean="0"/>
          </a:p>
          <a:p>
            <a:r>
              <a:rPr lang="ru-RU" dirty="0" smtClean="0"/>
              <a:t>Сравнение ключей не требуется</a:t>
            </a:r>
          </a:p>
        </p:txBody>
      </p:sp>
    </p:spTree>
    <p:extLst>
      <p:ext uri="{BB962C8B-B14F-4D97-AF65-F5344CB8AC3E}">
        <p14:creationId xmlns:p14="http://schemas.microsoft.com/office/powerpoint/2010/main" val="400650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 (мотивация)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Чем хороши статические массивы </a:t>
            </a:r>
            <a:r>
              <a:rPr lang="ru-RU" dirty="0" err="1" smtClean="0"/>
              <a:t>int</a:t>
            </a:r>
            <a:r>
              <a:rPr lang="ru-RU" dirty="0" smtClean="0"/>
              <a:t> v[100]?</a:t>
            </a:r>
          </a:p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Очень </a:t>
            </a:r>
            <a:r>
              <a:rPr lang="ru-RU" dirty="0"/>
              <a:t>быстрый (за O(1)) доступ к элементу массива по его ключу: v[17] = 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Ограничение – ключи </a:t>
            </a:r>
            <a:r>
              <a:rPr lang="ru-RU" dirty="0"/>
              <a:t>(индексы) это целые числа</a:t>
            </a:r>
          </a:p>
          <a:p>
            <a:endParaRPr lang="ru-RU" dirty="0" smtClean="0"/>
          </a:p>
          <a:p>
            <a:r>
              <a:rPr lang="ru-RU" dirty="0" smtClean="0"/>
              <a:t>Можно </a:t>
            </a:r>
            <a:r>
              <a:rPr lang="ru-RU" dirty="0"/>
              <a:t>ли как-то использовать типы </a:t>
            </a:r>
            <a:r>
              <a:rPr lang="ru-RU" dirty="0" err="1"/>
              <a:t>float</a:t>
            </a:r>
            <a:r>
              <a:rPr lang="ru-RU" dirty="0"/>
              <a:t>, </a:t>
            </a:r>
            <a:r>
              <a:rPr lang="ru-RU" dirty="0" err="1"/>
              <a:t>double</a:t>
            </a:r>
            <a:r>
              <a:rPr lang="ru-RU" dirty="0"/>
              <a:t>, строки (</a:t>
            </a:r>
            <a:r>
              <a:rPr lang="ru-RU" dirty="0" err="1"/>
              <a:t>char</a:t>
            </a:r>
            <a:r>
              <a:rPr lang="ru-RU" dirty="0"/>
              <a:t>[]) в качестве индексов в массиве</a:t>
            </a:r>
            <a:r>
              <a:rPr lang="ru-RU" dirty="0" smtClean="0"/>
              <a:t>?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smtClean="0"/>
              <a:t>Пример: </a:t>
            </a:r>
            <a:r>
              <a:rPr lang="ru-RU" dirty="0" smtClean="0"/>
              <a:t>массив </a:t>
            </a:r>
            <a:r>
              <a:rPr lang="ru-RU" dirty="0"/>
              <a:t>анкет пользователей </a:t>
            </a:r>
            <a:r>
              <a:rPr lang="ru-RU" dirty="0" err="1"/>
              <a:t>Twitter</a:t>
            </a:r>
            <a:r>
              <a:rPr lang="ru-RU" dirty="0"/>
              <a:t> (словарь), ключ </a:t>
            </a:r>
            <a:r>
              <a:rPr lang="ru-RU" dirty="0" smtClean="0"/>
              <a:t>– </a:t>
            </a:r>
            <a:r>
              <a:rPr lang="ru-RU" dirty="0" err="1" smtClean="0"/>
              <a:t>login</a:t>
            </a:r>
            <a:r>
              <a:rPr lang="ru-RU" dirty="0"/>
              <a:t>, значение –анкета (профиль с данными пользователя)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Массив структур: </a:t>
            </a:r>
            <a:r>
              <a:rPr lang="en-US" dirty="0" err="1" smtClean="0"/>
              <a:t>struct</a:t>
            </a:r>
            <a:r>
              <a:rPr lang="ru-RU" dirty="0" smtClean="0"/>
              <a:t> </a:t>
            </a:r>
            <a:r>
              <a:rPr lang="en-US" dirty="0" err="1" smtClean="0"/>
              <a:t>twitter_userusers</a:t>
            </a:r>
            <a:r>
              <a:rPr lang="en-US" dirty="0" smtClean="0"/>
              <a:t>[MAX_USERS];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7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Хеш-таблица </a:t>
            </a:r>
            <a:r>
              <a:rPr lang="ru-RU" b="1" dirty="0"/>
              <a:t>(</a:t>
            </a:r>
            <a:r>
              <a:rPr lang="ru-RU" b="1" dirty="0" err="1"/>
              <a:t>Hash</a:t>
            </a:r>
            <a:r>
              <a:rPr lang="ru-RU" b="1" dirty="0"/>
              <a:t> </a:t>
            </a:r>
            <a:r>
              <a:rPr lang="ru-RU" b="1" dirty="0" err="1"/>
              <a:t>table</a:t>
            </a:r>
            <a:r>
              <a:rPr lang="ru-RU" b="1" dirty="0" smtClean="0"/>
              <a:t>) </a:t>
            </a:r>
            <a:r>
              <a:rPr lang="ru-RU" dirty="0" smtClean="0"/>
              <a:t>– это структура </a:t>
            </a:r>
            <a:r>
              <a:rPr lang="ru-RU" dirty="0"/>
              <a:t>данных для хранения пар “ключ–значение”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Доступ </a:t>
            </a:r>
            <a:r>
              <a:rPr lang="ru-RU" dirty="0"/>
              <a:t>к элементам осуществляется по </a:t>
            </a:r>
            <a:r>
              <a:rPr lang="ru-RU" dirty="0" smtClean="0"/>
              <a:t>ключу (</a:t>
            </a:r>
            <a:r>
              <a:rPr lang="ru-RU" dirty="0" err="1"/>
              <a:t>key</a:t>
            </a:r>
            <a:r>
              <a:rPr lang="ru-RU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Ключи </a:t>
            </a:r>
            <a:r>
              <a:rPr lang="ru-RU" dirty="0"/>
              <a:t>могут быть строками, числами, указателями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Хеш-таблицы </a:t>
            </a:r>
            <a:r>
              <a:rPr lang="ru-RU" dirty="0"/>
              <a:t>позволяют в среднем за время </a:t>
            </a:r>
            <a:r>
              <a:rPr lang="ru-RU" i="1" dirty="0"/>
              <a:t>О</a:t>
            </a:r>
            <a:r>
              <a:rPr lang="ru-RU" dirty="0"/>
              <a:t>(1) выполнять добавление, поиски и удаление </a:t>
            </a:r>
            <a:r>
              <a:rPr lang="ru-RU" dirty="0" smtClean="0"/>
              <a:t>элементов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Вычисления индекса массива на основе операции хеширования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Хеширование выполняется в два этапа:</a:t>
            </a:r>
          </a:p>
          <a:p>
            <a:r>
              <a:rPr lang="ru-RU" dirty="0" smtClean="0"/>
              <a:t>1. Вычисление </a:t>
            </a:r>
            <a:r>
              <a:rPr lang="ru-RU" dirty="0"/>
              <a:t>хеш-функции, которая преобразует ключ поиска в индекс.</a:t>
            </a:r>
          </a:p>
          <a:p>
            <a:r>
              <a:rPr lang="ru-RU" dirty="0"/>
              <a:t>2</a:t>
            </a:r>
            <a:r>
              <a:rPr lang="ru-RU" dirty="0" smtClean="0"/>
              <a:t>. Разрешение </a:t>
            </a:r>
            <a:r>
              <a:rPr lang="ru-RU" dirty="0"/>
              <a:t>конфликтов, т.к. два и более различных ключа могут преобразовываться в один и тот же индекс массива.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15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692" y="1743051"/>
            <a:ext cx="7324725" cy="33432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90255" y="1029191"/>
            <a:ext cx="15746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Ключ (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47661" y="887832"/>
            <a:ext cx="20858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Хеш-функция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Hash function)</a:t>
            </a:r>
            <a:endParaRPr lang="ru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64312" y="887832"/>
            <a:ext cx="19639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Хеш-таблица </a:t>
            </a:r>
            <a:endParaRPr lang="ru-RU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Hash table)</a:t>
            </a:r>
            <a:endParaRPr lang="ru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0806" y="2940116"/>
            <a:ext cx="48537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Хеш-функция – отображает (преобразует) ключ(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) в номер элемента (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) массива(в целое число от 0 до h–1)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Время вычисления хеш-функции зависит от длины ключа и не зависит от количества элементов в массиве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Ячейки массива называются 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buckets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slots</a:t>
            </a:r>
            <a:endParaRPr lang="ru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i="1" u="sng" dirty="0"/>
              <a:t>Определение</a:t>
            </a:r>
            <a:r>
              <a:rPr lang="ru-RU" sz="2000" dirty="0" smtClean="0"/>
              <a:t>. </a:t>
            </a:r>
            <a:r>
              <a:rPr lang="ru-RU" sz="2000" b="1" i="1" dirty="0" smtClean="0"/>
              <a:t>Хеш-функция</a:t>
            </a:r>
            <a:r>
              <a:rPr lang="ru-RU" sz="2000" dirty="0" smtClean="0"/>
              <a:t> – преобразование по </a:t>
            </a:r>
            <a:r>
              <a:rPr lang="ru-RU" sz="2000" dirty="0" err="1" smtClean="0"/>
              <a:t>детер</a:t>
            </a:r>
            <a:r>
              <a:rPr lang="ru-RU" sz="2000" dirty="0" smtClean="0"/>
              <a:t> минированному алгоритму входного </a:t>
            </a:r>
            <a:r>
              <a:rPr lang="ru-RU" sz="2000" dirty="0"/>
              <a:t>массива данных произвольной длины (один ключ) в выходную </a:t>
            </a:r>
            <a:r>
              <a:rPr lang="ru-RU" sz="2000" dirty="0" smtClean="0"/>
              <a:t>битовую строку </a:t>
            </a:r>
            <a:r>
              <a:rPr lang="ru-RU" sz="2000" dirty="0"/>
              <a:t>фиксированной длины (значение</a:t>
            </a:r>
            <a:r>
              <a:rPr lang="ru-RU" sz="2000" dirty="0" smtClean="0"/>
              <a:t>).</a:t>
            </a:r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Результат вычисления </a:t>
            </a:r>
            <a:r>
              <a:rPr lang="ru-RU" sz="2000" dirty="0" err="1" smtClean="0"/>
              <a:t>хеш-фукнции</a:t>
            </a:r>
            <a:r>
              <a:rPr lang="ru-RU" sz="2000" dirty="0" smtClean="0"/>
              <a:t> называют «</a:t>
            </a:r>
            <a:r>
              <a:rPr lang="ru-RU" sz="2000" dirty="0" err="1" smtClean="0"/>
              <a:t>хешем</a:t>
            </a:r>
            <a:r>
              <a:rPr lang="ru-RU" sz="2000" dirty="0" smtClean="0"/>
              <a:t>»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ru-RU" sz="2000" dirty="0" err="1" smtClean="0"/>
              <a:t>хеш</a:t>
            </a:r>
            <a:r>
              <a:rPr lang="ru-RU" sz="2000" dirty="0" smtClean="0"/>
              <a:t>-кодом или</a:t>
            </a:r>
            <a:r>
              <a:rPr lang="en-US" sz="2000" dirty="0" smtClean="0"/>
              <a:t> </a:t>
            </a:r>
            <a:r>
              <a:rPr lang="ru-RU" sz="2000" dirty="0" smtClean="0"/>
              <a:t>контрольной суммой (</a:t>
            </a:r>
            <a:r>
              <a:rPr lang="en-US" sz="2000" dirty="0" smtClean="0"/>
              <a:t>hash-sum</a:t>
            </a:r>
            <a:r>
              <a:rPr lang="ru-RU" sz="2000" dirty="0" smtClean="0"/>
              <a:t>)</a:t>
            </a:r>
          </a:p>
          <a:p>
            <a:endParaRPr lang="ru-RU" sz="2000" dirty="0" smtClean="0"/>
          </a:p>
          <a:p>
            <a:r>
              <a:rPr lang="ru-RU" sz="2000" b="1" i="1" u="sng" dirty="0" smtClean="0"/>
              <a:t>Определение</a:t>
            </a:r>
            <a:r>
              <a:rPr lang="ru-RU" sz="2000" b="1" i="1" dirty="0" smtClean="0"/>
              <a:t>.</a:t>
            </a:r>
            <a:r>
              <a:rPr lang="ru-RU" sz="2000" dirty="0" smtClean="0"/>
              <a:t> </a:t>
            </a:r>
            <a:r>
              <a:rPr lang="ru-RU" sz="2000" b="1" i="1" dirty="0" smtClean="0"/>
              <a:t>Коллизией</a:t>
            </a:r>
            <a:r>
              <a:rPr lang="ru-RU" sz="2000" dirty="0" smtClean="0"/>
              <a:t> хеш-функции H называется </a:t>
            </a:r>
            <a:r>
              <a:rPr lang="ru-RU" sz="2000" dirty="0"/>
              <a:t>два различных входных блока данных </a:t>
            </a:r>
            <a:r>
              <a:rPr lang="ru-RU" sz="2000" dirty="0" smtClean="0"/>
              <a:t>X и Y таких</a:t>
            </a:r>
            <a:r>
              <a:rPr lang="ru-RU" sz="2000" dirty="0"/>
              <a:t>, </a:t>
            </a:r>
            <a:r>
              <a:rPr lang="ru-RU" sz="2000" dirty="0" smtClean="0"/>
              <a:t>что 𝐻(𝑥)=𝐻(𝑦).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14" y="4730832"/>
            <a:ext cx="3898604" cy="18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32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10650</TotalTime>
  <Words>3152</Words>
  <Application>Microsoft Office PowerPoint</Application>
  <PresentationFormat>Экран (4:3)</PresentationFormat>
  <Paragraphs>482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Consolas</vt:lpstr>
      <vt:lpstr>Segoe UI</vt:lpstr>
      <vt:lpstr>Тема Office</vt:lpstr>
      <vt:lpstr>Алгоритмы и структура данных</vt:lpstr>
      <vt:lpstr>План лекции 5</vt:lpstr>
      <vt:lpstr>Быстрый контейнер. Постановка задачи </vt:lpstr>
      <vt:lpstr>Хеширование</vt:lpstr>
      <vt:lpstr>Хеширование</vt:lpstr>
      <vt:lpstr>Основная идея (мотивация)</vt:lpstr>
      <vt:lpstr>Хеш-таблицы</vt:lpstr>
      <vt:lpstr>Хеш-таблицы</vt:lpstr>
      <vt:lpstr>Хеш-функции</vt:lpstr>
      <vt:lpstr>Требования к хеш-функции</vt:lpstr>
      <vt:lpstr>Хеш-функции / Пример</vt:lpstr>
      <vt:lpstr>Хеш-функции / Метод деления</vt:lpstr>
      <vt:lpstr>Хеш-функции / Метод деления многочленов</vt:lpstr>
      <vt:lpstr>Хеш-функции / Метод деления многочленов</vt:lpstr>
      <vt:lpstr>Хеш-функции / Методы умножения</vt:lpstr>
      <vt:lpstr>Хеш-функции / Метод умножения</vt:lpstr>
      <vt:lpstr>Хеш-функции строки</vt:lpstr>
      <vt:lpstr>Хеш-функции строки</vt:lpstr>
      <vt:lpstr>Хеш-функции строки</vt:lpstr>
      <vt:lpstr>Хеш-функции строки</vt:lpstr>
      <vt:lpstr>Другие хеш-функции</vt:lpstr>
      <vt:lpstr>Другие хеш-функции</vt:lpstr>
      <vt:lpstr>Хеш-таблицы</vt:lpstr>
      <vt:lpstr>Хеш-таблицы</vt:lpstr>
      <vt:lpstr>Хеш-таблицы / Метод цепочек</vt:lpstr>
      <vt:lpstr>Хеш-таблицы / Метод цепочек</vt:lpstr>
      <vt:lpstr>Хеш-таблицы / Метод цепочек</vt:lpstr>
      <vt:lpstr>Хеш-таблицы / Метод цепочек</vt:lpstr>
      <vt:lpstr>Хеш-таблицы / Метод цепочек</vt:lpstr>
      <vt:lpstr>Хеш-таблицы / Метод цепочек</vt:lpstr>
      <vt:lpstr>Хеш-таблицы / Метод цепочек</vt:lpstr>
      <vt:lpstr>Хеш-таблицы / Метод цепочек</vt:lpstr>
      <vt:lpstr>Хеш-таблицы / Открытая адресация</vt:lpstr>
      <vt:lpstr>Хеш-таблицы / Открытая адресация</vt:lpstr>
      <vt:lpstr>Хеш-таблицы / Открытая адресация</vt:lpstr>
      <vt:lpstr>Хеш-таблицы / Открытая адресация</vt:lpstr>
      <vt:lpstr>Хеш-таблицы / Открытая адресация</vt:lpstr>
      <vt:lpstr>Хеш-таблицы / Открытая адресация</vt:lpstr>
      <vt:lpstr>Хеш-таблицы / Открытая адресация</vt:lpstr>
      <vt:lpstr>Хеш-таблицы / Открытая адресация</vt:lpstr>
      <vt:lpstr>Хеш-таблицы / Открытая адресация</vt:lpstr>
      <vt:lpstr>Хеш-таблицы / Открытая адресация</vt:lpstr>
      <vt:lpstr>Хеш-таблицы / Открытая адресация</vt:lpstr>
      <vt:lpstr>Хеш-таблицы / Открытая адресация</vt:lpstr>
      <vt:lpstr>Динамическая хеш-таблица</vt:lpstr>
      <vt:lpstr>Динамическая хеш-таблица</vt:lpstr>
      <vt:lpstr>Динамическая хеш-таблица</vt:lpstr>
      <vt:lpstr>Хеш-таблицы / Время работы</vt:lpstr>
      <vt:lpstr>Итоговая таблица</vt:lpstr>
    </vt:vector>
  </TitlesOfParts>
  <Company>i.saneev@corp.mail.ru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Санеев</dc:creator>
  <cp:lastModifiedBy>Ilja Saneev</cp:lastModifiedBy>
  <cp:revision>623</cp:revision>
  <dcterms:created xsi:type="dcterms:W3CDTF">2017-11-12T11:20:47Z</dcterms:created>
  <dcterms:modified xsi:type="dcterms:W3CDTF">2018-06-14T14:46:46Z</dcterms:modified>
</cp:coreProperties>
</file>