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81" r:id="rId3"/>
    <p:sldId id="262" r:id="rId4"/>
    <p:sldId id="264" r:id="rId5"/>
    <p:sldId id="265" r:id="rId6"/>
    <p:sldId id="263" r:id="rId7"/>
    <p:sldId id="272" r:id="rId8"/>
    <p:sldId id="266" r:id="rId9"/>
    <p:sldId id="280" r:id="rId10"/>
    <p:sldId id="279" r:id="rId11"/>
    <p:sldId id="267" r:id="rId12"/>
    <p:sldId id="283" r:id="rId13"/>
    <p:sldId id="276" r:id="rId14"/>
    <p:sldId id="273" r:id="rId15"/>
    <p:sldId id="268" r:id="rId16"/>
    <p:sldId id="274" r:id="rId17"/>
    <p:sldId id="269" r:id="rId18"/>
    <p:sldId id="270" r:id="rId19"/>
    <p:sldId id="271" r:id="rId20"/>
    <p:sldId id="277" r:id="rId21"/>
    <p:sldId id="278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4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CDD6A-CA9C-4A3D-8034-F6795FDBBCD7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A4C88-AF1C-4A54-93FD-F0E32E4E7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6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394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4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5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82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77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949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0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6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734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7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11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10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81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12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9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73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1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0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7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34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57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2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5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5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27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33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0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ADA6-BAC9-4BAF-8DE2-60DC05B26FA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DC25-1A0C-423E-A291-28A0DF2B8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9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iomed.ru/blog/osnovnye-metriki-zadach-klassifikatsii-v-mashinnom-obuchenii/" TargetMode="External"/><Relationship Id="rId7" Type="http://schemas.openxmlformats.org/officeDocument/2006/relationships/hyperlink" Target="https://ru.stackoverflow.com/questions/1520131/%D0%9D%D0%B5-%D0%BF%D0%BE%D0%BB%D1%83%D1%87%D0%B0%D0%B5%D1%82%D1%81%D1%8F-%D0%B4%D0%BE%D0%B1%D0%B8%D1%82%D1%8C%D1%81%D1%8F-%D1%82%D0%BE%D1%87%D0%BD%D0%BE%D1%81%D1%82%D0%B8-%D0%BE%D1%82-%D0%BD%D0%B5%D0%B9%D1%80%D0%BE%D1%81%D0%B5%D1%82%D0%B8-%D0%BA%D0%BB%D0%B0%D1%81%D1%81%D0%B8%D1%84%D0%B8%D0%BA%D0%B0%D1%82%D0%BE%D1%80%D0%B0-%D1%82%D0%B5%D0%BA%D1%81%D1%82%D0%BE%D0%B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ucation.yandex.ru/handbook/ml/article/nejroseti-dlya-raboty-s-posledovatelnostyami" TargetMode="External"/><Relationship Id="rId5" Type="http://schemas.openxmlformats.org/officeDocument/2006/relationships/hyperlink" Target="https://loginom.ru/blog/neural-classification" TargetMode="External"/><Relationship Id="rId4" Type="http://schemas.openxmlformats.org/officeDocument/2006/relationships/hyperlink" Target="https://habr.com/ru/companies/meanotek/articles/256593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"/>
          <p:cNvSpPr/>
          <p:nvPr/>
        </p:nvSpPr>
        <p:spPr>
          <a:xfrm>
            <a:off x="96167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"/>
          <p:cNvSpPr/>
          <p:nvPr/>
        </p:nvSpPr>
        <p:spPr>
          <a:xfrm>
            <a:off x="32366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"/>
          <p:cNvSpPr txBox="1"/>
          <p:nvPr/>
        </p:nvSpPr>
        <p:spPr>
          <a:xfrm>
            <a:off x="367899" y="326400"/>
            <a:ext cx="11285075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Классификация текста</a:t>
            </a:r>
            <a:endParaRPr sz="6400" b="1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</a:pP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</a:pPr>
            <a:r>
              <a:rPr lang="ru-RU" sz="2000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Итоговый проект по курсу «</a:t>
            </a:r>
            <a:r>
              <a:rPr lang="ru-RU" sz="2000" dirty="0">
                <a:solidFill>
                  <a:schemeClr val="bg1"/>
                </a:solidFill>
              </a:rPr>
              <a:t>Машинное обучение: 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</a:pPr>
            <a:r>
              <a:rPr lang="ru-RU" sz="2000" dirty="0" smtClean="0">
                <a:solidFill>
                  <a:schemeClr val="bg1"/>
                </a:solidFill>
              </a:rPr>
              <a:t>фундаментальные </a:t>
            </a:r>
            <a:r>
              <a:rPr lang="ru-RU" sz="2000" dirty="0">
                <a:solidFill>
                  <a:schemeClr val="bg1"/>
                </a:solidFill>
              </a:rPr>
              <a:t>инструменты и практики</a:t>
            </a:r>
            <a:r>
              <a:rPr lang="ru-RU" sz="2000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</a:pP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8"/>
          <p:cNvSpPr txBox="1"/>
          <p:nvPr/>
        </p:nvSpPr>
        <p:spPr>
          <a:xfrm>
            <a:off x="367900" y="5270400"/>
            <a:ext cx="38112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50" bIns="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16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Власов Антон Алексеевич</a:t>
            </a:r>
            <a:endParaRPr sz="1600" b="1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ru" sz="1600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</a:t>
            </a:r>
            <a:r>
              <a:rPr lang="en-US" sz="1600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AML-40</a:t>
            </a:r>
          </a:p>
        </p:txBody>
      </p:sp>
      <p:grpSp>
        <p:nvGrpSpPr>
          <p:cNvPr id="467" name="Google Shape;467;p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68" name="Google Shape;468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ru" sz="64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446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/>
        </p:nvSpPr>
        <p:spPr>
          <a:xfrm>
            <a:off x="367900" y="1478400"/>
            <a:ext cx="8575200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>
              <a:buClr>
                <a:srgbClr val="4BD0A0"/>
              </a:buClr>
              <a:buSzPts val="3000"/>
            </a:pP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Шаги реализации модели:</a:t>
            </a: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655;p29"/>
          <p:cNvSpPr txBox="1"/>
          <p:nvPr/>
        </p:nvSpPr>
        <p:spPr>
          <a:xfrm>
            <a:off x="511987" y="1938371"/>
            <a:ext cx="10751758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Предварительная обработка данных 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Разбиение данных на тестовую и тренировочную выборку</a:t>
            </a:r>
            <a:endParaRPr lang="ru-RU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модели </a:t>
            </a:r>
            <a:r>
              <a:rPr lang="en-US" sz="2000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DistilBERT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данных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Генерация </a:t>
            </a:r>
            <a:r>
              <a:rPr lang="ru-RU" sz="2000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эмбеддингов</a:t>
            </a:r>
            <a:endParaRPr lang="ru-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Определение и обучение модели: Создание модели со скрытым линейным слоем, слоями </a:t>
            </a:r>
            <a:r>
              <a:rPr lang="ru-RU" sz="2000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батч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-нормализации, 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слоя внимания. Компиляция модели, настройка 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callback, 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модели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endParaRPr lang="ru-RU"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Функции активации, используемые в исследовании – </a:t>
            </a:r>
            <a:r>
              <a:rPr lang="en-US" sz="2000" b="1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-US" sz="20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342900" indent="-342900">
              <a:buClr>
                <a:srgbClr val="4BD0A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Rectified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Linear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Unit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): Нелинейная функция активации, преобразует входное значение в значение от 0 до положительной бесконечности. 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входное 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значение меньше или равно нулю, то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выдает ноль, в противном случае - входное значение</a:t>
            </a:r>
            <a:endParaRPr lang="en-US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894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Почему </a:t>
            </a:r>
            <a:r>
              <a:rPr lang="en-US" sz="3734" b="1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DistilBERT</a:t>
            </a:r>
            <a:r>
              <a:rPr lang="en-US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655;p29"/>
          <p:cNvSpPr txBox="1"/>
          <p:nvPr/>
        </p:nvSpPr>
        <p:spPr>
          <a:xfrm>
            <a:off x="511987" y="1030778"/>
            <a:ext cx="10751758" cy="503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Размер модели: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DistilBERT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 примерно в два раза меньше, чем оригинальный BERT. Он использует на 40% меньше параметров, что упрощает хранение и развертывание 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модели.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Производительность: 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Несмотря на уменьшение размера,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DistilBERT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 достигает 97% точности BERT на большинстве задач, что делает его очень эффективным вариантом для использования в приложениях, требующих высоких скоростей обработки.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Обучение с дистилляцией: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DistilBERT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 обучен так, чтобы "подражать" поведению более крупной модели (BERT). Во время обучения он использует результаты от BERT в качестве "подсказок", что помогает сохранить высокую точность при уменьшенном размере.</a:t>
            </a:r>
            <a:endParaRPr lang="ru-RU"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Меньшее количество слоев: </a:t>
            </a:r>
            <a:r>
              <a:rPr lang="en-US" sz="2000" dirty="0" smtClean="0"/>
              <a:t>Di</a:t>
            </a:r>
            <a:r>
              <a:rPr lang="ru-RU" sz="2000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stilBERT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имеет 6 слоев 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трансформера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 вместо 12 в BERT-</a:t>
            </a:r>
            <a:r>
              <a:rPr lang="ru-RU" sz="20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base</a:t>
            </a:r>
            <a:r>
              <a:rPr lang="ru-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, что ускоряет обработку данных и делает модель более экономичной в плане вычислительных ресурсов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.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Скорость: </a:t>
            </a:r>
            <a:r>
              <a:rPr lang="ru-RU" sz="2000" dirty="0" err="1"/>
              <a:t>DistilBERT</a:t>
            </a:r>
            <a:r>
              <a:rPr lang="ru-RU" sz="2000" dirty="0"/>
              <a:t> работает примерно на 60% быстрее, чем BERT, что существенно снижает задержки в реальных приложениях, таких как чат-боты и системы рекомендаций.</a:t>
            </a:r>
            <a:endParaRPr lang="ru-RU" sz="2000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454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8" y="1044484"/>
            <a:ext cx="10624499" cy="49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0" y="1454385"/>
            <a:ext cx="10959453" cy="21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en-US" sz="64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модели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322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Процесс обучения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4" y="1492817"/>
            <a:ext cx="11293183" cy="43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/>
        </p:nvSpPr>
        <p:spPr>
          <a:xfrm>
            <a:off x="367900" y="1478400"/>
            <a:ext cx="8575200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>
              <a:buClr>
                <a:srgbClr val="4BD0A0"/>
              </a:buClr>
              <a:buSzPts val="3000"/>
            </a:pPr>
            <a:r>
              <a:rPr lang="ru-RU" sz="20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r>
              <a:rPr lang="ru-RU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</a:t>
            </a: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обучения модели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655;p29"/>
          <p:cNvSpPr txBox="1"/>
          <p:nvPr/>
        </p:nvSpPr>
        <p:spPr>
          <a:xfrm>
            <a:off x="511987" y="1938371"/>
            <a:ext cx="4650217" cy="353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r>
              <a:rPr lang="ru-RU" dirty="0"/>
              <a:t>По результатам обучения </a:t>
            </a:r>
            <a:r>
              <a:rPr lang="en-US" dirty="0" smtClean="0"/>
              <a:t>157</a:t>
            </a:r>
            <a:r>
              <a:rPr lang="ru-RU" dirty="0" smtClean="0"/>
              <a:t> </a:t>
            </a:r>
            <a:r>
              <a:rPr lang="ru-RU" dirty="0"/>
              <a:t>эпох, лучшая </a:t>
            </a:r>
            <a:r>
              <a:rPr lang="ru-RU" dirty="0" smtClean="0"/>
              <a:t>модель </a:t>
            </a:r>
            <a:r>
              <a:rPr lang="ru-RU" dirty="0"/>
              <a:t>достигла </a:t>
            </a:r>
            <a:r>
              <a:rPr lang="en-US" dirty="0"/>
              <a:t>F</a:t>
            </a:r>
            <a:r>
              <a:rPr lang="ru-RU" dirty="0"/>
              <a:t>1 </a:t>
            </a:r>
            <a:r>
              <a:rPr lang="en-US" dirty="0"/>
              <a:t>Score</a:t>
            </a:r>
            <a:r>
              <a:rPr lang="ru-RU" dirty="0"/>
              <a:t> = </a:t>
            </a:r>
            <a:r>
              <a:rPr lang="en-US" dirty="0" smtClean="0"/>
              <a:t>0.7140</a:t>
            </a:r>
            <a:r>
              <a:rPr lang="ru-RU" dirty="0" smtClean="0"/>
              <a:t>, </a:t>
            </a:r>
            <a:r>
              <a:rPr lang="ru-RU" dirty="0"/>
              <a:t>Точности </a:t>
            </a:r>
            <a:r>
              <a:rPr lang="en-US" dirty="0" smtClean="0"/>
              <a:t>0.7161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en-US" dirty="0"/>
              <a:t>Precision</a:t>
            </a:r>
            <a:r>
              <a:rPr lang="ru-RU" dirty="0"/>
              <a:t> = </a:t>
            </a:r>
            <a:r>
              <a:rPr lang="en-US" dirty="0" smtClean="0"/>
              <a:t>0.7186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en-US" dirty="0"/>
              <a:t>Recall</a:t>
            </a:r>
            <a:r>
              <a:rPr lang="ru-RU" dirty="0"/>
              <a:t> = </a:t>
            </a:r>
            <a:r>
              <a:rPr lang="en-US" dirty="0" smtClean="0"/>
              <a:t>0.7161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По итогам можно сказать, что модель научилась распознавать часть </a:t>
            </a:r>
            <a:r>
              <a:rPr lang="ru-RU" dirty="0" smtClean="0"/>
              <a:t>классов, однако</a:t>
            </a:r>
            <a:r>
              <a:rPr lang="ru-RU" dirty="0"/>
              <a:t>, требует дальнейшего улучшения. </a:t>
            </a:r>
            <a:endParaRPr lang="en-US" dirty="0" smtClean="0"/>
          </a:p>
          <a:p>
            <a:endParaRPr lang="en-US"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Наблюдается просадка на классах 21101, 2801, 2402, 21104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08559" y="784049"/>
            <a:ext cx="5679383" cy="56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64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437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655;p29"/>
          <p:cNvSpPr txBox="1"/>
          <p:nvPr/>
        </p:nvSpPr>
        <p:spPr>
          <a:xfrm>
            <a:off x="620053" y="919245"/>
            <a:ext cx="10751758" cy="50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lvl="0"/>
            <a:r>
              <a:rPr lang="ru-RU" dirty="0" smtClean="0"/>
              <a:t>В ходе </a:t>
            </a:r>
            <a:r>
              <a:rPr lang="ru-RU" dirty="0"/>
              <a:t>проведенной работы была получена модель для категоризации описаний сайтов. Данная модель основана на </a:t>
            </a:r>
            <a:r>
              <a:rPr lang="ru-RU" dirty="0" err="1"/>
              <a:t>эмбеддингах</a:t>
            </a:r>
            <a:r>
              <a:rPr lang="ru-RU" dirty="0"/>
              <a:t> </a:t>
            </a:r>
            <a:r>
              <a:rPr lang="ru-RU" dirty="0" err="1" smtClean="0"/>
              <a:t>дообученного</a:t>
            </a:r>
            <a:r>
              <a:rPr lang="ru-RU" dirty="0" smtClean="0"/>
              <a:t> </a:t>
            </a:r>
            <a:r>
              <a:rPr lang="en-US" dirty="0" err="1" smtClean="0"/>
              <a:t>DistilBERT</a:t>
            </a:r>
            <a:r>
              <a:rPr lang="ru-RU" dirty="0" smtClean="0"/>
              <a:t>, линейной нейронной сети и слоя  внимания. Целевые метрики составили 0.</a:t>
            </a:r>
            <a:r>
              <a:rPr lang="en-US" dirty="0" smtClean="0"/>
              <a:t>7140-0.7186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Для дальнейшей настройки модели рекомендуется: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/>
              <a:t>Увеличить количество данных по категориям, распознавание которых было выполнено неверно</a:t>
            </a:r>
            <a:endParaRPr lang="ru-RU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Проводить кросс-</a:t>
            </a:r>
            <a:r>
              <a:rPr lang="ru-RU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валидацию</a:t>
            </a:r>
            <a:endParaRPr lang="ru-RU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Заняться более внимательным изучением тестовых данных, дополнительной обработкой, удалением большого числа незначащих слов</a:t>
            </a:r>
            <a:endParaRPr lang="ru-RU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Добавить аугментации в тексты для улучшения распознавания категорий</a:t>
            </a:r>
            <a:endParaRPr lang="ru-RU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Добавить слой внимания во входной вектор</a:t>
            </a:r>
            <a:endParaRPr lang="en-US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/>
              <a:t>Провести </a:t>
            </a:r>
            <a:r>
              <a:rPr lang="ru-RU" dirty="0" err="1"/>
              <a:t>доообучение</a:t>
            </a:r>
            <a:r>
              <a:rPr lang="ru-RU" dirty="0"/>
              <a:t> </a:t>
            </a:r>
            <a:r>
              <a:rPr lang="en-US" dirty="0" err="1"/>
              <a:t>DistilBERT</a:t>
            </a:r>
            <a:r>
              <a:rPr lang="ru-RU" dirty="0" smtClean="0"/>
              <a:t>.</a:t>
            </a:r>
            <a:endParaRPr lang="ru-RU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ru-RU" dirty="0"/>
              <a:t> </a:t>
            </a:r>
          </a:p>
          <a:p>
            <a:pPr lvl="0">
              <a:buClr>
                <a:srgbClr val="4BD0A0"/>
              </a:buClr>
              <a:buSzPts val="3000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В целом</a:t>
            </a:r>
            <a:r>
              <a:rPr lang="ru-RU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, гибридная архитектура дает приемлемый результат для определенного набора входных данных при небольших вычислительных затратах, однако улучшение метрик требует более внимательного подхода к входным данным, требующий глубоких знаний в </a:t>
            </a:r>
            <a:r>
              <a:rPr lang="ru-RU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области </a:t>
            </a:r>
            <a:r>
              <a:rPr lang="ru-RU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машинного </a:t>
            </a:r>
            <a:r>
              <a:rPr lang="ru-RU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29811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0"/>
          <p:cNvGrpSpPr/>
          <p:nvPr/>
        </p:nvGrpSpPr>
        <p:grpSpPr>
          <a:xfrm>
            <a:off x="368000" y="1641559"/>
            <a:ext cx="6669500" cy="326400"/>
            <a:chOff x="552000" y="2462338"/>
            <a:chExt cx="10004250" cy="489600"/>
          </a:xfrm>
        </p:grpSpPr>
        <p:sp>
          <p:nvSpPr>
            <p:cNvPr id="485" name="Google Shape;485;p1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Постановка</a:t>
              </a:r>
              <a:r>
                <a:rPr lang="en-US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lang="ru-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задачи глубокого обучения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0"/>
          <p:cNvGrpSpPr/>
          <p:nvPr/>
        </p:nvGrpSpPr>
        <p:grpSpPr>
          <a:xfrm>
            <a:off x="367896" y="2301600"/>
            <a:ext cx="6669605" cy="333600"/>
            <a:chOff x="551843" y="3452400"/>
            <a:chExt cx="10004407" cy="500400"/>
          </a:xfrm>
        </p:grpSpPr>
        <p:sp>
          <p:nvSpPr>
            <p:cNvPr id="488" name="Google Shape;488;p10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Анализ данных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0"/>
          <p:cNvGrpSpPr/>
          <p:nvPr/>
        </p:nvGrpSpPr>
        <p:grpSpPr>
          <a:xfrm>
            <a:off x="367996" y="2967597"/>
            <a:ext cx="6669504" cy="337241"/>
            <a:chOff x="551993" y="4451400"/>
            <a:chExt cx="10004256" cy="505862"/>
          </a:xfrm>
        </p:grpSpPr>
        <p:sp>
          <p:nvSpPr>
            <p:cNvPr id="491" name="Google Shape;491;p10"/>
            <p:cNvSpPr txBox="1"/>
            <p:nvPr/>
          </p:nvSpPr>
          <p:spPr>
            <a:xfrm>
              <a:off x="1981049" y="4453262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10"/>
          <p:cNvGrpSpPr/>
          <p:nvPr/>
        </p:nvGrpSpPr>
        <p:grpSpPr>
          <a:xfrm>
            <a:off x="367996" y="3623959"/>
            <a:ext cx="6669505" cy="326400"/>
            <a:chOff x="551993" y="5435938"/>
            <a:chExt cx="10004258" cy="489600"/>
          </a:xfrm>
        </p:grpSpPr>
        <p:sp>
          <p:nvSpPr>
            <p:cNvPr id="494" name="Google Shape;494;p10"/>
            <p:cNvSpPr txBox="1"/>
            <p:nvPr/>
          </p:nvSpPr>
          <p:spPr>
            <a:xfrm>
              <a:off x="1981051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Методика реализации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10"/>
          <p:cNvGrpSpPr/>
          <p:nvPr/>
        </p:nvGrpSpPr>
        <p:grpSpPr>
          <a:xfrm>
            <a:off x="367996" y="4281559"/>
            <a:ext cx="6669505" cy="326400"/>
            <a:chOff x="551993" y="6422338"/>
            <a:chExt cx="10004257" cy="489600"/>
          </a:xfrm>
        </p:grpSpPr>
        <p:sp>
          <p:nvSpPr>
            <p:cNvPr id="497" name="Google Shape;497;p10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Итоги обучения модели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0"/>
          <p:cNvGrpSpPr/>
          <p:nvPr/>
        </p:nvGrpSpPr>
        <p:grpSpPr>
          <a:xfrm>
            <a:off x="367996" y="4944000"/>
            <a:ext cx="6669505" cy="324000"/>
            <a:chOff x="551993" y="7416000"/>
            <a:chExt cx="10004257" cy="486000"/>
          </a:xfrm>
        </p:grpSpPr>
        <p:sp>
          <p:nvSpPr>
            <p:cNvPr id="500" name="Google Shape;500;p10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Выводы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367929" y="5606317"/>
            <a:ext cx="6669571" cy="326400"/>
            <a:chOff x="551893" y="8409475"/>
            <a:chExt cx="10004357" cy="489600"/>
          </a:xfrm>
        </p:grpSpPr>
        <p:sp>
          <p:nvSpPr>
            <p:cNvPr id="503" name="Google Shape;503;p10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" sz="1600" dirty="0" smtClean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Список источников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067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10"/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3734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494;p10"/>
          <p:cNvSpPr txBox="1"/>
          <p:nvPr/>
        </p:nvSpPr>
        <p:spPr>
          <a:xfrm>
            <a:off x="1320700" y="2974799"/>
            <a:ext cx="5716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" sz="16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Эксперименты</a:t>
            </a:r>
            <a:endParaRPr sz="1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51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64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Список источников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045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Список источников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655;p29"/>
          <p:cNvSpPr txBox="1"/>
          <p:nvPr/>
        </p:nvSpPr>
        <p:spPr>
          <a:xfrm>
            <a:off x="620053" y="919245"/>
            <a:ext cx="10751758" cy="50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>
                <a:hlinkClick r:id="rId3"/>
              </a:rPr>
              <a:t>https://webiomed.ru/blog/osnovnye-metriki-zadach-klassifikatsii-v-mashinnom-obuchenii/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>
                <a:hlinkClick r:id="rId4"/>
              </a:rPr>
              <a:t>https://habr.com/ru/companies/meanotek/articles/256593/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>
                <a:hlinkClick r:id="rId5"/>
              </a:rPr>
              <a:t>https://loginom.ru/blog/neural-classification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>
                <a:hlinkClick r:id="rId6"/>
              </a:rPr>
              <a:t>https://education.yandex.ru/handbook/ml/article/nejroseti-dlya-raboty-s-posledovatelnostyami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>
                <a:hlinkClick r:id="rId7"/>
              </a:rPr>
              <a:t>https://ru.stackoverflow.com/questions/1520131/%D0%9D%D0%B5-%D0%BF%D0%BE%D0%BB%D1%83%D1%87%D0%B0%D0%B5%D1%82%D1%81%D1%8F-%D0%B4%D0%BE%D0%B1%D0%B8%D1%82%D1%8C%D1%81%D1%8F-%D1%82%D0%BE%D1%87%D0%BD%D0%BE%D1%81%D1%82%D0%B8-%D0%BE%D1%82-%D0%BD%D0%B5%D0%B9%D1%80%D0%BE%D1%81%D0%B5%D1%82%D0%B8-%D0%BA%D0%BB%D0%B0%D1%81%D1%81%D0%B8%D1%84%D0%B8%D0%BA%D0%B0%D1%82%D0%BE%D1%80%D0%B0-%D1%82%D0%B5%D0%BA%D1%81%D1%82%D0%BE%D0%B2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/>
              <a:t>Chatgpt.com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/>
              <a:t>Huggingface.co</a:t>
            </a:r>
            <a:endParaRPr lang="ru-RU" dirty="0"/>
          </a:p>
          <a:p>
            <a:pPr marL="300015" lvl="0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en-US" dirty="0"/>
              <a:t>Perplexity.com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0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723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ru" sz="6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 для глубокого обучения</a:t>
            </a:r>
            <a:endParaRPr sz="6400" b="1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</a:pP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03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;p46"/>
          <p:cNvSpPr txBox="1"/>
          <p:nvPr/>
        </p:nvSpPr>
        <p:spPr>
          <a:xfrm>
            <a:off x="256032" y="2348074"/>
            <a:ext cx="34777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350;p46"/>
          <p:cNvSpPr txBox="1"/>
          <p:nvPr/>
        </p:nvSpPr>
        <p:spPr>
          <a:xfrm>
            <a:off x="256032" y="3196483"/>
            <a:ext cx="2790029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351;p46"/>
          <p:cNvSpPr txBox="1"/>
          <p:nvPr/>
        </p:nvSpPr>
        <p:spPr>
          <a:xfrm>
            <a:off x="3194935" y="2348074"/>
            <a:ext cx="756846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Классификация описаний сайтов</a:t>
            </a:r>
            <a:endParaRPr sz="1000" dirty="0">
              <a:latin typeface="Proxima Nova" panose="020B0604020202020204" charset="0"/>
              <a:ea typeface="Proxima Nova"/>
              <a:cs typeface="Calibri Light" panose="020F0302020204030204" pitchFamily="34" charset="0"/>
              <a:sym typeface="Proxima Nova"/>
            </a:endParaRPr>
          </a:p>
        </p:txBody>
      </p:sp>
      <p:sp>
        <p:nvSpPr>
          <p:cNvPr id="5" name="Google Shape;352;p46"/>
          <p:cNvSpPr txBox="1"/>
          <p:nvPr/>
        </p:nvSpPr>
        <p:spPr>
          <a:xfrm>
            <a:off x="3194935" y="3119539"/>
            <a:ext cx="685119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z="1000" dirty="0"/>
              <a:t>Текстовая классификация является одной из ключевых задач в области машинного обучения и обработки естественного языка. С ростом объёмов текстовой информации в интернете и корпоративных системах, становится критически важно эффективно обрабатывать и анализировать эти данные.</a:t>
            </a:r>
            <a:endParaRPr sz="1000" dirty="0">
              <a:latin typeface="Proxima Nova" panose="020B0604020202020204" charset="0"/>
              <a:ea typeface="Proxima Nova"/>
              <a:cs typeface="Calibri Light" panose="020F0302020204030204" pitchFamily="34" charset="0"/>
              <a:sym typeface="Proxima Nova"/>
            </a:endParaRPr>
          </a:p>
        </p:txBody>
      </p:sp>
      <p:sp>
        <p:nvSpPr>
          <p:cNvPr id="6" name="Google Shape;353;p46"/>
          <p:cNvSpPr txBox="1"/>
          <p:nvPr/>
        </p:nvSpPr>
        <p:spPr>
          <a:xfrm>
            <a:off x="256032" y="4386687"/>
            <a:ext cx="347775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354;p46"/>
          <p:cNvSpPr txBox="1"/>
          <p:nvPr/>
        </p:nvSpPr>
        <p:spPr>
          <a:xfrm>
            <a:off x="3194935" y="4425159"/>
            <a:ext cx="464667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Accuracy, Precision, Recall, F1</a:t>
            </a:r>
            <a:r>
              <a:rPr lang="ru-RU" sz="1000" dirty="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 для </a:t>
            </a:r>
            <a:r>
              <a:rPr lang="ru-RU" sz="1000" dirty="0" err="1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многоклассовой</a:t>
            </a:r>
            <a:r>
              <a:rPr lang="ru-RU" sz="1000" dirty="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 классификации. </a:t>
            </a:r>
            <a:r>
              <a:rPr lang="en-US" sz="1000" dirty="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F1 </a:t>
            </a:r>
            <a:r>
              <a:rPr lang="ru-RU" sz="1000" dirty="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должно </a:t>
            </a:r>
            <a:r>
              <a:rPr lang="ru-RU" sz="1000" smtClean="0">
                <a:latin typeface="Proxima Nova" panose="020B0604020202020204" charset="0"/>
                <a:ea typeface="Proxima Nova"/>
                <a:cs typeface="Calibri Light" panose="020F0302020204030204" pitchFamily="34" charset="0"/>
                <a:sym typeface="Proxima Nova"/>
              </a:rPr>
              <a:t>быть больше 70%</a:t>
            </a:r>
            <a:endParaRPr lang="ru-RU" sz="1000" dirty="0">
              <a:latin typeface="Proxima Nova" panose="020B0604020202020204" charset="0"/>
              <a:ea typeface="Proxima Nova"/>
              <a:cs typeface="Calibri Light" panose="020F0302020204030204" pitchFamily="34" charset="0"/>
              <a:sym typeface="Proxima Nova"/>
            </a:endParaRPr>
          </a:p>
        </p:txBody>
      </p:sp>
      <p:sp>
        <p:nvSpPr>
          <p:cNvPr id="8" name="Google Shape;341;p45">
            <a:extLst>
              <a:ext uri="{FF2B5EF4-FFF2-40B4-BE49-F238E27FC236}">
                <a16:creationId xmlns:a16="http://schemas.microsoft.com/office/drawing/2014/main" id="{E2FB4E41-2A1E-FA4D-CA8E-A01D9B0683A5}"/>
              </a:ext>
            </a:extLst>
          </p:cNvPr>
          <p:cNvSpPr txBox="1"/>
          <p:nvPr/>
        </p:nvSpPr>
        <p:spPr>
          <a:xfrm>
            <a:off x="256032" y="448057"/>
            <a:ext cx="9153144" cy="194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tx1"/>
                </a:solidFill>
                <a:latin typeface="Arial Black" panose="020B0A04020102020204" pitchFamily="34" charset="0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sz="5000" b="0" i="0" u="none" strike="noStrike" cap="none">
              <a:solidFill>
                <a:schemeClr val="tx1"/>
              </a:solidFill>
              <a:latin typeface="Arial Black" panose="020B0A040201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350;p46"/>
          <p:cNvSpPr txBox="1"/>
          <p:nvPr/>
        </p:nvSpPr>
        <p:spPr>
          <a:xfrm>
            <a:off x="256032" y="5242805"/>
            <a:ext cx="2790029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 smtClean="0">
                <a:latin typeface="Proxima Nova"/>
                <a:ea typeface="Proxima Nova"/>
                <a:cs typeface="Proxima Nova"/>
                <a:sym typeface="Proxima Nova"/>
              </a:rPr>
              <a:t>Доступные решения:</a:t>
            </a:r>
            <a:endParaRPr sz="15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Google Shape;352;p46"/>
          <p:cNvSpPr txBox="1"/>
          <p:nvPr/>
        </p:nvSpPr>
        <p:spPr>
          <a:xfrm>
            <a:off x="3194935" y="5242805"/>
            <a:ext cx="685119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z="1000" dirty="0" smtClean="0">
                <a:ea typeface="Proxima Nova"/>
              </a:rPr>
              <a:t>Модели (</a:t>
            </a:r>
            <a:r>
              <a:rPr lang="en-US" sz="1000" dirty="0" err="1" smtClean="0">
                <a:ea typeface="Proxima Nova"/>
              </a:rPr>
              <a:t>Kaggle</a:t>
            </a:r>
            <a:r>
              <a:rPr lang="en-US" sz="1000" dirty="0" smtClean="0">
                <a:ea typeface="Proxima Nova"/>
              </a:rPr>
              <a:t>) </a:t>
            </a:r>
            <a:r>
              <a:rPr lang="ru-RU" sz="1000" dirty="0" smtClean="0">
                <a:ea typeface="Proxima Nova"/>
              </a:rPr>
              <a:t>с использованием </a:t>
            </a:r>
            <a:r>
              <a:rPr lang="en-US" sz="1000" dirty="0" smtClean="0">
                <a:ea typeface="Proxima Nova"/>
              </a:rPr>
              <a:t>SVC,</a:t>
            </a:r>
            <a:r>
              <a:rPr lang="ru-RU" sz="1000" dirty="0">
                <a:ea typeface="Proxima Nova"/>
              </a:rPr>
              <a:t> </a:t>
            </a:r>
            <a:r>
              <a:rPr lang="en-US" sz="1000" dirty="0" smtClean="0">
                <a:ea typeface="Proxima Nova"/>
              </a:rPr>
              <a:t>Random Forest, </a:t>
            </a:r>
            <a:r>
              <a:rPr lang="ru-RU" sz="1000" dirty="0" smtClean="0">
                <a:ea typeface="Proxima Nova"/>
              </a:rPr>
              <a:t>Нескольких скрытых слоев обладают меньшей точностью и больше подвержены влиянию шума в данных</a:t>
            </a:r>
            <a:endParaRPr sz="1000" dirty="0">
              <a:latin typeface="Proxima Nova" panose="020B0604020202020204" charset="0"/>
              <a:ea typeface="Proxima Nova"/>
              <a:cs typeface="Calibri Light" panose="020F030202020403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214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ru" sz="64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40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/>
        </p:nvSpPr>
        <p:spPr>
          <a:xfrm>
            <a:off x="367900" y="1478400"/>
            <a:ext cx="8575200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Приватный </a:t>
            </a:r>
            <a:r>
              <a:rPr lang="ru-RU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</a:t>
            </a: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с описаниями сайтов и соответствующими им числовым категориям</a:t>
            </a:r>
            <a:endParaRPr lang="ru-RU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7951 записей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категорий – 56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Данные хранятся в 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CSV</a:t>
            </a: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31015"/>
            <a:ext cx="5172681" cy="47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/>
        </p:nvSpPr>
        <p:spPr>
          <a:xfrm>
            <a:off x="367900" y="1478400"/>
            <a:ext cx="8575200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Лемматизация</a:t>
            </a:r>
            <a:endParaRPr lang="ru-RU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Удаление знаков препинания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Удаление союзов и предлогов</a:t>
            </a: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Удаление 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stop-word</a:t>
            </a:r>
          </a:p>
        </p:txBody>
      </p:sp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Предобработка данных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0" y="3262603"/>
            <a:ext cx="5687435" cy="34591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87" y="2966156"/>
            <a:ext cx="5687435" cy="38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4A9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8407998" y="2649501"/>
            <a:ext cx="3784000" cy="3784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4622867" y="2635200"/>
            <a:ext cx="3784000" cy="37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</a:pPr>
            <a:r>
              <a:rPr lang="ru" sz="64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</a:pPr>
            <a:r>
              <a:rPr lang="ru-RU" sz="6400" b="1" dirty="0" smtClean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Эксперименты</a:t>
            </a:r>
            <a:endParaRPr sz="2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719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/>
        </p:nvSpPr>
        <p:spPr>
          <a:xfrm>
            <a:off x="367900" y="1478400"/>
            <a:ext cx="8575200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>
              <a:buClr>
                <a:srgbClr val="4BD0A0"/>
              </a:buClr>
              <a:buSzPts val="3000"/>
            </a:pPr>
            <a:r>
              <a:rPr lang="ru-RU" sz="20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исследования были предприняты попытки решить задачу методами </a:t>
            </a:r>
            <a:r>
              <a:rPr lang="en-US" sz="20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word2vec</a:t>
            </a:r>
            <a:r>
              <a:rPr lang="ru-RU" sz="2000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ru-RU" sz="20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endParaRPr lang="ru-RU" sz="2000" dirty="0" smtClean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367900" y="326400"/>
            <a:ext cx="95278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Эксперименты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655;p29"/>
          <p:cNvSpPr txBox="1"/>
          <p:nvPr/>
        </p:nvSpPr>
        <p:spPr>
          <a:xfrm>
            <a:off x="503674" y="2254255"/>
            <a:ext cx="8649384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300015" indent="-300015">
              <a:buClr>
                <a:srgbClr val="4BD0A0"/>
              </a:buClr>
              <a:buSzPts val="3000"/>
              <a:buFont typeface="Proxima Nova"/>
              <a:buChar char="●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Метрики с использованием</a:t>
            </a: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Word2Vec </a:t>
            </a: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 скрытого слоя: </a:t>
            </a:r>
          </a:p>
          <a:p>
            <a:pPr>
              <a:buClr>
                <a:srgbClr val="4BD0A0"/>
              </a:buClr>
              <a:buSzPts val="3000"/>
            </a:pPr>
            <a:r>
              <a:rPr lang="en-US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– 0.3953 , Precision – 0.4514, Recall  - 0.3953, F1-Score – 0.4029</a:t>
            </a:r>
            <a:endParaRPr lang="ru-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endParaRPr lang="ru-RU"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BD0A0"/>
              </a:buClr>
              <a:buSzPts val="3000"/>
            </a:pPr>
            <a:r>
              <a:rPr lang="ru-RU" sz="20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 удовлетворяет минимальным требованиям исходной задачи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" y="3632662"/>
            <a:ext cx="8392125" cy="30182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503" y="193366"/>
            <a:ext cx="3202872" cy="6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621</Words>
  <Application>Microsoft Office PowerPoint</Application>
  <PresentationFormat>Широкоэкранный</PresentationFormat>
  <Paragraphs>112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Proxima Nova</vt:lpstr>
      <vt:lpstr>Proxima Nova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</dc:creator>
  <cp:lastModifiedBy>Антон</cp:lastModifiedBy>
  <cp:revision>56</cp:revision>
  <dcterms:created xsi:type="dcterms:W3CDTF">2024-06-15T17:47:41Z</dcterms:created>
  <dcterms:modified xsi:type="dcterms:W3CDTF">2024-11-01T06:46:16Z</dcterms:modified>
</cp:coreProperties>
</file>