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1e81fb84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1e81fb84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259febd2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259febd2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259febd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259febd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259febd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259febd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259febd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259febd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259febd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259febd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259febd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259febd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259feb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259feb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259febd2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259febd2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1e81fb8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1e81fb8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e81fb8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e81fb8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e81fb84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e81fb84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1e81fb84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1e81fb84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3cbc221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3cbc221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1e81fb84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1e81fb84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1e81fb84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1e81fb84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1e81fb8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1e81fb8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Política New Green Deal en Antas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puede el municipio de Antas realizar una política que genere  energía 100% limpia y gratuita?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justificaciones para realizar esta política?</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819150" y="1768138"/>
            <a:ext cx="5202575" cy="289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3"/>
          <p:cNvPicPr preferRelativeResize="0"/>
          <p:nvPr/>
        </p:nvPicPr>
        <p:blipFill>
          <a:blip r:embed="rId3">
            <a:alphaModFix/>
          </a:blip>
          <a:stretch>
            <a:fillRect/>
          </a:stretch>
        </p:blipFill>
        <p:spPr>
          <a:xfrm>
            <a:off x="728663" y="171450"/>
            <a:ext cx="7686675" cy="480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Política eficiente económicamente, a la par que responsable a nivel social y ecológico</a:t>
            </a:r>
            <a:endParaRPr/>
          </a:p>
        </p:txBody>
      </p:sp>
      <p:sp>
        <p:nvSpPr>
          <p:cNvPr id="203" name="Google Shape;203;p24"/>
          <p:cNvSpPr txBox="1"/>
          <p:nvPr>
            <p:ph idx="1" type="body"/>
          </p:nvPr>
        </p:nvSpPr>
        <p:spPr>
          <a:xfrm>
            <a:off x="743450" y="1900875"/>
            <a:ext cx="77724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Siguiendo con la opinión del pueblo reflejada en la encuesta el gasto de los 6 millones se hará durante 6 años, pero de una forma justa.</a:t>
            </a:r>
            <a:endParaRPr/>
          </a:p>
          <a:p>
            <a:pPr indent="0" lvl="0" marL="0" rtl="0" algn="l">
              <a:spcBef>
                <a:spcPts val="1200"/>
              </a:spcBef>
              <a:spcAft>
                <a:spcPts val="1200"/>
              </a:spcAft>
              <a:buNone/>
            </a:pPr>
            <a:r>
              <a:rPr lang="es"/>
              <a:t>Aunque se realizarán las 1179 casas,  el orden de entrada de las viviendas dependerá de los niveles de renta de las unidades familiares, tendrán preferencia las que están en la cola en cuanto a nivel de recursos.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58850" y="30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Otras freferencias de gasto de la opinión pública</a:t>
            </a:r>
            <a:endParaRPr/>
          </a:p>
        </p:txBody>
      </p:sp>
      <p:sp>
        <p:nvSpPr>
          <p:cNvPr id="209" name="Google Shape;209;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5"/>
          <p:cNvPicPr preferRelativeResize="0"/>
          <p:nvPr/>
        </p:nvPicPr>
        <p:blipFill>
          <a:blip r:embed="rId3">
            <a:alphaModFix/>
          </a:blip>
          <a:stretch>
            <a:fillRect/>
          </a:stretch>
        </p:blipFill>
        <p:spPr>
          <a:xfrm>
            <a:off x="358850" y="1004225"/>
            <a:ext cx="7830326" cy="382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971550" y="4288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desglose en el tiempo de los gastos de los 14 millones  extra 24-30</a:t>
            </a:r>
            <a:endParaRPr/>
          </a:p>
        </p:txBody>
      </p:sp>
      <p:sp>
        <p:nvSpPr>
          <p:cNvPr id="216" name="Google Shape;216;p26"/>
          <p:cNvSpPr txBox="1"/>
          <p:nvPr>
            <p:ph idx="1" type="body"/>
          </p:nvPr>
        </p:nvSpPr>
        <p:spPr>
          <a:xfrm>
            <a:off x="1394825" y="1666900"/>
            <a:ext cx="7505700" cy="288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17" name="Google Shape;217;p26"/>
          <p:cNvPicPr preferRelativeResize="0"/>
          <p:nvPr/>
        </p:nvPicPr>
        <p:blipFill>
          <a:blip r:embed="rId3">
            <a:alphaModFix/>
          </a:blip>
          <a:stretch>
            <a:fillRect/>
          </a:stretch>
        </p:blipFill>
        <p:spPr>
          <a:xfrm>
            <a:off x="248850" y="1295250"/>
            <a:ext cx="8058150" cy="341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437325" y="227925"/>
            <a:ext cx="7505700" cy="9546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Font typeface="Calibri"/>
              <a:buChar char="-"/>
            </a:pPr>
            <a:r>
              <a:rPr lang="es" sz="1300">
                <a:solidFill>
                  <a:schemeClr val="dk2"/>
                </a:solidFill>
                <a:latin typeface="Calibri"/>
                <a:ea typeface="Calibri"/>
                <a:cs typeface="Calibri"/>
                <a:sym typeface="Calibri"/>
              </a:rPr>
              <a:t> teniendo en cuenta que la deuda de Antas es de 1.8 millones, a este ritmo, la deuda estaría liquidada en 6 años</a:t>
            </a:r>
            <a:endParaRPr/>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7"/>
          <p:cNvPicPr preferRelativeResize="0"/>
          <p:nvPr/>
        </p:nvPicPr>
        <p:blipFill>
          <a:blip r:embed="rId3">
            <a:alphaModFix/>
          </a:blip>
          <a:stretch>
            <a:fillRect/>
          </a:stretch>
        </p:blipFill>
        <p:spPr>
          <a:xfrm>
            <a:off x="140400" y="813075"/>
            <a:ext cx="8863201" cy="4330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 más importante</a:t>
            </a:r>
            <a:endParaRPr/>
          </a:p>
        </p:txBody>
      </p:sp>
      <p:sp>
        <p:nvSpPr>
          <p:cNvPr id="230" name="Google Shape;23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Contando que se gasta los 7.5 millones de entrada y el millón anual durante esos cuatro años aun así habría un  desde 2024 de 100.000 aprox  y acabaria siendo constante de 380.000 a los 6 años sacado de la caja,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29"/>
          <p:cNvPicPr preferRelativeResize="0"/>
          <p:nvPr/>
        </p:nvPicPr>
        <p:blipFill>
          <a:blip r:embed="rId3">
            <a:alphaModFix/>
          </a:blip>
          <a:stretch>
            <a:fillRect/>
          </a:stretch>
        </p:blipFill>
        <p:spPr>
          <a:xfrm>
            <a:off x="256691" y="0"/>
            <a:ext cx="863062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último pero no menos importante</a:t>
            </a:r>
            <a:endParaRPr/>
          </a:p>
        </p:txBody>
      </p:sp>
      <p:sp>
        <p:nvSpPr>
          <p:cNvPr id="243" name="Google Shape;243;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política aquí  propuesta no es buena solo porque ejecuta el dinero desde la perspectiva de la inversión con vistas al retorno y no desde la perspectiva del gasto, además todo ese dinero se inyectará a la economía privada Antusa, generando un ciclo circular de la renta virtuoso que puede generar un aumento de la renta per-cápita  del municipio, beneficiando al bolsillo de vecinos y comercios.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Una política escalable como antídoto contra la a España Vacía.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 donde surge la financiación?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-inversión de Enel green power valorada en 106 millones de euros, de los cuales 40 irán al ayuntamiento</a:t>
            </a:r>
            <a:endParaRPr sz="1600"/>
          </a:p>
          <a:p>
            <a:pPr indent="0" lvl="0" marL="0" rtl="0" algn="l">
              <a:spcBef>
                <a:spcPts val="1200"/>
              </a:spcBef>
              <a:spcAft>
                <a:spcPts val="0"/>
              </a:spcAft>
              <a:buNone/>
            </a:pPr>
            <a:r>
              <a:rPr lang="es" sz="1600"/>
              <a:t>-El ayuntamiento generará de entrada 7.5 millones en 2024  así como 980.000 euros por año durante 32 años, un total de 40 millones en 32 años</a:t>
            </a:r>
            <a:endParaRPr sz="1600"/>
          </a:p>
          <a:p>
            <a:pPr indent="0" lvl="0" marL="0" rtl="0" algn="l">
              <a:spcBef>
                <a:spcPts val="1200"/>
              </a:spcBef>
              <a:spcAft>
                <a:spcPts val="1200"/>
              </a:spcAft>
              <a:buNone/>
            </a:pPr>
            <a:r>
              <a:rPr lang="es" sz="1600"/>
              <a:t>-el contrato es a cambio de 550 hectáreas de tierra donde van a poner paneles solares con un valor energético de  250 MWp</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36150" y="25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historial de ingresos y gastos (1985-2024)</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261050" y="869225"/>
            <a:ext cx="8621899" cy="4274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27650" y="206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historial dividiendo el dinero recibido de entrada en 4 años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223050" y="1161225"/>
            <a:ext cx="8701501" cy="3919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51775" y="351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Cual es la propuesta?</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-hay 1.176 casas principales en Antas si, suponemos junto con red eléctrica que el consumo diario de una casa promedio es de 9 kwh, necesitaríamos una potencia de unos 2kwp, lo que supone unos costes medios de  5.000 euros</a:t>
            </a:r>
            <a:endParaRPr/>
          </a:p>
          <a:p>
            <a:pPr indent="0" lvl="0" marL="0" rtl="0" algn="l">
              <a:spcBef>
                <a:spcPts val="1200"/>
              </a:spcBef>
              <a:spcAft>
                <a:spcPts val="1200"/>
              </a:spcAft>
              <a:buNone/>
            </a:pPr>
            <a:r>
              <a:rPr b="1" lang="es"/>
              <a:t>Costes desglosados</a:t>
            </a:r>
            <a:r>
              <a:rPr lang="es"/>
              <a:t>: placas=1.500, inversor=1.000, coste instalación=300 batería= 2.200 consulatado a una empresa del pueblo. Supongo que al ser 1.176 instalaciones, por la economía de escala saldría más barato</a:t>
            </a:r>
            <a:endParaRPr/>
          </a:p>
        </p:txBody>
      </p:sp>
      <p:pic>
        <p:nvPicPr>
          <p:cNvPr id="156" name="Google Shape;156;p17"/>
          <p:cNvPicPr preferRelativeResize="0"/>
          <p:nvPr/>
        </p:nvPicPr>
        <p:blipFill>
          <a:blip r:embed="rId3">
            <a:alphaModFix/>
          </a:blip>
          <a:stretch>
            <a:fillRect/>
          </a:stretch>
        </p:blipFill>
        <p:spPr>
          <a:xfrm>
            <a:off x="608700" y="1124575"/>
            <a:ext cx="4687750" cy="22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317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coste de instalación media por hogar</a:t>
            </a:r>
            <a:endParaRPr/>
          </a:p>
        </p:txBody>
      </p:sp>
      <p:sp>
        <p:nvSpPr>
          <p:cNvPr id="162" name="Google Shape;162;p18"/>
          <p:cNvSpPr txBox="1"/>
          <p:nvPr>
            <p:ph idx="1" type="body"/>
          </p:nvPr>
        </p:nvSpPr>
        <p:spPr>
          <a:xfrm>
            <a:off x="819150" y="8452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-hay 1.176 casas principales en Antas si, suponemos junto con red eléctrica que el consumo diario de una casa promedio es de 9 kwh, necesitaríamos una potencia de unos 2kwp, lo que supone unos costes medios de  5.000 euros </a:t>
            </a:r>
            <a:endParaRPr/>
          </a:p>
          <a:p>
            <a:pPr indent="0" lvl="0" marL="0" rtl="0" algn="l">
              <a:spcBef>
                <a:spcPts val="1200"/>
              </a:spcBef>
              <a:spcAft>
                <a:spcPts val="1200"/>
              </a:spcAft>
              <a:buNone/>
            </a:pPr>
            <a:r>
              <a:rPr b="1" lang="es"/>
              <a:t>Costes desglosados</a:t>
            </a:r>
            <a:r>
              <a:rPr lang="es"/>
              <a:t>: placas=1.500, inversor=1.000, coste instalación=300 batería= 2.200 consulatado a una empresa del pueblo. Supongo que al ser 1.176 instalaciones, por la economía de escala saldría más barato</a:t>
            </a:r>
            <a:endParaRPr/>
          </a:p>
        </p:txBody>
      </p:sp>
      <p:pic>
        <p:nvPicPr>
          <p:cNvPr id="163" name="Google Shape;163;p18"/>
          <p:cNvPicPr preferRelativeResize="0"/>
          <p:nvPr/>
        </p:nvPicPr>
        <p:blipFill>
          <a:blip r:embed="rId3">
            <a:alphaModFix/>
          </a:blip>
          <a:stretch>
            <a:fillRect/>
          </a:stretch>
        </p:blipFill>
        <p:spPr>
          <a:xfrm>
            <a:off x="193575" y="2329150"/>
            <a:ext cx="3907750" cy="281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317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coste de la política Energía limpia y retorno de la inversión</a:t>
            </a:r>
            <a:endParaRPr/>
          </a:p>
        </p:txBody>
      </p:sp>
      <p:sp>
        <p:nvSpPr>
          <p:cNvPr id="169" name="Google Shape;169;p19"/>
          <p:cNvSpPr txBox="1"/>
          <p:nvPr>
            <p:ph idx="1" type="body"/>
          </p:nvPr>
        </p:nvSpPr>
        <p:spPr>
          <a:xfrm>
            <a:off x="392425" y="1653850"/>
            <a:ext cx="3506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1.176 casas por 5.000 euros= 5.800.000 millones</a:t>
            </a:r>
            <a:endParaRPr/>
          </a:p>
          <a:p>
            <a:pPr indent="0" lvl="0" marL="0" rtl="0" algn="l">
              <a:spcBef>
                <a:spcPts val="1200"/>
              </a:spcBef>
              <a:spcAft>
                <a:spcPts val="0"/>
              </a:spcAft>
              <a:buNone/>
            </a:pPr>
            <a:r>
              <a:rPr lang="es"/>
              <a:t>Se le cobrará un abono mensual a cada unidad beneficiada de 25 euros para una  caja colectiva</a:t>
            </a:r>
            <a:endParaRPr/>
          </a:p>
          <a:p>
            <a:pPr indent="0" lvl="0" marL="0" rtl="0" algn="l">
              <a:spcBef>
                <a:spcPts val="1200"/>
              </a:spcBef>
              <a:spcAft>
                <a:spcPts val="0"/>
              </a:spcAft>
              <a:buNone/>
            </a:pPr>
            <a:r>
              <a:rPr lang="es"/>
              <a:t>Esta caja generará al ayuntamiento al 352.800 euros al año y </a:t>
            </a:r>
            <a:r>
              <a:rPr lang="es"/>
              <a:t>7.056.000 en 20 años</a:t>
            </a:r>
            <a:endParaRPr/>
          </a:p>
          <a:p>
            <a:pPr indent="0" lvl="0" marL="0" rtl="0" algn="l">
              <a:spcBef>
                <a:spcPts val="1200"/>
              </a:spcBef>
              <a:spcAft>
                <a:spcPts val="0"/>
              </a:spcAft>
              <a:buNone/>
            </a:pPr>
            <a:r>
              <a:rPr lang="es"/>
              <a:t>con ese dinero se cubrirán  daños a instalaciones, y renovación del plan a los 20 año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3846702" y="970325"/>
            <a:ext cx="4795474" cy="391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727650" y="19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diferencia entre modelo tradicional y new green deal</a:t>
            </a:r>
            <a:endParaRPr/>
          </a:p>
        </p:txBody>
      </p:sp>
      <p:sp>
        <p:nvSpPr>
          <p:cNvPr id="176" name="Google Shape;176;p20"/>
          <p:cNvSpPr txBox="1"/>
          <p:nvPr>
            <p:ph idx="1" type="body"/>
          </p:nvPr>
        </p:nvSpPr>
        <p:spPr>
          <a:xfrm>
            <a:off x="727650" y="1137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ponemos de media un coste por casa de 80 euros el gasto en 20 años de todas las viviendas son 22 millones</a:t>
            </a:r>
            <a:endParaRPr/>
          </a:p>
        </p:txBody>
      </p:sp>
      <p:pic>
        <p:nvPicPr>
          <p:cNvPr id="177" name="Google Shape;177;p20"/>
          <p:cNvPicPr preferRelativeResize="0"/>
          <p:nvPr/>
        </p:nvPicPr>
        <p:blipFill rotWithShape="1">
          <a:blip r:embed="rId3">
            <a:alphaModFix/>
          </a:blip>
          <a:srcRect b="0" l="0" r="0" t="7595"/>
          <a:stretch/>
        </p:blipFill>
        <p:spPr>
          <a:xfrm>
            <a:off x="613700" y="1739150"/>
            <a:ext cx="7171201" cy="3173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diferencia en 20 años</a:t>
            </a:r>
            <a:endParaRPr/>
          </a:p>
        </p:txBody>
      </p:sp>
      <p:sp>
        <p:nvSpPr>
          <p:cNvPr id="183" name="Google Shape;183;p21"/>
          <p:cNvSpPr txBox="1"/>
          <p:nvPr>
            <p:ph idx="1" type="body"/>
          </p:nvPr>
        </p:nvSpPr>
        <p:spPr>
          <a:xfrm>
            <a:off x="682725" y="180020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a:t>
            </a:r>
            <a:r>
              <a:rPr lang="es" sz="2400"/>
              <a:t>22.000.000-7.000.000=15.000.000</a:t>
            </a:r>
            <a:endParaRPr sz="2400"/>
          </a:p>
          <a:p>
            <a:pPr indent="0" lvl="0" marL="0" rtl="0" algn="l">
              <a:spcBef>
                <a:spcPts val="1200"/>
              </a:spcBef>
              <a:spcAft>
                <a:spcPts val="0"/>
              </a:spcAft>
              <a:buNone/>
            </a:pPr>
            <a:r>
              <a:rPr lang="es"/>
              <a:t>-Los habitantes del pueblo se ahorraría 15.000.000 millones durante este periodo</a:t>
            </a:r>
            <a:endParaRPr/>
          </a:p>
          <a:p>
            <a:pPr indent="0" lvl="0" marL="0" rtl="0" algn="l">
              <a:spcBef>
                <a:spcPts val="1200"/>
              </a:spcBef>
              <a:spcAft>
                <a:spcPts val="0"/>
              </a:spcAft>
              <a:buNone/>
            </a:pPr>
            <a:r>
              <a:rPr lang="es"/>
              <a:t>-Lo que supone unos </a:t>
            </a:r>
            <a:r>
              <a:rPr b="1" lang="es" sz="1500"/>
              <a:t>600 de ahorro anual por familia</a:t>
            </a:r>
            <a:r>
              <a:rPr lang="es"/>
              <a:t>, lo que es igual a </a:t>
            </a:r>
            <a:r>
              <a:rPr b="1" lang="es" sz="1500"/>
              <a:t>12.000 euros en 20 años</a:t>
            </a:r>
            <a:r>
              <a:rPr lang="es"/>
              <a:t>, eso y que ahora las familias se podrán permitir gastar más electricidad de lo que gastaban antes, por un precio mucho menor y sin contaminar.</a:t>
            </a:r>
            <a:endParaRPr/>
          </a:p>
          <a:p>
            <a:pPr indent="0" lvl="0" marL="0" rtl="0" algn="l">
              <a:spcBef>
                <a:spcPts val="1200"/>
              </a:spcBef>
              <a:spcAft>
                <a:spcPts val="1200"/>
              </a:spcAft>
              <a:buNone/>
            </a:pPr>
            <a:r>
              <a:rPr lang="es"/>
              <a:t>-Otro aspecto es la soberanía e independencia energética del pueblo, </a:t>
            </a:r>
            <a:r>
              <a:rPr b="1" lang="es" sz="1500"/>
              <a:t>un pueblo prueba de crisis energéticas</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