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29"/>
  </p:notesMasterIdLst>
  <p:sldIdLst>
    <p:sldId id="256" r:id="rId2"/>
    <p:sldId id="298" r:id="rId3"/>
    <p:sldId id="257" r:id="rId4"/>
    <p:sldId id="259" r:id="rId5"/>
    <p:sldId id="258" r:id="rId6"/>
    <p:sldId id="273" r:id="rId7"/>
    <p:sldId id="274" r:id="rId8"/>
    <p:sldId id="275" r:id="rId9"/>
    <p:sldId id="276" r:id="rId10"/>
    <p:sldId id="277" r:id="rId11"/>
    <p:sldId id="278" r:id="rId12"/>
    <p:sldId id="281" r:id="rId13"/>
    <p:sldId id="279" r:id="rId14"/>
    <p:sldId id="283" r:id="rId15"/>
    <p:sldId id="285" r:id="rId16"/>
    <p:sldId id="286" r:id="rId17"/>
    <p:sldId id="284" r:id="rId18"/>
    <p:sldId id="288" r:id="rId19"/>
    <p:sldId id="289" r:id="rId20"/>
    <p:sldId id="292" r:id="rId21"/>
    <p:sldId id="291" r:id="rId22"/>
    <p:sldId id="290" r:id="rId23"/>
    <p:sldId id="293" r:id="rId24"/>
    <p:sldId id="294" r:id="rId25"/>
    <p:sldId id="296" r:id="rId26"/>
    <p:sldId id="297" r:id="rId27"/>
    <p:sldId id="272" r:id="rId28"/>
  </p:sldIdLst>
  <p:sldSz cx="13679488" cy="3600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2A592"/>
    <a:srgbClr val="C5E0B4"/>
    <a:srgbClr val="E7E6E6"/>
    <a:srgbClr val="F8CBAD"/>
    <a:srgbClr val="2D0922"/>
    <a:srgbClr val="C00000"/>
    <a:srgbClr val="FF0000"/>
    <a:srgbClr val="EFEFEF"/>
    <a:srgbClr val="F3F3F3"/>
    <a:srgbClr val="C426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29" autoAdjust="0"/>
    <p:restoredTop sz="80307" autoAdjust="0"/>
  </p:normalViewPr>
  <p:slideViewPr>
    <p:cSldViewPr snapToGrid="0">
      <p:cViewPr varScale="1">
        <p:scale>
          <a:sx n="141" d="100"/>
          <a:sy n="141" d="100"/>
        </p:scale>
        <p:origin x="126" y="114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C1E4DC-9223-4643-805B-A28B9BB57B09}" type="datetimeFigureOut">
              <a:rPr lang="zh-CN" altLang="en-US" smtClean="0"/>
              <a:t>2019/10/30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-2433638" y="1143000"/>
            <a:ext cx="11725276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8BEF14-3302-44DD-8F47-E2927C5C4C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8158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28987" rtl="0" eaLnBrk="1" latinLnBrk="0" hangingPunct="1">
      <a:defRPr sz="1089" kern="1200">
        <a:solidFill>
          <a:schemeClr val="tx1"/>
        </a:solidFill>
        <a:latin typeface="+mn-lt"/>
        <a:ea typeface="+mn-ea"/>
        <a:cs typeface="+mn-cs"/>
      </a:defRPr>
    </a:lvl1pPr>
    <a:lvl2pPr marL="414494" algn="l" defTabSz="828987" rtl="0" eaLnBrk="1" latinLnBrk="0" hangingPunct="1">
      <a:defRPr sz="1089" kern="1200">
        <a:solidFill>
          <a:schemeClr val="tx1"/>
        </a:solidFill>
        <a:latin typeface="+mn-lt"/>
        <a:ea typeface="+mn-ea"/>
        <a:cs typeface="+mn-cs"/>
      </a:defRPr>
    </a:lvl2pPr>
    <a:lvl3pPr marL="828987" algn="l" defTabSz="828987" rtl="0" eaLnBrk="1" latinLnBrk="0" hangingPunct="1">
      <a:defRPr sz="1089" kern="1200">
        <a:solidFill>
          <a:schemeClr val="tx1"/>
        </a:solidFill>
        <a:latin typeface="+mn-lt"/>
        <a:ea typeface="+mn-ea"/>
        <a:cs typeface="+mn-cs"/>
      </a:defRPr>
    </a:lvl3pPr>
    <a:lvl4pPr marL="1243482" algn="l" defTabSz="828987" rtl="0" eaLnBrk="1" latinLnBrk="0" hangingPunct="1">
      <a:defRPr sz="1089" kern="1200">
        <a:solidFill>
          <a:schemeClr val="tx1"/>
        </a:solidFill>
        <a:latin typeface="+mn-lt"/>
        <a:ea typeface="+mn-ea"/>
        <a:cs typeface="+mn-cs"/>
      </a:defRPr>
    </a:lvl4pPr>
    <a:lvl5pPr marL="1657974" algn="l" defTabSz="828987" rtl="0" eaLnBrk="1" latinLnBrk="0" hangingPunct="1">
      <a:defRPr sz="1089" kern="1200">
        <a:solidFill>
          <a:schemeClr val="tx1"/>
        </a:solidFill>
        <a:latin typeface="+mn-lt"/>
        <a:ea typeface="+mn-ea"/>
        <a:cs typeface="+mn-cs"/>
      </a:defRPr>
    </a:lvl5pPr>
    <a:lvl6pPr marL="2072469" algn="l" defTabSz="828987" rtl="0" eaLnBrk="1" latinLnBrk="0" hangingPunct="1">
      <a:defRPr sz="1089" kern="1200">
        <a:solidFill>
          <a:schemeClr val="tx1"/>
        </a:solidFill>
        <a:latin typeface="+mn-lt"/>
        <a:ea typeface="+mn-ea"/>
        <a:cs typeface="+mn-cs"/>
      </a:defRPr>
    </a:lvl6pPr>
    <a:lvl7pPr marL="2486963" algn="l" defTabSz="828987" rtl="0" eaLnBrk="1" latinLnBrk="0" hangingPunct="1">
      <a:defRPr sz="1089" kern="1200">
        <a:solidFill>
          <a:schemeClr val="tx1"/>
        </a:solidFill>
        <a:latin typeface="+mn-lt"/>
        <a:ea typeface="+mn-ea"/>
        <a:cs typeface="+mn-cs"/>
      </a:defRPr>
    </a:lvl7pPr>
    <a:lvl8pPr marL="2901456" algn="l" defTabSz="828987" rtl="0" eaLnBrk="1" latinLnBrk="0" hangingPunct="1">
      <a:defRPr sz="1089" kern="1200">
        <a:solidFill>
          <a:schemeClr val="tx1"/>
        </a:solidFill>
        <a:latin typeface="+mn-lt"/>
        <a:ea typeface="+mn-ea"/>
        <a:cs typeface="+mn-cs"/>
      </a:defRPr>
    </a:lvl8pPr>
    <a:lvl9pPr marL="3315950" algn="l" defTabSz="828987" rtl="0" eaLnBrk="1" latinLnBrk="0" hangingPunct="1">
      <a:defRPr sz="108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ackblaze.com/blog/vm-vs-containers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BEF14-3302-44DD-8F47-E2927C5C4CB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9534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BEF14-3302-44DD-8F47-E2927C5C4CBE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78720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Linux bridge</a:t>
            </a:r>
            <a:r>
              <a:rPr lang="zh-CN" altLang="en-US" dirty="0"/>
              <a:t>没有</a:t>
            </a:r>
            <a:r>
              <a:rPr lang="en-US" altLang="zh-CN" dirty="0"/>
              <a:t>ARP</a:t>
            </a:r>
            <a:r>
              <a:rPr lang="zh-CN" altLang="en-US" dirty="0"/>
              <a:t>欺骗包的监控和过滤是攻击成功的基础。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BEF14-3302-44DD-8F47-E2927C5C4CBE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89117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BEF14-3302-44DD-8F47-E2927C5C4CBE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5696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BEF14-3302-44DD-8F47-E2927C5C4CBE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21924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BEF14-3302-44DD-8F47-E2927C5C4CBE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12146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BEF14-3302-44DD-8F47-E2927C5C4CBE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79519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BEF14-3302-44DD-8F47-E2927C5C4CBE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04766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BEF14-3302-44DD-8F47-E2927C5C4CBE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80679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BEF14-3302-44DD-8F47-E2927C5C4CBE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52330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BEF14-3302-44DD-8F47-E2927C5C4CBE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43030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BEF14-3302-44DD-8F47-E2927C5C4CB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86098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BEF14-3302-44DD-8F47-E2927C5C4CBE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880467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todo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BEF14-3302-44DD-8F47-E2927C5C4CBE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75416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089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在诸多容器技术中</a:t>
            </a:r>
            <a:r>
              <a:rPr lang="en-US" altLang="zh-CN" sz="1089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Docker</a:t>
            </a:r>
            <a:r>
              <a:rPr lang="zh-CN" altLang="zh-CN" sz="1089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技术</a:t>
            </a:r>
            <a:r>
              <a:rPr lang="en-US" altLang="zh-CN" sz="1089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[4] </a:t>
            </a:r>
            <a:r>
              <a:rPr lang="zh-CN" altLang="zh-CN" sz="1089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是目前最为流行的技术方案之一</a:t>
            </a:r>
            <a:r>
              <a:rPr lang="en-US" altLang="zh-CN" sz="1089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zh-CN" altLang="zh-CN" sz="1089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以</a:t>
            </a:r>
            <a:r>
              <a:rPr lang="en-US" altLang="zh-CN" sz="1089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Kubernetes (</a:t>
            </a:r>
            <a:r>
              <a:rPr lang="zh-CN" altLang="zh-CN" sz="1089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简称</a:t>
            </a:r>
            <a:r>
              <a:rPr lang="en-US" altLang="zh-CN" sz="1089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K8S) [3] </a:t>
            </a:r>
            <a:r>
              <a:rPr lang="zh-CN" altLang="zh-CN" sz="1089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为代表的自动部署、扩展和管理容器化服务程序的集群管理系统</a:t>
            </a:r>
            <a:r>
              <a:rPr lang="en-US" altLang="zh-CN" sz="1089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zh-CN" altLang="zh-CN" sz="1089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极大提高了服务的部署效率</a:t>
            </a:r>
            <a:r>
              <a:rPr lang="en-US" altLang="zh-CN" sz="1089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zh-CN" altLang="zh-CN" sz="1089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降低了管理复杂性</a:t>
            </a:r>
            <a:r>
              <a:rPr lang="en-US" altLang="zh-CN" sz="1089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zh-CN" altLang="zh-CN" sz="1089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进一步推动了容器技术的大规模应用</a:t>
            </a:r>
            <a:r>
              <a:rPr lang="en-US" altLang="zh-CN" sz="1089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Ref:</a:t>
            </a:r>
          </a:p>
          <a:p>
            <a:r>
              <a:rPr lang="en-US" altLang="zh-CN" dirty="0">
                <a:hlinkClick r:id="rId3"/>
              </a:rPr>
              <a:t>https://www.backblaze.com/blog/vm-vs-containers/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BEF14-3302-44DD-8F47-E2927C5C4CB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03978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BEF14-3302-44DD-8F47-E2927C5C4CB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96320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BEF14-3302-44DD-8F47-E2927C5C4CB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48945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BEF14-3302-44DD-8F47-E2927C5C4CBE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94063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BEF14-3302-44DD-8F47-E2927C5C4CBE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47440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BEF14-3302-44DD-8F47-E2927C5C4CBE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42926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BEF14-3302-44DD-8F47-E2927C5C4CBE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63743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09936" y="589241"/>
            <a:ext cx="10259616" cy="1253490"/>
          </a:xfrm>
        </p:spPr>
        <p:txBody>
          <a:bodyPr anchor="b"/>
          <a:lstStyle>
            <a:lvl1pPr algn="ctr">
              <a:defRPr sz="315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936" y="1891070"/>
            <a:ext cx="10259616" cy="869275"/>
          </a:xfrm>
        </p:spPr>
        <p:txBody>
          <a:bodyPr/>
          <a:lstStyle>
            <a:lvl1pPr marL="0" indent="0" algn="ctr">
              <a:buNone/>
              <a:defRPr sz="1260"/>
            </a:lvl1pPr>
            <a:lvl2pPr marL="240030" indent="0" algn="ctr">
              <a:buNone/>
              <a:defRPr sz="1050"/>
            </a:lvl2pPr>
            <a:lvl3pPr marL="480060" indent="0" algn="ctr">
              <a:buNone/>
              <a:defRPr sz="945"/>
            </a:lvl3pPr>
            <a:lvl4pPr marL="720090" indent="0" algn="ctr">
              <a:buNone/>
              <a:defRPr sz="840"/>
            </a:lvl4pPr>
            <a:lvl5pPr marL="960120" indent="0" algn="ctr">
              <a:buNone/>
              <a:defRPr sz="840"/>
            </a:lvl5pPr>
            <a:lvl6pPr marL="1200150" indent="0" algn="ctr">
              <a:buNone/>
              <a:defRPr sz="840"/>
            </a:lvl6pPr>
            <a:lvl7pPr marL="1440180" indent="0" algn="ctr">
              <a:buNone/>
              <a:defRPr sz="840"/>
            </a:lvl7pPr>
            <a:lvl8pPr marL="1680210" indent="0" algn="ctr">
              <a:buNone/>
              <a:defRPr sz="840"/>
            </a:lvl8pPr>
            <a:lvl9pPr marL="1920240" indent="0" algn="ctr">
              <a:buNone/>
              <a:defRPr sz="84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D4787-AFBE-4FD5-9D03-60CF268B7DDC}" type="datetimeFigureOut">
              <a:rPr lang="zh-CN" altLang="en-US" smtClean="0"/>
              <a:t>2019/10/30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BE24D-91E8-4D84-8142-379C9EEA50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2079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D4787-AFBE-4FD5-9D03-60CF268B7DDC}" type="datetimeFigureOut">
              <a:rPr lang="zh-CN" altLang="en-US" smtClean="0"/>
              <a:t>2019/10/30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BE24D-91E8-4D84-8142-379C9EEA50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6517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89383" y="191691"/>
            <a:ext cx="2949640" cy="305121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0465" y="191691"/>
            <a:ext cx="8677925" cy="3051215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D4787-AFBE-4FD5-9D03-60CF268B7DDC}" type="datetimeFigureOut">
              <a:rPr lang="zh-CN" altLang="en-US" smtClean="0"/>
              <a:t>2019/10/30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BE24D-91E8-4D84-8142-379C9EEA50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326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D4787-AFBE-4FD5-9D03-60CF268B7DDC}" type="datetimeFigureOut">
              <a:rPr lang="zh-CN" altLang="en-US" smtClean="0"/>
              <a:t>2019/10/30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BE24D-91E8-4D84-8142-379C9EEA50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4960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3340" y="897613"/>
            <a:ext cx="11798558" cy="1497687"/>
          </a:xfrm>
        </p:spPr>
        <p:txBody>
          <a:bodyPr anchor="b"/>
          <a:lstStyle>
            <a:lvl1pPr>
              <a:defRPr sz="315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3340" y="2409468"/>
            <a:ext cx="11798558" cy="787598"/>
          </a:xfrm>
        </p:spPr>
        <p:txBody>
          <a:bodyPr/>
          <a:lstStyle>
            <a:lvl1pPr marL="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1pPr>
            <a:lvl2pPr marL="24003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2pPr>
            <a:lvl3pPr marL="480060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3pPr>
            <a:lvl4pPr marL="72009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4pPr>
            <a:lvl5pPr marL="96012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5pPr>
            <a:lvl6pPr marL="120015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6pPr>
            <a:lvl7pPr marL="144018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7pPr>
            <a:lvl8pPr marL="168021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8pPr>
            <a:lvl9pPr marL="192024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D4787-AFBE-4FD5-9D03-60CF268B7DDC}" type="datetimeFigureOut">
              <a:rPr lang="zh-CN" altLang="en-US" smtClean="0"/>
              <a:t>2019/10/30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BE24D-91E8-4D84-8142-379C9EEA50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5882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0465" y="958453"/>
            <a:ext cx="5813782" cy="228445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5241" y="958453"/>
            <a:ext cx="5813782" cy="228445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D4787-AFBE-4FD5-9D03-60CF268B7DDC}" type="datetimeFigureOut">
              <a:rPr lang="zh-CN" altLang="en-US" smtClean="0"/>
              <a:t>2019/10/30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BE24D-91E8-4D84-8142-379C9EEA50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0243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247" y="191691"/>
            <a:ext cx="11798558" cy="6959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247" y="882610"/>
            <a:ext cx="5787064" cy="432554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2247" y="1315164"/>
            <a:ext cx="5787064" cy="193440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25241" y="882610"/>
            <a:ext cx="5815564" cy="432554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25241" y="1315164"/>
            <a:ext cx="5815564" cy="193440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D4787-AFBE-4FD5-9D03-60CF268B7DDC}" type="datetimeFigureOut">
              <a:rPr lang="zh-CN" altLang="en-US" smtClean="0"/>
              <a:t>2019/10/30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BE24D-91E8-4D84-8142-379C9EEA50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3830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D4787-AFBE-4FD5-9D03-60CF268B7DDC}" type="datetimeFigureOut">
              <a:rPr lang="zh-CN" altLang="en-US" smtClean="0"/>
              <a:t>2019/10/30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BE24D-91E8-4D84-8142-379C9EEA50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668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D4787-AFBE-4FD5-9D03-60CF268B7DDC}" type="datetimeFigureOut">
              <a:rPr lang="zh-CN" altLang="en-US" smtClean="0"/>
              <a:t>2019/10/30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BE24D-91E8-4D84-8142-379C9EEA50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2688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247" y="240030"/>
            <a:ext cx="4411991" cy="840105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5564" y="518398"/>
            <a:ext cx="6925241" cy="2558653"/>
          </a:xfrm>
        </p:spPr>
        <p:txBody>
          <a:bodyPr/>
          <a:lstStyle>
            <a:lvl1pPr>
              <a:defRPr sz="1680"/>
            </a:lvl1pPr>
            <a:lvl2pPr>
              <a:defRPr sz="1470"/>
            </a:lvl2pPr>
            <a:lvl3pPr>
              <a:defRPr sz="126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2247" y="1080135"/>
            <a:ext cx="4411991" cy="2001084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D4787-AFBE-4FD5-9D03-60CF268B7DDC}" type="datetimeFigureOut">
              <a:rPr lang="zh-CN" altLang="en-US" smtClean="0"/>
              <a:t>2019/10/30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BE24D-91E8-4D84-8142-379C9EEA50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1070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247" y="240030"/>
            <a:ext cx="4411991" cy="840105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15564" y="518398"/>
            <a:ext cx="6925241" cy="2558653"/>
          </a:xfrm>
        </p:spPr>
        <p:txBody>
          <a:bodyPr anchor="t"/>
          <a:lstStyle>
            <a:lvl1pPr marL="0" indent="0">
              <a:buNone/>
              <a:defRPr sz="1680"/>
            </a:lvl1pPr>
            <a:lvl2pPr marL="240030" indent="0">
              <a:buNone/>
              <a:defRPr sz="1470"/>
            </a:lvl2pPr>
            <a:lvl3pPr marL="480060" indent="0">
              <a:buNone/>
              <a:defRPr sz="1260"/>
            </a:lvl3pPr>
            <a:lvl4pPr marL="720090" indent="0">
              <a:buNone/>
              <a:defRPr sz="1050"/>
            </a:lvl4pPr>
            <a:lvl5pPr marL="960120" indent="0">
              <a:buNone/>
              <a:defRPr sz="1050"/>
            </a:lvl5pPr>
            <a:lvl6pPr marL="1200150" indent="0">
              <a:buNone/>
              <a:defRPr sz="1050"/>
            </a:lvl6pPr>
            <a:lvl7pPr marL="1440180" indent="0">
              <a:buNone/>
              <a:defRPr sz="1050"/>
            </a:lvl7pPr>
            <a:lvl8pPr marL="1680210" indent="0">
              <a:buNone/>
              <a:defRPr sz="1050"/>
            </a:lvl8pPr>
            <a:lvl9pPr marL="1920240" indent="0">
              <a:buNone/>
              <a:defRPr sz="105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2247" y="1080135"/>
            <a:ext cx="4411991" cy="2001084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D4787-AFBE-4FD5-9D03-60CF268B7DDC}" type="datetimeFigureOut">
              <a:rPr lang="zh-CN" altLang="en-US" smtClean="0"/>
              <a:t>2019/10/30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BE24D-91E8-4D84-8142-379C9EEA50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3672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0465" y="191691"/>
            <a:ext cx="11798558" cy="695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0465" y="958453"/>
            <a:ext cx="11798558" cy="2284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0465" y="3337084"/>
            <a:ext cx="3077885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9D4787-AFBE-4FD5-9D03-60CF268B7DDC}" type="datetimeFigureOut">
              <a:rPr lang="zh-CN" altLang="en-US" smtClean="0"/>
              <a:t>2019/10/30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31331" y="3337084"/>
            <a:ext cx="4616827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61138" y="3337084"/>
            <a:ext cx="3077885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1BE24D-91E8-4D84-8142-379C9EEA50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5361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480060" rtl="0" eaLnBrk="1" latinLnBrk="0" hangingPunct="1">
        <a:lnSpc>
          <a:spcPct val="90000"/>
        </a:lnSpc>
        <a:spcBef>
          <a:spcPct val="0"/>
        </a:spcBef>
        <a:buNone/>
        <a:defRPr sz="231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0015" indent="-120015" algn="l" defTabSz="48006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470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2pPr>
      <a:lvl3pPr marL="60007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84010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32016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56019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204025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1pPr>
      <a:lvl2pPr marL="24003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2pPr>
      <a:lvl3pPr marL="48006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2009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96012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20015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44018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68021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microsoft.com/office/2007/relationships/hdphoto" Target="../media/hdphoto3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microsoft.com/office/2007/relationships/hdphoto" Target="../media/hdphoto4.wdp"/><Relationship Id="rId4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25"/>
          <p:cNvSpPr txBox="1"/>
          <p:nvPr/>
        </p:nvSpPr>
        <p:spPr>
          <a:xfrm>
            <a:off x="6640120" y="1404762"/>
            <a:ext cx="2154949" cy="2976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34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Zhanlu</a:t>
            </a:r>
            <a:r>
              <a:rPr lang="en-US" altLang="zh-CN" sz="1334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Lab, </a:t>
            </a:r>
            <a:r>
              <a:rPr lang="en-US" altLang="zh-CN" sz="1334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Tencent</a:t>
            </a:r>
            <a:r>
              <a:rPr lang="en-US" altLang="zh-CN" sz="1334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Inc.</a:t>
            </a:r>
            <a:endParaRPr lang="zh-CN" altLang="en-US" sz="1334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TextBox 26"/>
          <p:cNvSpPr txBox="1"/>
          <p:nvPr/>
        </p:nvSpPr>
        <p:spPr>
          <a:xfrm>
            <a:off x="6640125" y="1647051"/>
            <a:ext cx="5251334" cy="912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6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针对</a:t>
            </a:r>
            <a:r>
              <a:rPr lang="en-US" altLang="zh-CN" sz="2666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Docker</a:t>
            </a:r>
            <a:r>
              <a:rPr lang="zh-CN" altLang="en-US" sz="2666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容器网络的</a:t>
            </a:r>
            <a:r>
              <a:rPr lang="en-US" altLang="zh-CN" sz="2666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ARP</a:t>
            </a:r>
            <a:r>
              <a:rPr lang="zh-CN" altLang="en-US" sz="2666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欺骗与中间人攻击</a:t>
            </a:r>
          </a:p>
        </p:txBody>
      </p:sp>
      <p:sp>
        <p:nvSpPr>
          <p:cNvPr id="35" name="TextBox 33"/>
          <p:cNvSpPr txBox="1"/>
          <p:nvPr/>
        </p:nvSpPr>
        <p:spPr>
          <a:xfrm>
            <a:off x="6657513" y="2574759"/>
            <a:ext cx="2437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</a:rPr>
              <a:t>演讲人：王凯 </a:t>
            </a:r>
            <a:r>
              <a:rPr lang="en-US" altLang="zh-CN" sz="1400" dirty="0">
                <a:solidFill>
                  <a:schemeClr val="bg1"/>
                </a:solidFill>
              </a:rPr>
              <a:t>Kame Wang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36" name="TextBox 12"/>
          <p:cNvSpPr txBox="1"/>
          <p:nvPr/>
        </p:nvSpPr>
        <p:spPr>
          <a:xfrm>
            <a:off x="6633907" y="628917"/>
            <a:ext cx="20098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spc="-200" dirty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2019</a:t>
            </a:r>
            <a:endParaRPr lang="zh-CN" altLang="en-US" sz="4400" b="1" spc="-200" dirty="0">
              <a:solidFill>
                <a:srgbClr val="C0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384110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26"/>
          <p:cNvSpPr txBox="1"/>
          <p:nvPr/>
        </p:nvSpPr>
        <p:spPr>
          <a:xfrm>
            <a:off x="6670798" y="1632044"/>
            <a:ext cx="48455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  <a:sym typeface="+mn-lt"/>
              </a:rPr>
              <a:t>测试环境搭建</a:t>
            </a:r>
            <a:endParaRPr lang="en-US" altLang="zh-CN" sz="16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  <a:cs typeface="Arial" panose="020B0604020202020204" pitchFamily="34" charset="0"/>
              <a:sym typeface="+mn-lt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  <a:sym typeface="+mn-lt"/>
              </a:rPr>
              <a:t>ARP</a:t>
            </a:r>
            <a:r>
              <a:rPr lang="zh-CN" altLang="en-US" sz="16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  <a:sym typeface="+mn-lt"/>
              </a:rPr>
              <a:t>欺骗的实现方法及成功条件</a:t>
            </a:r>
            <a:endParaRPr lang="en-US" altLang="zh-CN" sz="16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  <a:cs typeface="Arial" panose="020B0604020202020204" pitchFamily="34" charset="0"/>
              <a:sym typeface="+mn-lt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  <a:sym typeface="+mn-lt"/>
              </a:rPr>
              <a:t>中间人攻击的实现方法及成功条件</a:t>
            </a:r>
          </a:p>
        </p:txBody>
      </p:sp>
      <p:sp>
        <p:nvSpPr>
          <p:cNvPr id="8" name="Text Placeholder 10"/>
          <p:cNvSpPr txBox="1">
            <a:spLocks/>
          </p:cNvSpPr>
          <p:nvPr/>
        </p:nvSpPr>
        <p:spPr>
          <a:xfrm>
            <a:off x="6606786" y="692462"/>
            <a:ext cx="1177228" cy="235742"/>
          </a:xfrm>
          <a:prstGeom prst="rect">
            <a:avLst/>
          </a:prstGeom>
        </p:spPr>
        <p:txBody>
          <a:bodyPr lIns="43348" tIns="21674" rIns="43348" bIns="21674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en-US" altLang="zh-CN" sz="3000" dirty="0">
                <a:solidFill>
                  <a:srgbClr val="C00000"/>
                </a:solidFill>
                <a:latin typeface="Agency FB" panose="020B0503020202020204" pitchFamily="34" charset="0"/>
              </a:rPr>
              <a:t>PART 02</a:t>
            </a:r>
            <a:endParaRPr lang="zh-CN" altLang="en-US" sz="3000" dirty="0">
              <a:solidFill>
                <a:srgbClr val="C00000"/>
              </a:solidFill>
              <a:latin typeface="Agency FB" panose="020B0503020202020204" pitchFamily="34" charset="0"/>
            </a:endParaRPr>
          </a:p>
        </p:txBody>
      </p:sp>
      <p:sp>
        <p:nvSpPr>
          <p:cNvPr id="9" name="Text Placeholder 11"/>
          <p:cNvSpPr txBox="1">
            <a:spLocks/>
          </p:cNvSpPr>
          <p:nvPr/>
        </p:nvSpPr>
        <p:spPr>
          <a:xfrm>
            <a:off x="6670798" y="1163441"/>
            <a:ext cx="2313403" cy="436760"/>
          </a:xfrm>
          <a:prstGeom prst="rect">
            <a:avLst/>
          </a:prstGeom>
        </p:spPr>
        <p:txBody>
          <a:bodyPr lIns="43348" tIns="21674" rIns="43348" bIns="21674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本地测试</a:t>
            </a:r>
          </a:p>
        </p:txBody>
      </p:sp>
    </p:spTree>
    <p:extLst>
      <p:ext uri="{BB962C8B-B14F-4D97-AF65-F5344CB8AC3E}">
        <p14:creationId xmlns:p14="http://schemas.microsoft.com/office/powerpoint/2010/main" val="32346675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91691"/>
            <a:ext cx="13679488" cy="695921"/>
          </a:xfrm>
        </p:spPr>
        <p:txBody>
          <a:bodyPr>
            <a:normAutofit/>
          </a:bodyPr>
          <a:lstStyle/>
          <a:p>
            <a:pPr marL="228600" indent="-228600" algn="ctr" defTabSz="914400">
              <a:spcBef>
                <a:spcPts val="1000"/>
              </a:spcBef>
            </a:pP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本地测试环境的搭建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8316" y="978772"/>
            <a:ext cx="4376850" cy="2572147"/>
          </a:xfrm>
        </p:spPr>
        <p:txBody>
          <a:bodyPr>
            <a:normAutofit/>
          </a:bodyPr>
          <a:lstStyle/>
          <a:p>
            <a:pPr marL="177800" indent="-177800">
              <a:lnSpc>
                <a:spcPct val="150000"/>
              </a:lnSpc>
            </a:pPr>
            <a:r>
              <a:rPr lang="zh-CN" altLang="en-US" b="1" dirty="0">
                <a:solidFill>
                  <a:schemeClr val="bg1"/>
                </a:solidFill>
                <a:latin typeface="+mn-ea"/>
              </a:rPr>
              <a:t>创建</a:t>
            </a:r>
            <a:r>
              <a:rPr lang="en-US" altLang="zh-CN" b="1" dirty="0">
                <a:solidFill>
                  <a:schemeClr val="bg1"/>
                </a:solidFill>
                <a:latin typeface="+mn-ea"/>
              </a:rPr>
              <a:t>3</a:t>
            </a:r>
            <a:r>
              <a:rPr lang="zh-CN" altLang="en-US" b="1" dirty="0">
                <a:solidFill>
                  <a:schemeClr val="bg1"/>
                </a:solidFill>
                <a:latin typeface="+mn-ea"/>
              </a:rPr>
              <a:t>个</a:t>
            </a:r>
            <a:r>
              <a:rPr lang="en-US" altLang="zh-CN" b="1" dirty="0">
                <a:solidFill>
                  <a:schemeClr val="bg1"/>
                </a:solidFill>
                <a:latin typeface="+mn-ea"/>
              </a:rPr>
              <a:t>Docker</a:t>
            </a:r>
            <a:r>
              <a:rPr lang="zh-CN" altLang="en-US" b="1" dirty="0">
                <a:solidFill>
                  <a:schemeClr val="bg1"/>
                </a:solidFill>
                <a:latin typeface="+mn-ea"/>
              </a:rPr>
              <a:t>容器实例 </a:t>
            </a:r>
            <a:r>
              <a:rPr lang="en-US" altLang="zh-CN" b="1" dirty="0">
                <a:solidFill>
                  <a:schemeClr val="bg1"/>
                </a:solidFill>
                <a:latin typeface="+mn-ea"/>
              </a:rPr>
              <a:t>(Ubuntu</a:t>
            </a:r>
            <a:r>
              <a:rPr lang="zh-CN" altLang="en-US" b="1" dirty="0">
                <a:solidFill>
                  <a:schemeClr val="bg1"/>
                </a:solidFill>
                <a:latin typeface="+mn-ea"/>
              </a:rPr>
              <a:t>映像</a:t>
            </a:r>
            <a:r>
              <a:rPr lang="en-US" altLang="zh-CN" b="1" dirty="0">
                <a:solidFill>
                  <a:schemeClr val="bg1"/>
                </a:solidFill>
                <a:latin typeface="+mn-ea"/>
              </a:rPr>
              <a:t>)</a:t>
            </a:r>
            <a:r>
              <a:rPr lang="zh-CN" altLang="en-US" b="1" dirty="0">
                <a:solidFill>
                  <a:schemeClr val="bg1"/>
                </a:solidFill>
                <a:latin typeface="+mn-ea"/>
              </a:rPr>
              <a:t>：</a:t>
            </a:r>
            <a:endParaRPr lang="en-US" altLang="zh-CN" b="1" dirty="0">
              <a:solidFill>
                <a:schemeClr val="bg1"/>
              </a:solidFill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正常服务（</a:t>
            </a:r>
            <a:r>
              <a:rPr lang="en-US" altLang="zh-CN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No.1</a:t>
            </a:r>
            <a:r>
              <a:rPr lang="zh-CN" altLang="en-US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），正常</a:t>
            </a:r>
            <a:r>
              <a:rPr lang="en-US" altLang="zh-CN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Http</a:t>
            </a:r>
            <a:r>
              <a:rPr lang="zh-CN" altLang="en-US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服务器</a:t>
            </a:r>
            <a:r>
              <a:rPr lang="en-US" altLang="zh-CN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;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受害者（</a:t>
            </a:r>
            <a:r>
              <a:rPr lang="en-US" altLang="zh-CN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No.2</a:t>
            </a:r>
            <a:r>
              <a:rPr lang="zh-CN" altLang="en-US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），向正常服务器发送</a:t>
            </a:r>
            <a:r>
              <a:rPr lang="en-US" altLang="zh-CN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Http</a:t>
            </a:r>
            <a:r>
              <a:rPr lang="zh-CN" altLang="en-US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请求</a:t>
            </a:r>
            <a:r>
              <a:rPr lang="en-US" altLang="zh-CN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;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攻击者（</a:t>
            </a:r>
            <a:r>
              <a:rPr lang="en-US" altLang="zh-CN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No.3</a:t>
            </a:r>
            <a:r>
              <a:rPr lang="zh-CN" altLang="en-US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），进行</a:t>
            </a:r>
            <a:r>
              <a:rPr lang="en-US" altLang="zh-CN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ARP</a:t>
            </a:r>
            <a:r>
              <a:rPr lang="zh-CN" altLang="en-US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欺骗和中间人攻击。</a:t>
            </a:r>
            <a:endParaRPr lang="en-US" altLang="zh-CN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177800" indent="-177800">
              <a:lnSpc>
                <a:spcPct val="150000"/>
              </a:lnSpc>
            </a:pPr>
            <a:r>
              <a:rPr lang="zh-CN" altLang="en-US" b="1" dirty="0">
                <a:solidFill>
                  <a:schemeClr val="bg1"/>
                </a:solidFill>
                <a:latin typeface="+mn-ea"/>
              </a:rPr>
              <a:t>中间人攻击</a:t>
            </a:r>
            <a:r>
              <a:rPr lang="en-US" altLang="zh-CN" b="1" dirty="0" err="1">
                <a:solidFill>
                  <a:schemeClr val="bg1"/>
                </a:solidFill>
                <a:latin typeface="+mn-ea"/>
              </a:rPr>
              <a:t>PoC</a:t>
            </a:r>
            <a:r>
              <a:rPr lang="zh-CN" altLang="en-US" b="1" dirty="0">
                <a:solidFill>
                  <a:schemeClr val="bg1"/>
                </a:solidFill>
                <a:latin typeface="+mn-ea"/>
              </a:rPr>
              <a:t>效果：</a:t>
            </a:r>
            <a:endParaRPr lang="en-US" altLang="zh-CN" b="1" dirty="0">
              <a:solidFill>
                <a:schemeClr val="bg1"/>
              </a:solidFill>
              <a:latin typeface="+mn-ea"/>
            </a:endParaRPr>
          </a:p>
          <a:p>
            <a:pPr marL="0" indent="177800">
              <a:lnSpc>
                <a:spcPct val="150000"/>
              </a:lnSpc>
              <a:buNone/>
            </a:pPr>
            <a:r>
              <a:rPr lang="zh-CN" altLang="en-US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实现服务内容的篡改。</a:t>
            </a:r>
            <a:endParaRPr lang="en-US" altLang="zh-CN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177800" indent="-177800">
              <a:lnSpc>
                <a:spcPct val="150000"/>
              </a:lnSpc>
            </a:pPr>
            <a:endParaRPr lang="en-US" altLang="zh-CN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3755" y="978772"/>
            <a:ext cx="3915571" cy="2556446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9622475" y="965596"/>
            <a:ext cx="3618963" cy="2585323"/>
          </a:xfrm>
          <a:prstGeom prst="rect">
            <a:avLst/>
          </a:prstGeom>
          <a:solidFill>
            <a:srgbClr val="F3F3F3"/>
          </a:solidFill>
          <a:ln>
            <a:solidFill>
              <a:srgbClr val="F3F3F3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zh-CN" altLang="en-US" sz="12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直接请求正常服务</a:t>
            </a:r>
            <a:endParaRPr lang="en-US" altLang="zh-CN" sz="12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 # </a:t>
            </a:r>
            <a:r>
              <a:rPr lang="en-US" altLang="zh-CN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wget</a:t>
            </a:r>
            <a:r>
              <a:rPr lang="en-US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-O - 172.17.0.2  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Connecting to 172.17.0.2 (172.17.0.2:80)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hello from </a:t>
            </a:r>
            <a:r>
              <a:rPr lang="en-US" altLang="zh-CN" sz="1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NORMAL server.</a:t>
            </a:r>
          </a:p>
          <a:p>
            <a:pPr>
              <a:lnSpc>
                <a:spcPct val="150000"/>
              </a:lnSpc>
            </a:pPr>
            <a:endParaRPr lang="en-US" altLang="zh-CN" sz="12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zh-CN" altLang="en-US" sz="12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直接请求攻击者的恶意服务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 # </a:t>
            </a:r>
            <a:r>
              <a:rPr lang="en-US" altLang="zh-CN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wget</a:t>
            </a:r>
            <a:r>
              <a:rPr lang="en-US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-O - 172.17.0.4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Connecting to 172.17.0.4 (172.17.0.4:80)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hello from </a:t>
            </a:r>
            <a:r>
              <a:rPr lang="en-US" altLang="zh-CN" sz="1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MIMA server.</a:t>
            </a:r>
          </a:p>
        </p:txBody>
      </p:sp>
    </p:spTree>
    <p:extLst>
      <p:ext uri="{BB962C8B-B14F-4D97-AF65-F5344CB8AC3E}">
        <p14:creationId xmlns:p14="http://schemas.microsoft.com/office/powerpoint/2010/main" val="567814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91691"/>
            <a:ext cx="13679488" cy="695921"/>
          </a:xfrm>
        </p:spPr>
        <p:txBody>
          <a:bodyPr>
            <a:normAutofit/>
          </a:bodyPr>
          <a:lstStyle/>
          <a:p>
            <a:pPr marL="228600" indent="-228600" algn="ctr" defTabSz="914400">
              <a:spcBef>
                <a:spcPts val="1000"/>
              </a:spcBef>
            </a:pP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基于设备 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VS 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基于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Docker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的攻击</a:t>
            </a:r>
          </a:p>
        </p:txBody>
      </p:sp>
      <p:cxnSp>
        <p:nvCxnSpPr>
          <p:cNvPr id="31" name="直接连接符 30"/>
          <p:cNvCxnSpPr>
            <a:stCxn id="32" idx="0"/>
            <a:endCxn id="34" idx="2"/>
          </p:cNvCxnSpPr>
          <p:nvPr/>
        </p:nvCxnSpPr>
        <p:spPr>
          <a:xfrm flipV="1">
            <a:off x="4308210" y="2858701"/>
            <a:ext cx="0" cy="258789"/>
          </a:xfrm>
          <a:prstGeom prst="line">
            <a:avLst/>
          </a:prstGeom>
          <a:ln w="38100">
            <a:solidFill>
              <a:srgbClr val="C0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3037831" y="3117490"/>
            <a:ext cx="2540758" cy="540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3" name="组合 32"/>
          <p:cNvGrpSpPr/>
          <p:nvPr/>
        </p:nvGrpSpPr>
        <p:grpSpPr>
          <a:xfrm>
            <a:off x="3498210" y="1291104"/>
            <a:ext cx="1620000" cy="1567597"/>
            <a:chOff x="2758196" y="346725"/>
            <a:chExt cx="1620000" cy="1782583"/>
          </a:xfrm>
        </p:grpSpPr>
        <p:sp>
          <p:nvSpPr>
            <p:cNvPr id="34" name="矩形 33"/>
            <p:cNvSpPr/>
            <p:nvPr/>
          </p:nvSpPr>
          <p:spPr>
            <a:xfrm>
              <a:off x="2758196" y="346725"/>
              <a:ext cx="1620000" cy="1782583"/>
            </a:xfrm>
            <a:prstGeom prst="rect">
              <a:avLst/>
            </a:prstGeom>
            <a:solidFill>
              <a:srgbClr val="EFEFEF"/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5" name="矩形 34"/>
            <p:cNvSpPr/>
            <p:nvPr/>
          </p:nvSpPr>
          <p:spPr>
            <a:xfrm>
              <a:off x="2848196" y="1474291"/>
              <a:ext cx="1440000" cy="5400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EFEFEF"/>
                  </a:solidFill>
                </a:rPr>
                <a:t>Linux Kernel</a:t>
              </a:r>
              <a:endParaRPr lang="zh-CN" altLang="en-US" dirty="0">
                <a:solidFill>
                  <a:srgbClr val="EFEFEF"/>
                </a:solidFill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2848196" y="463293"/>
              <a:ext cx="1440000" cy="9000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EFEFEF"/>
                  </a:solidFill>
                </a:rPr>
                <a:t>Attacker Process</a:t>
              </a:r>
              <a:endParaRPr lang="zh-CN" altLang="en-US" dirty="0">
                <a:solidFill>
                  <a:srgbClr val="EFEFEF"/>
                </a:solidFill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6793704" y="1291104"/>
            <a:ext cx="3908592" cy="1880386"/>
            <a:chOff x="5902452" y="1410571"/>
            <a:chExt cx="3908592" cy="1880386"/>
          </a:xfrm>
        </p:grpSpPr>
        <p:cxnSp>
          <p:nvCxnSpPr>
            <p:cNvPr id="38" name="直接连接符 37"/>
            <p:cNvCxnSpPr>
              <a:endCxn id="42" idx="2"/>
            </p:cNvCxnSpPr>
            <p:nvPr/>
          </p:nvCxnSpPr>
          <p:spPr>
            <a:xfrm flipV="1">
              <a:off x="6485413" y="2314590"/>
              <a:ext cx="96" cy="436368"/>
            </a:xfrm>
            <a:prstGeom prst="line">
              <a:avLst/>
            </a:prstGeom>
            <a:ln w="38100">
              <a:solidFill>
                <a:srgbClr val="E7E6E6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>
              <a:stCxn id="41" idx="0"/>
              <a:endCxn id="43" idx="2"/>
            </p:cNvCxnSpPr>
            <p:nvPr/>
          </p:nvCxnSpPr>
          <p:spPr>
            <a:xfrm flipV="1">
              <a:off x="7856748" y="2310571"/>
              <a:ext cx="0" cy="440386"/>
            </a:xfrm>
            <a:prstGeom prst="line">
              <a:avLst/>
            </a:prstGeom>
            <a:ln w="38100">
              <a:solidFill>
                <a:srgbClr val="E7E6E6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>
              <a:endCxn id="44" idx="2"/>
            </p:cNvCxnSpPr>
            <p:nvPr/>
          </p:nvCxnSpPr>
          <p:spPr>
            <a:xfrm flipV="1">
              <a:off x="9222262" y="2310571"/>
              <a:ext cx="5725" cy="440386"/>
            </a:xfrm>
            <a:prstGeom prst="line">
              <a:avLst/>
            </a:prstGeom>
            <a:ln w="38100">
              <a:solidFill>
                <a:srgbClr val="C0000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矩形 40"/>
            <p:cNvSpPr/>
            <p:nvPr/>
          </p:nvSpPr>
          <p:spPr>
            <a:xfrm>
              <a:off x="5902452" y="2750957"/>
              <a:ext cx="3908592" cy="540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Linux Kernel (Bridge)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5902452" y="1414590"/>
              <a:ext cx="1166114" cy="900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Docker</a:t>
              </a:r>
            </a:p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Instance 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7273691" y="1410571"/>
              <a:ext cx="1166114" cy="900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Docker</a:t>
              </a:r>
            </a:p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Instance 2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8644930" y="1410571"/>
              <a:ext cx="1166114" cy="9000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EFEFEF"/>
                  </a:solidFill>
                </a:rPr>
                <a:t>Docker</a:t>
              </a:r>
            </a:p>
            <a:p>
              <a:pPr algn="ctr"/>
              <a:r>
                <a:rPr lang="en-US" altLang="zh-CN" dirty="0">
                  <a:solidFill>
                    <a:srgbClr val="EFEFEF"/>
                  </a:solidFill>
                </a:rPr>
                <a:t>Instance 3</a:t>
              </a:r>
              <a:endParaRPr lang="zh-CN" altLang="en-US" dirty="0">
                <a:solidFill>
                  <a:srgbClr val="EFEFE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866554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91691"/>
            <a:ext cx="13679488" cy="695921"/>
          </a:xfrm>
        </p:spPr>
        <p:txBody>
          <a:bodyPr>
            <a:normAutofit/>
          </a:bodyPr>
          <a:lstStyle/>
          <a:p>
            <a:pPr marL="228600" indent="-228600" algn="ctr" defTabSz="914400">
              <a:spcBef>
                <a:spcPts val="1000"/>
              </a:spcBef>
            </a:pP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ARP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欺骗的实现方法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28491" y="887612"/>
            <a:ext cx="4946745" cy="2284452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b="1" dirty="0">
                <a:solidFill>
                  <a:schemeClr val="bg1"/>
                </a:solidFill>
                <a:latin typeface="+mn-ea"/>
              </a:rPr>
              <a:t>创建原始套接字：</a:t>
            </a:r>
            <a:r>
              <a:rPr lang="zh-CN" altLang="en-US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操控数据链路层数据。</a:t>
            </a:r>
            <a:endParaRPr lang="en-US" altLang="zh-CN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500" b="1" dirty="0">
                <a:solidFill>
                  <a:schemeClr val="bg1"/>
                </a:solidFill>
                <a:latin typeface="+mn-ea"/>
              </a:rPr>
              <a:t>构造数据帧头部：</a:t>
            </a:r>
            <a:endParaRPr lang="en-US" altLang="zh-CN" sz="1500" b="1" dirty="0">
              <a:solidFill>
                <a:schemeClr val="bg1"/>
              </a:solidFill>
              <a:latin typeface="+mn-ea"/>
            </a:endParaRPr>
          </a:p>
          <a:p>
            <a:pPr marL="0" indent="358775">
              <a:lnSpc>
                <a:spcPct val="150000"/>
              </a:lnSpc>
              <a:buNone/>
            </a:pPr>
            <a:r>
              <a:rPr lang="zh-CN" altLang="en-US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目的</a:t>
            </a:r>
            <a:r>
              <a:rPr lang="en-US" altLang="zh-CN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Mac</a:t>
            </a:r>
            <a:r>
              <a:rPr lang="zh-CN" altLang="en-US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为受害者，源</a:t>
            </a:r>
            <a:r>
              <a:rPr lang="en-US" altLang="zh-CN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Mac</a:t>
            </a:r>
            <a:r>
              <a:rPr lang="zh-CN" altLang="en-US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为攻击者。</a:t>
            </a:r>
            <a:endParaRPr lang="en-US" altLang="zh-CN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 startAt="3"/>
            </a:pPr>
            <a:r>
              <a:rPr lang="zh-CN" altLang="en-US" sz="1500" b="1" dirty="0">
                <a:solidFill>
                  <a:schemeClr val="bg1"/>
                </a:solidFill>
                <a:latin typeface="+mn-ea"/>
              </a:rPr>
              <a:t>构造</a:t>
            </a:r>
            <a:r>
              <a:rPr lang="en-US" altLang="zh-CN" sz="1500" b="1" dirty="0">
                <a:solidFill>
                  <a:schemeClr val="bg1"/>
                </a:solidFill>
                <a:latin typeface="+mn-ea"/>
              </a:rPr>
              <a:t>ARP</a:t>
            </a:r>
            <a:r>
              <a:rPr lang="zh-CN" altLang="en-US" sz="1500" b="1" dirty="0">
                <a:solidFill>
                  <a:schemeClr val="bg1"/>
                </a:solidFill>
                <a:latin typeface="+mn-ea"/>
              </a:rPr>
              <a:t>包数据（即数据帧内容）：</a:t>
            </a:r>
            <a:endParaRPr lang="en-US" altLang="zh-CN" sz="1500" b="1" dirty="0">
              <a:solidFill>
                <a:schemeClr val="bg1"/>
              </a:solidFill>
              <a:latin typeface="+mn-ea"/>
            </a:endParaRPr>
          </a:p>
          <a:p>
            <a:pPr marL="0" indent="358775">
              <a:lnSpc>
                <a:spcPct val="150000"/>
              </a:lnSpc>
              <a:buNone/>
            </a:pPr>
            <a:r>
              <a:rPr lang="zh-CN" altLang="en-US" sz="15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目的</a:t>
            </a:r>
            <a:r>
              <a:rPr lang="en-US" altLang="zh-CN" sz="15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IP</a:t>
            </a:r>
            <a:r>
              <a:rPr lang="zh-CN" altLang="en-US" sz="15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为受害者</a:t>
            </a:r>
            <a:r>
              <a:rPr lang="en-US" altLang="zh-CN" sz="15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IP</a:t>
            </a:r>
            <a:r>
              <a:rPr lang="zh-CN" altLang="en-US" sz="15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，源</a:t>
            </a:r>
            <a:r>
              <a:rPr lang="en-US" altLang="zh-CN" sz="15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IP</a:t>
            </a:r>
            <a:r>
              <a:rPr lang="zh-CN" altLang="en-US" sz="15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为伪造目标（正常服务器）</a:t>
            </a:r>
            <a:r>
              <a:rPr lang="en-US" altLang="zh-CN" sz="15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IP</a:t>
            </a:r>
            <a:r>
              <a:rPr lang="zh-CN" altLang="en-US" sz="15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15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 startAt="4"/>
            </a:pPr>
            <a:r>
              <a:rPr lang="zh-CN" altLang="en-US" sz="1500" b="1" dirty="0">
                <a:solidFill>
                  <a:schemeClr val="bg1"/>
                </a:solidFill>
                <a:latin typeface="+mn-ea"/>
              </a:rPr>
              <a:t>重复发送上述恶意构造的数据包</a:t>
            </a:r>
            <a:r>
              <a:rPr lang="en-US" altLang="zh-CN" sz="1500" b="1" dirty="0">
                <a:solidFill>
                  <a:schemeClr val="bg1"/>
                </a:solidFill>
                <a:latin typeface="+mn-ea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zh-CN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8992" y="481193"/>
            <a:ext cx="2344087" cy="969292"/>
          </a:xfrm>
          <a:prstGeom prst="rect">
            <a:avLst/>
          </a:prstGeom>
        </p:spPr>
      </p:pic>
      <p:grpSp>
        <p:nvGrpSpPr>
          <p:cNvPr id="6" name="组合 5">
            <a:extLst>
              <a:ext uri="{FF2B5EF4-FFF2-40B4-BE49-F238E27FC236}">
                <a16:creationId xmlns:a16="http://schemas.microsoft.com/office/drawing/2014/main" id="{C7FDC73C-0CD8-4DD8-B1E0-20B4790020D2}"/>
              </a:ext>
            </a:extLst>
          </p:cNvPr>
          <p:cNvGrpSpPr/>
          <p:nvPr/>
        </p:nvGrpSpPr>
        <p:grpSpPr>
          <a:xfrm>
            <a:off x="57979" y="2786052"/>
            <a:ext cx="995877" cy="737037"/>
            <a:chOff x="3037831" y="1323761"/>
            <a:chExt cx="2540758" cy="1880386"/>
          </a:xfrm>
        </p:grpSpPr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0AFE965D-AEE4-48DA-98D1-C7B1418F2DC3}"/>
                </a:ext>
              </a:extLst>
            </p:cNvPr>
            <p:cNvCxnSpPr>
              <a:stCxn id="8" idx="0"/>
              <a:endCxn id="10" idx="2"/>
            </p:cNvCxnSpPr>
            <p:nvPr/>
          </p:nvCxnSpPr>
          <p:spPr>
            <a:xfrm flipV="1">
              <a:off x="4308210" y="2891358"/>
              <a:ext cx="0" cy="258789"/>
            </a:xfrm>
            <a:prstGeom prst="line">
              <a:avLst/>
            </a:prstGeom>
            <a:ln w="12700">
              <a:solidFill>
                <a:srgbClr val="C0000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DFBCADF9-8962-4F90-8711-FFDDE2E6403A}"/>
                </a:ext>
              </a:extLst>
            </p:cNvPr>
            <p:cNvSpPr/>
            <p:nvPr/>
          </p:nvSpPr>
          <p:spPr>
            <a:xfrm>
              <a:off x="3037831" y="3150147"/>
              <a:ext cx="2540758" cy="54000"/>
            </a:xfrm>
            <a:prstGeom prst="rect">
              <a:avLst/>
            </a:prstGeom>
            <a:solidFill>
              <a:srgbClr val="EFEFEF"/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600"/>
            </a:p>
          </p:txBody>
        </p: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5EC0303A-B397-47DA-898F-FE211D553F78}"/>
                </a:ext>
              </a:extLst>
            </p:cNvPr>
            <p:cNvGrpSpPr/>
            <p:nvPr/>
          </p:nvGrpSpPr>
          <p:grpSpPr>
            <a:xfrm>
              <a:off x="3498210" y="1323761"/>
              <a:ext cx="1620000" cy="1567597"/>
              <a:chOff x="2758196" y="346725"/>
              <a:chExt cx="1620000" cy="1782583"/>
            </a:xfrm>
          </p:grpSpPr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52858C9B-DAD1-4767-90FF-CE340A9FFA36}"/>
                  </a:ext>
                </a:extLst>
              </p:cNvPr>
              <p:cNvSpPr/>
              <p:nvPr/>
            </p:nvSpPr>
            <p:spPr>
              <a:xfrm>
                <a:off x="2758196" y="346725"/>
                <a:ext cx="1620000" cy="1782583"/>
              </a:xfrm>
              <a:prstGeom prst="rect">
                <a:avLst/>
              </a:prstGeom>
              <a:solidFill>
                <a:srgbClr val="EFEFEF"/>
              </a:solidFill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600" dirty="0"/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07EFF6F7-F93B-4607-8E6D-DE397E624979}"/>
                  </a:ext>
                </a:extLst>
              </p:cNvPr>
              <p:cNvSpPr/>
              <p:nvPr/>
            </p:nvSpPr>
            <p:spPr>
              <a:xfrm>
                <a:off x="2848196" y="1474291"/>
                <a:ext cx="1440000" cy="540000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00" dirty="0">
                    <a:solidFill>
                      <a:srgbClr val="EFEFEF"/>
                    </a:solidFill>
                  </a:rPr>
                  <a:t>Linux Kernel</a:t>
                </a:r>
                <a:endParaRPr lang="zh-CN" altLang="en-US" sz="600" dirty="0">
                  <a:solidFill>
                    <a:srgbClr val="EFEFEF"/>
                  </a:solidFill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B7045FFB-46B6-4A4A-B8C6-E1DB42AB9044}"/>
                  </a:ext>
                </a:extLst>
              </p:cNvPr>
              <p:cNvSpPr/>
              <p:nvPr/>
            </p:nvSpPr>
            <p:spPr>
              <a:xfrm>
                <a:off x="2848196" y="463293"/>
                <a:ext cx="1440000" cy="900000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00" dirty="0">
                    <a:solidFill>
                      <a:srgbClr val="EFEFEF"/>
                    </a:solidFill>
                  </a:rPr>
                  <a:t>Attacker Process</a:t>
                </a:r>
                <a:endParaRPr lang="zh-CN" altLang="en-US" sz="600" dirty="0">
                  <a:solidFill>
                    <a:srgbClr val="EFEFEF"/>
                  </a:solidFill>
                </a:endParaRPr>
              </a:p>
            </p:txBody>
          </p:sp>
        </p:grp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6E64E888-5009-4B21-80BB-466AE9772C45}"/>
              </a:ext>
            </a:extLst>
          </p:cNvPr>
          <p:cNvGrpSpPr/>
          <p:nvPr/>
        </p:nvGrpSpPr>
        <p:grpSpPr>
          <a:xfrm>
            <a:off x="12180952" y="2841631"/>
            <a:ext cx="1416487" cy="681458"/>
            <a:chOff x="5902452" y="1410571"/>
            <a:chExt cx="3908592" cy="1880386"/>
          </a:xfrm>
        </p:grpSpPr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0708E18C-3060-428D-B1F1-B2BC45C1BB3F}"/>
                </a:ext>
              </a:extLst>
            </p:cNvPr>
            <p:cNvCxnSpPr>
              <a:endCxn id="18" idx="2"/>
            </p:cNvCxnSpPr>
            <p:nvPr/>
          </p:nvCxnSpPr>
          <p:spPr>
            <a:xfrm flipV="1">
              <a:off x="6485413" y="2314590"/>
              <a:ext cx="96" cy="436368"/>
            </a:xfrm>
            <a:prstGeom prst="line">
              <a:avLst/>
            </a:prstGeom>
            <a:ln w="12700">
              <a:solidFill>
                <a:srgbClr val="E7E6E6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C9D058EF-449F-44C9-9E44-82868DC963C1}"/>
                </a:ext>
              </a:extLst>
            </p:cNvPr>
            <p:cNvCxnSpPr>
              <a:stCxn id="17" idx="0"/>
              <a:endCxn id="19" idx="2"/>
            </p:cNvCxnSpPr>
            <p:nvPr/>
          </p:nvCxnSpPr>
          <p:spPr>
            <a:xfrm flipV="1">
              <a:off x="7856748" y="2310571"/>
              <a:ext cx="0" cy="440386"/>
            </a:xfrm>
            <a:prstGeom prst="line">
              <a:avLst/>
            </a:prstGeom>
            <a:ln w="12700">
              <a:solidFill>
                <a:srgbClr val="E7E6E6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355AFEFB-7B73-46AF-9557-D6D1FBD6084C}"/>
                </a:ext>
              </a:extLst>
            </p:cNvPr>
            <p:cNvCxnSpPr>
              <a:endCxn id="20" idx="2"/>
            </p:cNvCxnSpPr>
            <p:nvPr/>
          </p:nvCxnSpPr>
          <p:spPr>
            <a:xfrm flipV="1">
              <a:off x="9222262" y="2310571"/>
              <a:ext cx="5725" cy="440386"/>
            </a:xfrm>
            <a:prstGeom prst="line">
              <a:avLst/>
            </a:prstGeom>
            <a:ln w="12700">
              <a:solidFill>
                <a:srgbClr val="C0000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15A5C100-3C9F-4445-B330-5108DA9BCD4D}"/>
                </a:ext>
              </a:extLst>
            </p:cNvPr>
            <p:cNvSpPr/>
            <p:nvPr/>
          </p:nvSpPr>
          <p:spPr>
            <a:xfrm>
              <a:off x="5902452" y="2750957"/>
              <a:ext cx="3908592" cy="540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700" dirty="0">
                  <a:solidFill>
                    <a:schemeClr val="tx1"/>
                  </a:solidFill>
                </a:rPr>
                <a:t>Linux Kernel (Bridge)</a:t>
              </a:r>
              <a:endParaRPr lang="zh-CN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CC2C0812-1E37-405D-95E9-67E886E3D234}"/>
                </a:ext>
              </a:extLst>
            </p:cNvPr>
            <p:cNvSpPr/>
            <p:nvPr/>
          </p:nvSpPr>
          <p:spPr>
            <a:xfrm>
              <a:off x="5902452" y="1414590"/>
              <a:ext cx="1166114" cy="900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500" dirty="0">
                  <a:solidFill>
                    <a:schemeClr val="tx1"/>
                  </a:solidFill>
                </a:rPr>
                <a:t>Docker</a:t>
              </a:r>
            </a:p>
            <a:p>
              <a:pPr algn="ctr"/>
              <a:r>
                <a:rPr lang="en-US" altLang="zh-CN" sz="500" dirty="0">
                  <a:solidFill>
                    <a:schemeClr val="tx1"/>
                  </a:solidFill>
                </a:rPr>
                <a:t>Instance 1</a:t>
              </a:r>
              <a:endParaRPr lang="zh-CN" altLang="en-US" sz="500" dirty="0">
                <a:solidFill>
                  <a:schemeClr val="tx1"/>
                </a:solidFill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02B15925-1F2F-462F-BFF6-FF02F4B6C9F8}"/>
                </a:ext>
              </a:extLst>
            </p:cNvPr>
            <p:cNvSpPr/>
            <p:nvPr/>
          </p:nvSpPr>
          <p:spPr>
            <a:xfrm>
              <a:off x="7273691" y="1410571"/>
              <a:ext cx="1166114" cy="900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500" dirty="0">
                  <a:solidFill>
                    <a:schemeClr val="tx1"/>
                  </a:solidFill>
                </a:rPr>
                <a:t>Docker</a:t>
              </a:r>
            </a:p>
            <a:p>
              <a:pPr algn="ctr"/>
              <a:r>
                <a:rPr lang="en-US" altLang="zh-CN" sz="500" dirty="0">
                  <a:solidFill>
                    <a:schemeClr val="tx1"/>
                  </a:solidFill>
                </a:rPr>
                <a:t>Instance 2</a:t>
              </a:r>
              <a:endParaRPr lang="zh-CN" altLang="en-US" sz="500" dirty="0">
                <a:solidFill>
                  <a:schemeClr val="tx1"/>
                </a:solidFill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33B69526-78F8-45CB-B3C3-DF067309083D}"/>
                </a:ext>
              </a:extLst>
            </p:cNvPr>
            <p:cNvSpPr/>
            <p:nvPr/>
          </p:nvSpPr>
          <p:spPr>
            <a:xfrm>
              <a:off x="8644930" y="1410571"/>
              <a:ext cx="1166114" cy="9000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500" dirty="0">
                  <a:solidFill>
                    <a:srgbClr val="EFEFEF"/>
                  </a:solidFill>
                </a:rPr>
                <a:t>Docker</a:t>
              </a:r>
            </a:p>
            <a:p>
              <a:pPr algn="ctr"/>
              <a:r>
                <a:rPr lang="en-US" altLang="zh-CN" sz="500" dirty="0">
                  <a:solidFill>
                    <a:srgbClr val="EFEFEF"/>
                  </a:solidFill>
                </a:rPr>
                <a:t>Instance 3</a:t>
              </a:r>
              <a:endParaRPr lang="zh-CN" altLang="en-US" sz="500" dirty="0">
                <a:solidFill>
                  <a:srgbClr val="EFEFEF"/>
                </a:solidFill>
              </a:endParaRPr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4104" y="1849614"/>
            <a:ext cx="4513865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534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91691"/>
            <a:ext cx="13679488" cy="695921"/>
          </a:xfrm>
        </p:spPr>
        <p:txBody>
          <a:bodyPr>
            <a:normAutofit/>
          </a:bodyPr>
          <a:lstStyle/>
          <a:p>
            <a:pPr marL="228600" indent="-228600" algn="ctr" defTabSz="914400">
              <a:spcBef>
                <a:spcPts val="1000"/>
              </a:spcBef>
            </a:pP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ARP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欺骗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的成功条件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73453" y="1055310"/>
            <a:ext cx="2402005" cy="228445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chemeClr val="bg1"/>
                </a:solidFill>
                <a:latin typeface="+mn-ea"/>
              </a:rPr>
              <a:t>原始套接字的使用条件：</a:t>
            </a:r>
            <a:endParaRPr lang="en-US" altLang="zh-CN" b="1" dirty="0">
              <a:solidFill>
                <a:schemeClr val="bg1"/>
              </a:solidFill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1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UID</a:t>
            </a:r>
            <a:r>
              <a:rPr lang="zh-CN" altLang="en-US" sz="1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lang="en-US" altLang="zh-CN" sz="1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 (i.e. Root)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14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CAP_NET_RAW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7265647" y="1055310"/>
            <a:ext cx="3921457" cy="2284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20015" indent="-120015" algn="l" defTabSz="48006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4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45" indent="-120015" algn="l" defTabSz="480060" rtl="0" eaLnBrk="1" latinLnBrk="0" hangingPunct="1">
              <a:lnSpc>
                <a:spcPct val="90000"/>
              </a:lnSpc>
              <a:spcBef>
                <a:spcPts val="263"/>
              </a:spcBef>
              <a:buFont typeface="Arial" panose="020B0604020202020204" pitchFamily="34" charset="0"/>
              <a:buChar char="•"/>
              <a:defRPr sz="12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0075" indent="-120015" algn="l" defTabSz="480060" rtl="0" eaLnBrk="1" latinLnBrk="0" hangingPunct="1">
              <a:lnSpc>
                <a:spcPct val="90000"/>
              </a:lnSpc>
              <a:spcBef>
                <a:spcPts val="263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40105" indent="-120015" algn="l" defTabSz="480060" rtl="0" eaLnBrk="1" latinLnBrk="0" hangingPunct="1">
              <a:lnSpc>
                <a:spcPct val="90000"/>
              </a:lnSpc>
              <a:spcBef>
                <a:spcPts val="263"/>
              </a:spcBef>
              <a:buFont typeface="Arial" panose="020B0604020202020204" pitchFamily="34" charset="0"/>
              <a:buChar char="•"/>
              <a:defRPr sz="9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80135" indent="-120015" algn="l" defTabSz="480060" rtl="0" eaLnBrk="1" latinLnBrk="0" hangingPunct="1">
              <a:lnSpc>
                <a:spcPct val="90000"/>
              </a:lnSpc>
              <a:spcBef>
                <a:spcPts val="263"/>
              </a:spcBef>
              <a:buFont typeface="Arial" panose="020B0604020202020204" pitchFamily="34" charset="0"/>
              <a:buChar char="•"/>
              <a:defRPr sz="9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20165" indent="-120015" algn="l" defTabSz="480060" rtl="0" eaLnBrk="1" latinLnBrk="0" hangingPunct="1">
              <a:lnSpc>
                <a:spcPct val="90000"/>
              </a:lnSpc>
              <a:spcBef>
                <a:spcPts val="263"/>
              </a:spcBef>
              <a:buFont typeface="Arial" panose="020B0604020202020204" pitchFamily="34" charset="0"/>
              <a:buChar char="•"/>
              <a:defRPr sz="9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60195" indent="-120015" algn="l" defTabSz="480060" rtl="0" eaLnBrk="1" latinLnBrk="0" hangingPunct="1">
              <a:lnSpc>
                <a:spcPct val="90000"/>
              </a:lnSpc>
              <a:spcBef>
                <a:spcPts val="263"/>
              </a:spcBef>
              <a:buFont typeface="Arial" panose="020B0604020202020204" pitchFamily="34" charset="0"/>
              <a:buChar char="•"/>
              <a:defRPr sz="9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00225" indent="-120015" algn="l" defTabSz="480060" rtl="0" eaLnBrk="1" latinLnBrk="0" hangingPunct="1">
              <a:lnSpc>
                <a:spcPct val="90000"/>
              </a:lnSpc>
              <a:spcBef>
                <a:spcPts val="263"/>
              </a:spcBef>
              <a:buFont typeface="Arial" panose="020B0604020202020204" pitchFamily="34" charset="0"/>
              <a:buChar char="•"/>
              <a:defRPr sz="9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40255" indent="-120015" algn="l" defTabSz="480060" rtl="0" eaLnBrk="1" latinLnBrk="0" hangingPunct="1">
              <a:lnSpc>
                <a:spcPct val="90000"/>
              </a:lnSpc>
              <a:spcBef>
                <a:spcPts val="263"/>
              </a:spcBef>
              <a:buFont typeface="Arial" panose="020B0604020202020204" pitchFamily="34" charset="0"/>
              <a:buChar char="•"/>
              <a:defRPr sz="9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chemeClr val="bg1"/>
                </a:solidFill>
                <a:latin typeface="+mn-ea"/>
              </a:rPr>
              <a:t>关于</a:t>
            </a:r>
            <a:r>
              <a:rPr lang="en-US" altLang="zh-CN" b="1" dirty="0">
                <a:solidFill>
                  <a:schemeClr val="bg1"/>
                </a:solidFill>
                <a:latin typeface="+mn-ea"/>
              </a:rPr>
              <a:t>Root</a:t>
            </a:r>
            <a:r>
              <a:rPr lang="zh-CN" altLang="en-US" b="1" dirty="0">
                <a:solidFill>
                  <a:schemeClr val="bg1"/>
                </a:solidFill>
                <a:latin typeface="+mn-ea"/>
              </a:rPr>
              <a:t>用户的权限限制：</a:t>
            </a:r>
            <a:endParaRPr lang="en-US" altLang="zh-CN" b="1" dirty="0">
              <a:solidFill>
                <a:schemeClr val="bg1"/>
              </a:solidFill>
              <a:latin typeface="+mn-ea"/>
            </a:endParaRPr>
          </a:p>
          <a:p>
            <a:pPr marL="376237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1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Linux capabilities (2.2</a:t>
            </a:r>
            <a:r>
              <a:rPr lang="zh-CN" altLang="en-US" sz="1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版本引入</a:t>
            </a:r>
            <a:r>
              <a:rPr lang="en-US" altLang="zh-CN" sz="1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</a:p>
          <a:p>
            <a:pPr marL="376237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粗粒度 </a:t>
            </a:r>
            <a:r>
              <a:rPr lang="en-US" altLang="zh-CN" sz="1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-&gt; </a:t>
            </a:r>
            <a:r>
              <a:rPr lang="zh-CN" altLang="en-US" sz="1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细粒度</a:t>
            </a:r>
            <a:endParaRPr lang="en-US" altLang="zh-CN" sz="1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76237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1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en-US" altLang="zh-CN" sz="1400" b="1" dirty="0" err="1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proc</a:t>
            </a:r>
            <a:r>
              <a:rPr lang="en-US" altLang="zh-CN" sz="1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/{</a:t>
            </a:r>
            <a:r>
              <a:rPr lang="en-US" altLang="zh-CN" sz="1400" b="1" dirty="0" err="1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pid</a:t>
            </a:r>
            <a:r>
              <a:rPr lang="en-US" altLang="zh-CN" sz="1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}/status or </a:t>
            </a:r>
            <a:r>
              <a:rPr lang="en-US" altLang="zh-CN" sz="1400" b="1" dirty="0" err="1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getcaps</a:t>
            </a:r>
            <a:r>
              <a:rPr lang="en-US" altLang="zh-CN" sz="1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{</a:t>
            </a:r>
            <a:r>
              <a:rPr lang="en-US" altLang="zh-CN" sz="1400" b="1" dirty="0" err="1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pid</a:t>
            </a:r>
            <a:r>
              <a:rPr lang="en-US" altLang="zh-CN" sz="1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} 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57979" y="2776908"/>
            <a:ext cx="995877" cy="737037"/>
            <a:chOff x="3037831" y="1323761"/>
            <a:chExt cx="2540758" cy="1880386"/>
          </a:xfrm>
        </p:grpSpPr>
        <p:cxnSp>
          <p:nvCxnSpPr>
            <p:cNvPr id="6" name="直接连接符 5"/>
            <p:cNvCxnSpPr>
              <a:stCxn id="7" idx="0"/>
              <a:endCxn id="9" idx="2"/>
            </p:cNvCxnSpPr>
            <p:nvPr/>
          </p:nvCxnSpPr>
          <p:spPr>
            <a:xfrm flipV="1">
              <a:off x="4308210" y="2891358"/>
              <a:ext cx="0" cy="258789"/>
            </a:xfrm>
            <a:prstGeom prst="line">
              <a:avLst/>
            </a:prstGeom>
            <a:ln w="12700">
              <a:solidFill>
                <a:srgbClr val="C0000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矩形 6"/>
            <p:cNvSpPr/>
            <p:nvPr/>
          </p:nvSpPr>
          <p:spPr>
            <a:xfrm>
              <a:off x="3037831" y="3150147"/>
              <a:ext cx="2540758" cy="54000"/>
            </a:xfrm>
            <a:prstGeom prst="rect">
              <a:avLst/>
            </a:prstGeom>
            <a:solidFill>
              <a:srgbClr val="EFEFEF"/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600"/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3498210" y="1323761"/>
              <a:ext cx="1620000" cy="1567597"/>
              <a:chOff x="2758196" y="346725"/>
              <a:chExt cx="1620000" cy="1782583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2758196" y="346725"/>
                <a:ext cx="1620000" cy="1782583"/>
              </a:xfrm>
              <a:prstGeom prst="rect">
                <a:avLst/>
              </a:prstGeom>
              <a:solidFill>
                <a:srgbClr val="EFEFEF"/>
              </a:solidFill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600" dirty="0"/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2848196" y="1474291"/>
                <a:ext cx="1440000" cy="540000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00" dirty="0">
                    <a:solidFill>
                      <a:srgbClr val="EFEFEF"/>
                    </a:solidFill>
                  </a:rPr>
                  <a:t>Linux Kernel</a:t>
                </a:r>
                <a:endParaRPr lang="zh-CN" altLang="en-US" sz="600" dirty="0">
                  <a:solidFill>
                    <a:srgbClr val="EFEFEF"/>
                  </a:solidFill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2848196" y="463293"/>
                <a:ext cx="1440000" cy="900000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00" dirty="0">
                    <a:solidFill>
                      <a:srgbClr val="EFEFEF"/>
                    </a:solidFill>
                  </a:rPr>
                  <a:t>Attacker Process</a:t>
                </a:r>
                <a:endParaRPr lang="zh-CN" altLang="en-US" sz="600" dirty="0">
                  <a:solidFill>
                    <a:srgbClr val="EFEFEF"/>
                  </a:solidFill>
                </a:endParaRPr>
              </a:p>
            </p:txBody>
          </p:sp>
        </p:grpSp>
      </p:grpSp>
      <p:grpSp>
        <p:nvGrpSpPr>
          <p:cNvPr id="12" name="组合 11"/>
          <p:cNvGrpSpPr/>
          <p:nvPr/>
        </p:nvGrpSpPr>
        <p:grpSpPr>
          <a:xfrm>
            <a:off x="12180952" y="2832487"/>
            <a:ext cx="1416487" cy="681458"/>
            <a:chOff x="5902452" y="1410571"/>
            <a:chExt cx="3908592" cy="1880386"/>
          </a:xfrm>
        </p:grpSpPr>
        <p:cxnSp>
          <p:nvCxnSpPr>
            <p:cNvPr id="13" name="直接连接符 12"/>
            <p:cNvCxnSpPr>
              <a:endCxn id="17" idx="2"/>
            </p:cNvCxnSpPr>
            <p:nvPr/>
          </p:nvCxnSpPr>
          <p:spPr>
            <a:xfrm flipV="1">
              <a:off x="6485413" y="2314590"/>
              <a:ext cx="96" cy="436368"/>
            </a:xfrm>
            <a:prstGeom prst="line">
              <a:avLst/>
            </a:prstGeom>
            <a:ln w="12700">
              <a:solidFill>
                <a:srgbClr val="E7E6E6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>
              <a:stCxn id="16" idx="0"/>
              <a:endCxn id="18" idx="2"/>
            </p:cNvCxnSpPr>
            <p:nvPr/>
          </p:nvCxnSpPr>
          <p:spPr>
            <a:xfrm flipV="1">
              <a:off x="7856748" y="2310571"/>
              <a:ext cx="0" cy="440386"/>
            </a:xfrm>
            <a:prstGeom prst="line">
              <a:avLst/>
            </a:prstGeom>
            <a:ln w="12700">
              <a:solidFill>
                <a:srgbClr val="E7E6E6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>
              <a:endCxn id="19" idx="2"/>
            </p:cNvCxnSpPr>
            <p:nvPr/>
          </p:nvCxnSpPr>
          <p:spPr>
            <a:xfrm flipV="1">
              <a:off x="9222262" y="2310571"/>
              <a:ext cx="5725" cy="440386"/>
            </a:xfrm>
            <a:prstGeom prst="line">
              <a:avLst/>
            </a:prstGeom>
            <a:ln w="12700">
              <a:solidFill>
                <a:srgbClr val="C0000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矩形 15"/>
            <p:cNvSpPr/>
            <p:nvPr/>
          </p:nvSpPr>
          <p:spPr>
            <a:xfrm>
              <a:off x="5902452" y="2750957"/>
              <a:ext cx="3908592" cy="540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700" dirty="0">
                  <a:solidFill>
                    <a:schemeClr val="tx1"/>
                  </a:solidFill>
                </a:rPr>
                <a:t>Linux Kernel (Bridge)</a:t>
              </a:r>
              <a:endParaRPr lang="zh-CN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5902452" y="1414590"/>
              <a:ext cx="1166114" cy="900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500" dirty="0">
                  <a:solidFill>
                    <a:schemeClr val="tx1"/>
                  </a:solidFill>
                </a:rPr>
                <a:t>Docker</a:t>
              </a:r>
            </a:p>
            <a:p>
              <a:pPr algn="ctr"/>
              <a:r>
                <a:rPr lang="en-US" altLang="zh-CN" sz="500" dirty="0">
                  <a:solidFill>
                    <a:schemeClr val="tx1"/>
                  </a:solidFill>
                </a:rPr>
                <a:t>Instance 1</a:t>
              </a:r>
              <a:endParaRPr lang="zh-CN" altLang="en-US" sz="500" dirty="0">
                <a:solidFill>
                  <a:schemeClr val="tx1"/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7273691" y="1410571"/>
              <a:ext cx="1166114" cy="900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500" dirty="0">
                  <a:solidFill>
                    <a:schemeClr val="tx1"/>
                  </a:solidFill>
                </a:rPr>
                <a:t>Docker</a:t>
              </a:r>
            </a:p>
            <a:p>
              <a:pPr algn="ctr"/>
              <a:r>
                <a:rPr lang="en-US" altLang="zh-CN" sz="500" dirty="0">
                  <a:solidFill>
                    <a:schemeClr val="tx1"/>
                  </a:solidFill>
                </a:rPr>
                <a:t>Instance 2</a:t>
              </a:r>
              <a:endParaRPr lang="zh-CN" altLang="en-US" sz="500" dirty="0">
                <a:solidFill>
                  <a:schemeClr val="tx1"/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8644930" y="1410571"/>
              <a:ext cx="1166114" cy="9000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500" dirty="0">
                  <a:solidFill>
                    <a:srgbClr val="EFEFEF"/>
                  </a:solidFill>
                </a:rPr>
                <a:t>Docker</a:t>
              </a:r>
            </a:p>
            <a:p>
              <a:pPr algn="ctr"/>
              <a:r>
                <a:rPr lang="en-US" altLang="zh-CN" sz="500" dirty="0">
                  <a:solidFill>
                    <a:srgbClr val="EFEFEF"/>
                  </a:solidFill>
                </a:rPr>
                <a:t>Instance 3</a:t>
              </a:r>
              <a:endParaRPr lang="zh-CN" altLang="en-US" sz="500" dirty="0">
                <a:solidFill>
                  <a:srgbClr val="EFEFE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28342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91691"/>
            <a:ext cx="13679488" cy="695921"/>
          </a:xfrm>
        </p:spPr>
        <p:txBody>
          <a:bodyPr>
            <a:normAutofit/>
          </a:bodyPr>
          <a:lstStyle/>
          <a:p>
            <a:pPr marL="228600" indent="-228600" algn="ctr" defTabSz="914400">
              <a:spcBef>
                <a:spcPts val="1000"/>
              </a:spcBef>
            </a:pP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中间人攻击的方法与条件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57979" y="2786052"/>
            <a:ext cx="995877" cy="737037"/>
            <a:chOff x="3037831" y="1323761"/>
            <a:chExt cx="2540758" cy="1880386"/>
          </a:xfrm>
        </p:grpSpPr>
        <p:cxnSp>
          <p:nvCxnSpPr>
            <p:cNvPr id="4" name="直接连接符 3"/>
            <p:cNvCxnSpPr>
              <a:stCxn id="6" idx="0"/>
              <a:endCxn id="8" idx="2"/>
            </p:cNvCxnSpPr>
            <p:nvPr/>
          </p:nvCxnSpPr>
          <p:spPr>
            <a:xfrm flipV="1">
              <a:off x="4308210" y="2891358"/>
              <a:ext cx="0" cy="258789"/>
            </a:xfrm>
            <a:prstGeom prst="line">
              <a:avLst/>
            </a:prstGeom>
            <a:ln w="12700">
              <a:solidFill>
                <a:srgbClr val="C0000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矩形 5"/>
            <p:cNvSpPr/>
            <p:nvPr/>
          </p:nvSpPr>
          <p:spPr>
            <a:xfrm>
              <a:off x="3037831" y="3150147"/>
              <a:ext cx="2540758" cy="54000"/>
            </a:xfrm>
            <a:prstGeom prst="rect">
              <a:avLst/>
            </a:prstGeom>
            <a:solidFill>
              <a:srgbClr val="EFEFEF"/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600"/>
            </a:p>
          </p:txBody>
        </p:sp>
        <p:grpSp>
          <p:nvGrpSpPr>
            <p:cNvPr id="7" name="组合 6"/>
            <p:cNvGrpSpPr/>
            <p:nvPr/>
          </p:nvGrpSpPr>
          <p:grpSpPr>
            <a:xfrm>
              <a:off x="3498210" y="1323761"/>
              <a:ext cx="1620000" cy="1567597"/>
              <a:chOff x="2758196" y="346725"/>
              <a:chExt cx="1620000" cy="1782583"/>
            </a:xfrm>
          </p:grpSpPr>
          <p:sp>
            <p:nvSpPr>
              <p:cNvPr id="8" name="矩形 7"/>
              <p:cNvSpPr/>
              <p:nvPr/>
            </p:nvSpPr>
            <p:spPr>
              <a:xfrm>
                <a:off x="2758196" y="346725"/>
                <a:ext cx="1620000" cy="1782583"/>
              </a:xfrm>
              <a:prstGeom prst="rect">
                <a:avLst/>
              </a:prstGeom>
              <a:solidFill>
                <a:srgbClr val="EFEFEF"/>
              </a:solidFill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600" dirty="0"/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2848196" y="1474291"/>
                <a:ext cx="1440000" cy="540000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00" dirty="0">
                    <a:solidFill>
                      <a:srgbClr val="EFEFEF"/>
                    </a:solidFill>
                  </a:rPr>
                  <a:t>Linux Kernel</a:t>
                </a:r>
                <a:endParaRPr lang="zh-CN" altLang="en-US" sz="600" dirty="0">
                  <a:solidFill>
                    <a:srgbClr val="EFEFEF"/>
                  </a:solidFill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2848196" y="463293"/>
                <a:ext cx="1440000" cy="900000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00" dirty="0">
                    <a:solidFill>
                      <a:srgbClr val="EFEFEF"/>
                    </a:solidFill>
                  </a:rPr>
                  <a:t>Attacker Process</a:t>
                </a:r>
                <a:endParaRPr lang="zh-CN" altLang="en-US" sz="600" dirty="0">
                  <a:solidFill>
                    <a:srgbClr val="EFEFEF"/>
                  </a:solidFill>
                </a:endParaRPr>
              </a:p>
            </p:txBody>
          </p:sp>
        </p:grpSp>
      </p:grpSp>
      <p:grpSp>
        <p:nvGrpSpPr>
          <p:cNvPr id="11" name="组合 10"/>
          <p:cNvGrpSpPr/>
          <p:nvPr/>
        </p:nvGrpSpPr>
        <p:grpSpPr>
          <a:xfrm>
            <a:off x="12180952" y="2841631"/>
            <a:ext cx="1416487" cy="681458"/>
            <a:chOff x="5902452" y="1410571"/>
            <a:chExt cx="3908592" cy="1880386"/>
          </a:xfrm>
        </p:grpSpPr>
        <p:cxnSp>
          <p:nvCxnSpPr>
            <p:cNvPr id="12" name="直接连接符 11"/>
            <p:cNvCxnSpPr>
              <a:endCxn id="16" idx="2"/>
            </p:cNvCxnSpPr>
            <p:nvPr/>
          </p:nvCxnSpPr>
          <p:spPr>
            <a:xfrm flipV="1">
              <a:off x="6485413" y="2314590"/>
              <a:ext cx="96" cy="436368"/>
            </a:xfrm>
            <a:prstGeom prst="line">
              <a:avLst/>
            </a:prstGeom>
            <a:ln w="12700">
              <a:solidFill>
                <a:srgbClr val="E7E6E6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>
              <a:stCxn id="15" idx="0"/>
              <a:endCxn id="17" idx="2"/>
            </p:cNvCxnSpPr>
            <p:nvPr/>
          </p:nvCxnSpPr>
          <p:spPr>
            <a:xfrm flipV="1">
              <a:off x="7856748" y="2310571"/>
              <a:ext cx="0" cy="440386"/>
            </a:xfrm>
            <a:prstGeom prst="line">
              <a:avLst/>
            </a:prstGeom>
            <a:ln w="12700">
              <a:solidFill>
                <a:srgbClr val="E7E6E6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>
              <a:endCxn id="18" idx="2"/>
            </p:cNvCxnSpPr>
            <p:nvPr/>
          </p:nvCxnSpPr>
          <p:spPr>
            <a:xfrm flipV="1">
              <a:off x="9222262" y="2310571"/>
              <a:ext cx="5725" cy="440386"/>
            </a:xfrm>
            <a:prstGeom prst="line">
              <a:avLst/>
            </a:prstGeom>
            <a:ln w="12700">
              <a:solidFill>
                <a:srgbClr val="C0000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矩形 14"/>
            <p:cNvSpPr/>
            <p:nvPr/>
          </p:nvSpPr>
          <p:spPr>
            <a:xfrm>
              <a:off x="5902452" y="2750957"/>
              <a:ext cx="3908592" cy="540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700" dirty="0">
                  <a:solidFill>
                    <a:schemeClr val="tx1"/>
                  </a:solidFill>
                </a:rPr>
                <a:t>Linux Kernel (Bridge)</a:t>
              </a:r>
              <a:endParaRPr lang="zh-CN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5902452" y="1414590"/>
              <a:ext cx="1166114" cy="900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500" dirty="0">
                  <a:solidFill>
                    <a:schemeClr val="tx1"/>
                  </a:solidFill>
                </a:rPr>
                <a:t>Docker</a:t>
              </a:r>
            </a:p>
            <a:p>
              <a:pPr algn="ctr"/>
              <a:r>
                <a:rPr lang="en-US" altLang="zh-CN" sz="500" dirty="0">
                  <a:solidFill>
                    <a:schemeClr val="tx1"/>
                  </a:solidFill>
                </a:rPr>
                <a:t>Instance 1</a:t>
              </a:r>
              <a:endParaRPr lang="zh-CN" altLang="en-US" sz="500" dirty="0">
                <a:solidFill>
                  <a:schemeClr val="tx1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7273691" y="1410571"/>
              <a:ext cx="1166114" cy="900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500" dirty="0">
                  <a:solidFill>
                    <a:schemeClr val="tx1"/>
                  </a:solidFill>
                </a:rPr>
                <a:t>Docker</a:t>
              </a:r>
            </a:p>
            <a:p>
              <a:pPr algn="ctr"/>
              <a:r>
                <a:rPr lang="en-US" altLang="zh-CN" sz="500" dirty="0">
                  <a:solidFill>
                    <a:schemeClr val="tx1"/>
                  </a:solidFill>
                </a:rPr>
                <a:t>Instance 2</a:t>
              </a:r>
              <a:endParaRPr lang="zh-CN" altLang="en-US" sz="500" dirty="0">
                <a:solidFill>
                  <a:schemeClr val="tx1"/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8644930" y="1410571"/>
              <a:ext cx="1166114" cy="9000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500" dirty="0">
                  <a:solidFill>
                    <a:srgbClr val="EFEFEF"/>
                  </a:solidFill>
                </a:rPr>
                <a:t>Docker</a:t>
              </a:r>
            </a:p>
            <a:p>
              <a:pPr algn="ctr"/>
              <a:r>
                <a:rPr lang="en-US" altLang="zh-CN" sz="500" dirty="0">
                  <a:solidFill>
                    <a:srgbClr val="EFEFEF"/>
                  </a:solidFill>
                </a:rPr>
                <a:t>Instance 3</a:t>
              </a:r>
              <a:endParaRPr lang="zh-CN" altLang="en-US" sz="500" dirty="0">
                <a:solidFill>
                  <a:srgbClr val="EFEFEF"/>
                </a:solidFill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1831525" y="1055310"/>
            <a:ext cx="2097755" cy="2217353"/>
            <a:chOff x="1754156" y="1055310"/>
            <a:chExt cx="2097755" cy="2217353"/>
          </a:xfrm>
        </p:grpSpPr>
        <p:sp>
          <p:nvSpPr>
            <p:cNvPr id="21" name="内容占位符 2"/>
            <p:cNvSpPr txBox="1">
              <a:spLocks/>
            </p:cNvSpPr>
            <p:nvPr/>
          </p:nvSpPr>
          <p:spPr>
            <a:xfrm>
              <a:off x="1754156" y="1055310"/>
              <a:ext cx="2097754" cy="1770922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120015" indent="-120015" algn="l" defTabSz="480060" rtl="0" eaLnBrk="1" latinLnBrk="0" hangingPunct="1">
                <a:lnSpc>
                  <a:spcPct val="90000"/>
                </a:lnSpc>
                <a:spcBef>
                  <a:spcPts val="525"/>
                </a:spcBef>
                <a:buFont typeface="Arial" panose="020B0604020202020204" pitchFamily="34" charset="0"/>
                <a:buChar char="•"/>
                <a:defRPr sz="147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60045" indent="-120015" algn="l" defTabSz="480060" rtl="0" eaLnBrk="1" latinLnBrk="0" hangingPunct="1">
                <a:lnSpc>
                  <a:spcPct val="90000"/>
                </a:lnSpc>
                <a:spcBef>
                  <a:spcPts val="263"/>
                </a:spcBef>
                <a:buFont typeface="Arial" panose="020B0604020202020204" pitchFamily="34" charset="0"/>
                <a:buChar char="•"/>
                <a:defRPr sz="12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00075" indent="-120015" algn="l" defTabSz="480060" rtl="0" eaLnBrk="1" latinLnBrk="0" hangingPunct="1">
                <a:lnSpc>
                  <a:spcPct val="90000"/>
                </a:lnSpc>
                <a:spcBef>
                  <a:spcPts val="263"/>
                </a:spcBef>
                <a:buFont typeface="Arial" panose="020B0604020202020204" pitchFamily="34" charset="0"/>
                <a:buChar char="•"/>
                <a:defRPr sz="10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840105" indent="-120015" algn="l" defTabSz="480060" rtl="0" eaLnBrk="1" latinLnBrk="0" hangingPunct="1">
                <a:lnSpc>
                  <a:spcPct val="90000"/>
                </a:lnSpc>
                <a:spcBef>
                  <a:spcPts val="263"/>
                </a:spcBef>
                <a:buFont typeface="Arial" panose="020B0604020202020204" pitchFamily="34" charset="0"/>
                <a:buChar char="•"/>
                <a:defRPr sz="94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080135" indent="-120015" algn="l" defTabSz="480060" rtl="0" eaLnBrk="1" latinLnBrk="0" hangingPunct="1">
                <a:lnSpc>
                  <a:spcPct val="90000"/>
                </a:lnSpc>
                <a:spcBef>
                  <a:spcPts val="263"/>
                </a:spcBef>
                <a:buFont typeface="Arial" panose="020B0604020202020204" pitchFamily="34" charset="0"/>
                <a:buChar char="•"/>
                <a:defRPr sz="94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320165" indent="-120015" algn="l" defTabSz="480060" rtl="0" eaLnBrk="1" latinLnBrk="0" hangingPunct="1">
                <a:lnSpc>
                  <a:spcPct val="90000"/>
                </a:lnSpc>
                <a:spcBef>
                  <a:spcPts val="263"/>
                </a:spcBef>
                <a:buFont typeface="Arial" panose="020B0604020202020204" pitchFamily="34" charset="0"/>
                <a:buChar char="•"/>
                <a:defRPr sz="94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560195" indent="-120015" algn="l" defTabSz="480060" rtl="0" eaLnBrk="1" latinLnBrk="0" hangingPunct="1">
                <a:lnSpc>
                  <a:spcPct val="90000"/>
                </a:lnSpc>
                <a:spcBef>
                  <a:spcPts val="263"/>
                </a:spcBef>
                <a:buFont typeface="Arial" panose="020B0604020202020204" pitchFamily="34" charset="0"/>
                <a:buChar char="•"/>
                <a:defRPr sz="94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800225" indent="-120015" algn="l" defTabSz="480060" rtl="0" eaLnBrk="1" latinLnBrk="0" hangingPunct="1">
                <a:lnSpc>
                  <a:spcPct val="90000"/>
                </a:lnSpc>
                <a:spcBef>
                  <a:spcPts val="263"/>
                </a:spcBef>
                <a:buFont typeface="Arial" panose="020B0604020202020204" pitchFamily="34" charset="0"/>
                <a:buChar char="•"/>
                <a:defRPr sz="94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040255" indent="-120015" algn="l" defTabSz="480060" rtl="0" eaLnBrk="1" latinLnBrk="0" hangingPunct="1">
                <a:lnSpc>
                  <a:spcPct val="90000"/>
                </a:lnSpc>
                <a:spcBef>
                  <a:spcPts val="263"/>
                </a:spcBef>
                <a:buFont typeface="Arial" panose="020B0604020202020204" pitchFamily="34" charset="0"/>
                <a:buChar char="•"/>
                <a:defRPr sz="94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50000"/>
                </a:lnSpc>
                <a:buNone/>
              </a:pPr>
              <a:r>
                <a:rPr lang="zh-CN" altLang="en-US" b="1" dirty="0">
                  <a:solidFill>
                    <a:schemeClr val="bg1"/>
                  </a:solidFill>
                  <a:latin typeface="+mn-ea"/>
                </a:rPr>
                <a:t>方法</a:t>
              </a:r>
              <a:r>
                <a:rPr lang="en-US" altLang="zh-CN" b="1" dirty="0">
                  <a:solidFill>
                    <a:schemeClr val="bg1"/>
                  </a:solidFill>
                  <a:latin typeface="+mn-ea"/>
                </a:rPr>
                <a:t>1</a:t>
              </a:r>
              <a:r>
                <a:rPr lang="zh-CN" altLang="en-US" b="1" dirty="0">
                  <a:solidFill>
                    <a:schemeClr val="bg1"/>
                  </a:solidFill>
                  <a:latin typeface="+mn-ea"/>
                </a:rPr>
                <a:t>：修改</a:t>
              </a:r>
              <a:r>
                <a:rPr lang="en-US" altLang="zh-CN" b="1" dirty="0">
                  <a:solidFill>
                    <a:schemeClr val="bg1"/>
                  </a:solidFill>
                  <a:latin typeface="+mn-ea"/>
                </a:rPr>
                <a:t>IP</a:t>
              </a:r>
              <a:r>
                <a:rPr lang="zh-CN" altLang="en-US" b="1" dirty="0">
                  <a:solidFill>
                    <a:schemeClr val="bg1"/>
                  </a:solidFill>
                  <a:latin typeface="+mn-ea"/>
                </a:rPr>
                <a:t>地址</a:t>
              </a:r>
              <a:endParaRPr lang="en-US" altLang="zh-CN" b="1" dirty="0">
                <a:solidFill>
                  <a:schemeClr val="bg1"/>
                </a:solidFill>
                <a:latin typeface="+mn-ea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b="1" dirty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关键指令：</a:t>
              </a:r>
              <a:endParaRPr lang="en-US" altLang="zh-CN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pPr>
                <a:lnSpc>
                  <a:spcPct val="150000"/>
                </a:lnSpc>
              </a:pPr>
              <a:endParaRPr lang="en-US" altLang="zh-CN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859279" y="1923871"/>
              <a:ext cx="1992631" cy="307777"/>
            </a:xfrm>
            <a:prstGeom prst="rect">
              <a:avLst/>
            </a:prstGeom>
            <a:solidFill>
              <a:srgbClr val="F3F3F3"/>
            </a:solidFill>
            <a:ln>
              <a:solidFill>
                <a:srgbClr val="F3F3F3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CN" sz="14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ifconfig</a:t>
              </a:r>
              <a:r>
                <a:rPr lang="en-US" altLang="zh-CN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eth0 172.17.0.2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内容占位符 2"/>
            <p:cNvSpPr txBox="1">
              <a:spLocks/>
            </p:cNvSpPr>
            <p:nvPr/>
          </p:nvSpPr>
          <p:spPr>
            <a:xfrm>
              <a:off x="1754157" y="2245458"/>
              <a:ext cx="2097754" cy="1027205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120015" indent="-120015" algn="l" defTabSz="480060" rtl="0" eaLnBrk="1" latinLnBrk="0" hangingPunct="1">
                <a:lnSpc>
                  <a:spcPct val="90000"/>
                </a:lnSpc>
                <a:spcBef>
                  <a:spcPts val="525"/>
                </a:spcBef>
                <a:buFont typeface="Arial" panose="020B0604020202020204" pitchFamily="34" charset="0"/>
                <a:buChar char="•"/>
                <a:defRPr sz="147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60045" indent="-120015" algn="l" defTabSz="480060" rtl="0" eaLnBrk="1" latinLnBrk="0" hangingPunct="1">
                <a:lnSpc>
                  <a:spcPct val="90000"/>
                </a:lnSpc>
                <a:spcBef>
                  <a:spcPts val="263"/>
                </a:spcBef>
                <a:buFont typeface="Arial" panose="020B0604020202020204" pitchFamily="34" charset="0"/>
                <a:buChar char="•"/>
                <a:defRPr sz="12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00075" indent="-120015" algn="l" defTabSz="480060" rtl="0" eaLnBrk="1" latinLnBrk="0" hangingPunct="1">
                <a:lnSpc>
                  <a:spcPct val="90000"/>
                </a:lnSpc>
                <a:spcBef>
                  <a:spcPts val="263"/>
                </a:spcBef>
                <a:buFont typeface="Arial" panose="020B0604020202020204" pitchFamily="34" charset="0"/>
                <a:buChar char="•"/>
                <a:defRPr sz="10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840105" indent="-120015" algn="l" defTabSz="480060" rtl="0" eaLnBrk="1" latinLnBrk="0" hangingPunct="1">
                <a:lnSpc>
                  <a:spcPct val="90000"/>
                </a:lnSpc>
                <a:spcBef>
                  <a:spcPts val="263"/>
                </a:spcBef>
                <a:buFont typeface="Arial" panose="020B0604020202020204" pitchFamily="34" charset="0"/>
                <a:buChar char="•"/>
                <a:defRPr sz="94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080135" indent="-120015" algn="l" defTabSz="480060" rtl="0" eaLnBrk="1" latinLnBrk="0" hangingPunct="1">
                <a:lnSpc>
                  <a:spcPct val="90000"/>
                </a:lnSpc>
                <a:spcBef>
                  <a:spcPts val="263"/>
                </a:spcBef>
                <a:buFont typeface="Arial" panose="020B0604020202020204" pitchFamily="34" charset="0"/>
                <a:buChar char="•"/>
                <a:defRPr sz="94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320165" indent="-120015" algn="l" defTabSz="480060" rtl="0" eaLnBrk="1" latinLnBrk="0" hangingPunct="1">
                <a:lnSpc>
                  <a:spcPct val="90000"/>
                </a:lnSpc>
                <a:spcBef>
                  <a:spcPts val="263"/>
                </a:spcBef>
                <a:buFont typeface="Arial" panose="020B0604020202020204" pitchFamily="34" charset="0"/>
                <a:buChar char="•"/>
                <a:defRPr sz="94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560195" indent="-120015" algn="l" defTabSz="480060" rtl="0" eaLnBrk="1" latinLnBrk="0" hangingPunct="1">
                <a:lnSpc>
                  <a:spcPct val="90000"/>
                </a:lnSpc>
                <a:spcBef>
                  <a:spcPts val="263"/>
                </a:spcBef>
                <a:buFont typeface="Arial" panose="020B0604020202020204" pitchFamily="34" charset="0"/>
                <a:buChar char="•"/>
                <a:defRPr sz="94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800225" indent="-120015" algn="l" defTabSz="480060" rtl="0" eaLnBrk="1" latinLnBrk="0" hangingPunct="1">
                <a:lnSpc>
                  <a:spcPct val="90000"/>
                </a:lnSpc>
                <a:spcBef>
                  <a:spcPts val="263"/>
                </a:spcBef>
                <a:buFont typeface="Arial" panose="020B0604020202020204" pitchFamily="34" charset="0"/>
                <a:buChar char="•"/>
                <a:defRPr sz="94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040255" indent="-120015" algn="l" defTabSz="480060" rtl="0" eaLnBrk="1" latinLnBrk="0" hangingPunct="1">
                <a:lnSpc>
                  <a:spcPct val="90000"/>
                </a:lnSpc>
                <a:spcBef>
                  <a:spcPts val="263"/>
                </a:spcBef>
                <a:buFont typeface="Arial" panose="020B0604020202020204" pitchFamily="34" charset="0"/>
                <a:buChar char="•"/>
                <a:defRPr sz="94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zh-CN" altLang="en-US" b="1" dirty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成功条件：</a:t>
              </a:r>
              <a:endParaRPr lang="en-US" altLang="zh-CN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pPr marL="342900" indent="-255588">
                <a:lnSpc>
                  <a:spcPct val="150000"/>
                </a:lnSpc>
                <a:buFont typeface="+mj-ea"/>
                <a:buAutoNum type="circleNumDbPlain"/>
              </a:pPr>
              <a:r>
                <a:rPr lang="en-US" altLang="zh-CN" b="1" dirty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Root</a:t>
              </a:r>
            </a:p>
            <a:p>
              <a:pPr marL="342900" indent="-255588">
                <a:lnSpc>
                  <a:spcPct val="150000"/>
                </a:lnSpc>
                <a:buFont typeface="+mj-ea"/>
                <a:buAutoNum type="circleNumDbPlain"/>
              </a:pPr>
              <a:r>
                <a:rPr lang="en-US" altLang="zh-CN" b="1" dirty="0">
                  <a:solidFill>
                    <a:srgbClr val="C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CAP_NET_ADMIN</a:t>
              </a: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5056385" y="1055310"/>
            <a:ext cx="2629191" cy="2217353"/>
            <a:chOff x="1754156" y="1055310"/>
            <a:chExt cx="2097755" cy="2217353"/>
          </a:xfrm>
        </p:grpSpPr>
        <p:sp>
          <p:nvSpPr>
            <p:cNvPr id="32" name="内容占位符 2"/>
            <p:cNvSpPr txBox="1">
              <a:spLocks/>
            </p:cNvSpPr>
            <p:nvPr/>
          </p:nvSpPr>
          <p:spPr>
            <a:xfrm>
              <a:off x="1754156" y="1055310"/>
              <a:ext cx="2097754" cy="1770922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120015" indent="-120015" algn="l" defTabSz="480060" rtl="0" eaLnBrk="1" latinLnBrk="0" hangingPunct="1">
                <a:lnSpc>
                  <a:spcPct val="90000"/>
                </a:lnSpc>
                <a:spcBef>
                  <a:spcPts val="525"/>
                </a:spcBef>
                <a:buFont typeface="Arial" panose="020B0604020202020204" pitchFamily="34" charset="0"/>
                <a:buChar char="•"/>
                <a:defRPr sz="147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60045" indent="-120015" algn="l" defTabSz="480060" rtl="0" eaLnBrk="1" latinLnBrk="0" hangingPunct="1">
                <a:lnSpc>
                  <a:spcPct val="90000"/>
                </a:lnSpc>
                <a:spcBef>
                  <a:spcPts val="263"/>
                </a:spcBef>
                <a:buFont typeface="Arial" panose="020B0604020202020204" pitchFamily="34" charset="0"/>
                <a:buChar char="•"/>
                <a:defRPr sz="12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00075" indent="-120015" algn="l" defTabSz="480060" rtl="0" eaLnBrk="1" latinLnBrk="0" hangingPunct="1">
                <a:lnSpc>
                  <a:spcPct val="90000"/>
                </a:lnSpc>
                <a:spcBef>
                  <a:spcPts val="263"/>
                </a:spcBef>
                <a:buFont typeface="Arial" panose="020B0604020202020204" pitchFamily="34" charset="0"/>
                <a:buChar char="•"/>
                <a:defRPr sz="10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840105" indent="-120015" algn="l" defTabSz="480060" rtl="0" eaLnBrk="1" latinLnBrk="0" hangingPunct="1">
                <a:lnSpc>
                  <a:spcPct val="90000"/>
                </a:lnSpc>
                <a:spcBef>
                  <a:spcPts val="263"/>
                </a:spcBef>
                <a:buFont typeface="Arial" panose="020B0604020202020204" pitchFamily="34" charset="0"/>
                <a:buChar char="•"/>
                <a:defRPr sz="94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080135" indent="-120015" algn="l" defTabSz="480060" rtl="0" eaLnBrk="1" latinLnBrk="0" hangingPunct="1">
                <a:lnSpc>
                  <a:spcPct val="90000"/>
                </a:lnSpc>
                <a:spcBef>
                  <a:spcPts val="263"/>
                </a:spcBef>
                <a:buFont typeface="Arial" panose="020B0604020202020204" pitchFamily="34" charset="0"/>
                <a:buChar char="•"/>
                <a:defRPr sz="94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320165" indent="-120015" algn="l" defTabSz="480060" rtl="0" eaLnBrk="1" latinLnBrk="0" hangingPunct="1">
                <a:lnSpc>
                  <a:spcPct val="90000"/>
                </a:lnSpc>
                <a:spcBef>
                  <a:spcPts val="263"/>
                </a:spcBef>
                <a:buFont typeface="Arial" panose="020B0604020202020204" pitchFamily="34" charset="0"/>
                <a:buChar char="•"/>
                <a:defRPr sz="94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560195" indent="-120015" algn="l" defTabSz="480060" rtl="0" eaLnBrk="1" latinLnBrk="0" hangingPunct="1">
                <a:lnSpc>
                  <a:spcPct val="90000"/>
                </a:lnSpc>
                <a:spcBef>
                  <a:spcPts val="263"/>
                </a:spcBef>
                <a:buFont typeface="Arial" panose="020B0604020202020204" pitchFamily="34" charset="0"/>
                <a:buChar char="•"/>
                <a:defRPr sz="94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800225" indent="-120015" algn="l" defTabSz="480060" rtl="0" eaLnBrk="1" latinLnBrk="0" hangingPunct="1">
                <a:lnSpc>
                  <a:spcPct val="90000"/>
                </a:lnSpc>
                <a:spcBef>
                  <a:spcPts val="263"/>
                </a:spcBef>
                <a:buFont typeface="Arial" panose="020B0604020202020204" pitchFamily="34" charset="0"/>
                <a:buChar char="•"/>
                <a:defRPr sz="94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040255" indent="-120015" algn="l" defTabSz="480060" rtl="0" eaLnBrk="1" latinLnBrk="0" hangingPunct="1">
                <a:lnSpc>
                  <a:spcPct val="90000"/>
                </a:lnSpc>
                <a:spcBef>
                  <a:spcPts val="263"/>
                </a:spcBef>
                <a:buFont typeface="Arial" panose="020B0604020202020204" pitchFamily="34" charset="0"/>
                <a:buChar char="•"/>
                <a:defRPr sz="94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50000"/>
                </a:lnSpc>
                <a:buNone/>
              </a:pPr>
              <a:r>
                <a:rPr lang="zh-CN" altLang="en-US" b="1" dirty="0">
                  <a:solidFill>
                    <a:schemeClr val="bg1"/>
                  </a:solidFill>
                  <a:latin typeface="+mn-ea"/>
                </a:rPr>
                <a:t>方法</a:t>
              </a:r>
              <a:r>
                <a:rPr lang="en-US" altLang="zh-CN" b="1" dirty="0">
                  <a:solidFill>
                    <a:schemeClr val="bg1"/>
                  </a:solidFill>
                  <a:latin typeface="+mn-ea"/>
                </a:rPr>
                <a:t>2</a:t>
              </a:r>
              <a:r>
                <a:rPr lang="zh-CN" altLang="en-US" b="1" dirty="0">
                  <a:solidFill>
                    <a:schemeClr val="bg1"/>
                  </a:solidFill>
                  <a:latin typeface="+mn-ea"/>
                </a:rPr>
                <a:t>：添加子</a:t>
              </a:r>
              <a:r>
                <a:rPr lang="en-US" altLang="zh-CN" b="1" dirty="0">
                  <a:solidFill>
                    <a:schemeClr val="bg1"/>
                  </a:solidFill>
                  <a:latin typeface="+mn-ea"/>
                </a:rPr>
                <a:t>IP</a:t>
              </a:r>
            </a:p>
            <a:p>
              <a:pPr>
                <a:lnSpc>
                  <a:spcPct val="150000"/>
                </a:lnSpc>
              </a:pPr>
              <a:r>
                <a:rPr lang="zh-CN" altLang="en-US" b="1" dirty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关键指令：</a:t>
              </a:r>
              <a:endParaRPr lang="en-US" altLang="zh-CN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pPr>
                <a:lnSpc>
                  <a:spcPct val="150000"/>
                </a:lnSpc>
              </a:pPr>
              <a:endParaRPr lang="en-US" altLang="zh-CN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1859279" y="1923871"/>
              <a:ext cx="1783720" cy="307777"/>
            </a:xfrm>
            <a:prstGeom prst="rect">
              <a:avLst/>
            </a:prstGeom>
            <a:solidFill>
              <a:srgbClr val="F3F3F3"/>
            </a:solidFill>
            <a:ln>
              <a:solidFill>
                <a:srgbClr val="F3F3F3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CN" sz="14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ifconfig</a:t>
              </a:r>
              <a:r>
                <a:rPr lang="en-US" altLang="zh-CN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eth0 add 172.17.0.2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内容占位符 2"/>
            <p:cNvSpPr txBox="1">
              <a:spLocks/>
            </p:cNvSpPr>
            <p:nvPr/>
          </p:nvSpPr>
          <p:spPr>
            <a:xfrm>
              <a:off x="1754157" y="2245458"/>
              <a:ext cx="2097754" cy="1027205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120015" indent="-120015" algn="l" defTabSz="480060" rtl="0" eaLnBrk="1" latinLnBrk="0" hangingPunct="1">
                <a:lnSpc>
                  <a:spcPct val="90000"/>
                </a:lnSpc>
                <a:spcBef>
                  <a:spcPts val="525"/>
                </a:spcBef>
                <a:buFont typeface="Arial" panose="020B0604020202020204" pitchFamily="34" charset="0"/>
                <a:buChar char="•"/>
                <a:defRPr sz="147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60045" indent="-120015" algn="l" defTabSz="480060" rtl="0" eaLnBrk="1" latinLnBrk="0" hangingPunct="1">
                <a:lnSpc>
                  <a:spcPct val="90000"/>
                </a:lnSpc>
                <a:spcBef>
                  <a:spcPts val="263"/>
                </a:spcBef>
                <a:buFont typeface="Arial" panose="020B0604020202020204" pitchFamily="34" charset="0"/>
                <a:buChar char="•"/>
                <a:defRPr sz="12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00075" indent="-120015" algn="l" defTabSz="480060" rtl="0" eaLnBrk="1" latinLnBrk="0" hangingPunct="1">
                <a:lnSpc>
                  <a:spcPct val="90000"/>
                </a:lnSpc>
                <a:spcBef>
                  <a:spcPts val="263"/>
                </a:spcBef>
                <a:buFont typeface="Arial" panose="020B0604020202020204" pitchFamily="34" charset="0"/>
                <a:buChar char="•"/>
                <a:defRPr sz="10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840105" indent="-120015" algn="l" defTabSz="480060" rtl="0" eaLnBrk="1" latinLnBrk="0" hangingPunct="1">
                <a:lnSpc>
                  <a:spcPct val="90000"/>
                </a:lnSpc>
                <a:spcBef>
                  <a:spcPts val="263"/>
                </a:spcBef>
                <a:buFont typeface="Arial" panose="020B0604020202020204" pitchFamily="34" charset="0"/>
                <a:buChar char="•"/>
                <a:defRPr sz="94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080135" indent="-120015" algn="l" defTabSz="480060" rtl="0" eaLnBrk="1" latinLnBrk="0" hangingPunct="1">
                <a:lnSpc>
                  <a:spcPct val="90000"/>
                </a:lnSpc>
                <a:spcBef>
                  <a:spcPts val="263"/>
                </a:spcBef>
                <a:buFont typeface="Arial" panose="020B0604020202020204" pitchFamily="34" charset="0"/>
                <a:buChar char="•"/>
                <a:defRPr sz="94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320165" indent="-120015" algn="l" defTabSz="480060" rtl="0" eaLnBrk="1" latinLnBrk="0" hangingPunct="1">
                <a:lnSpc>
                  <a:spcPct val="90000"/>
                </a:lnSpc>
                <a:spcBef>
                  <a:spcPts val="263"/>
                </a:spcBef>
                <a:buFont typeface="Arial" panose="020B0604020202020204" pitchFamily="34" charset="0"/>
                <a:buChar char="•"/>
                <a:defRPr sz="94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560195" indent="-120015" algn="l" defTabSz="480060" rtl="0" eaLnBrk="1" latinLnBrk="0" hangingPunct="1">
                <a:lnSpc>
                  <a:spcPct val="90000"/>
                </a:lnSpc>
                <a:spcBef>
                  <a:spcPts val="263"/>
                </a:spcBef>
                <a:buFont typeface="Arial" panose="020B0604020202020204" pitchFamily="34" charset="0"/>
                <a:buChar char="•"/>
                <a:defRPr sz="94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800225" indent="-120015" algn="l" defTabSz="480060" rtl="0" eaLnBrk="1" latinLnBrk="0" hangingPunct="1">
                <a:lnSpc>
                  <a:spcPct val="90000"/>
                </a:lnSpc>
                <a:spcBef>
                  <a:spcPts val="263"/>
                </a:spcBef>
                <a:buFont typeface="Arial" panose="020B0604020202020204" pitchFamily="34" charset="0"/>
                <a:buChar char="•"/>
                <a:defRPr sz="94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040255" indent="-120015" algn="l" defTabSz="480060" rtl="0" eaLnBrk="1" latinLnBrk="0" hangingPunct="1">
                <a:lnSpc>
                  <a:spcPct val="90000"/>
                </a:lnSpc>
                <a:spcBef>
                  <a:spcPts val="263"/>
                </a:spcBef>
                <a:buFont typeface="Arial" panose="020B0604020202020204" pitchFamily="34" charset="0"/>
                <a:buChar char="•"/>
                <a:defRPr sz="94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zh-CN" altLang="en-US" b="1" dirty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成功条件：</a:t>
              </a:r>
              <a:endParaRPr lang="en-US" altLang="zh-CN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pPr marL="342900" indent="-255588">
                <a:lnSpc>
                  <a:spcPct val="150000"/>
                </a:lnSpc>
                <a:buFont typeface="+mj-ea"/>
                <a:buAutoNum type="circleNumDbPlain"/>
              </a:pPr>
              <a:r>
                <a:rPr lang="en-US" altLang="zh-CN" b="1" dirty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Root</a:t>
              </a:r>
            </a:p>
            <a:p>
              <a:pPr marL="342900" indent="-255588">
                <a:lnSpc>
                  <a:spcPct val="150000"/>
                </a:lnSpc>
                <a:buFont typeface="+mj-ea"/>
                <a:buAutoNum type="circleNumDbPlain"/>
              </a:pPr>
              <a:r>
                <a:rPr lang="en-US" altLang="zh-CN" b="1" dirty="0">
                  <a:solidFill>
                    <a:srgbClr val="C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CAP_NET_ADMIN</a:t>
              </a: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8700711" y="1055310"/>
            <a:ext cx="3033213" cy="2494270"/>
            <a:chOff x="9073367" y="1050424"/>
            <a:chExt cx="3033213" cy="2494270"/>
          </a:xfrm>
        </p:grpSpPr>
        <p:sp>
          <p:nvSpPr>
            <p:cNvPr id="36" name="内容占位符 2"/>
            <p:cNvSpPr txBox="1">
              <a:spLocks/>
            </p:cNvSpPr>
            <p:nvPr/>
          </p:nvSpPr>
          <p:spPr>
            <a:xfrm>
              <a:off x="9073367" y="1050424"/>
              <a:ext cx="3033213" cy="1770922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120015" indent="-120015" algn="l" defTabSz="480060" rtl="0" eaLnBrk="1" latinLnBrk="0" hangingPunct="1">
                <a:lnSpc>
                  <a:spcPct val="90000"/>
                </a:lnSpc>
                <a:spcBef>
                  <a:spcPts val="525"/>
                </a:spcBef>
                <a:buFont typeface="Arial" panose="020B0604020202020204" pitchFamily="34" charset="0"/>
                <a:buChar char="•"/>
                <a:defRPr sz="147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60045" indent="-120015" algn="l" defTabSz="480060" rtl="0" eaLnBrk="1" latinLnBrk="0" hangingPunct="1">
                <a:lnSpc>
                  <a:spcPct val="90000"/>
                </a:lnSpc>
                <a:spcBef>
                  <a:spcPts val="263"/>
                </a:spcBef>
                <a:buFont typeface="Arial" panose="020B0604020202020204" pitchFamily="34" charset="0"/>
                <a:buChar char="•"/>
                <a:defRPr sz="12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00075" indent="-120015" algn="l" defTabSz="480060" rtl="0" eaLnBrk="1" latinLnBrk="0" hangingPunct="1">
                <a:lnSpc>
                  <a:spcPct val="90000"/>
                </a:lnSpc>
                <a:spcBef>
                  <a:spcPts val="263"/>
                </a:spcBef>
                <a:buFont typeface="Arial" panose="020B0604020202020204" pitchFamily="34" charset="0"/>
                <a:buChar char="•"/>
                <a:defRPr sz="10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840105" indent="-120015" algn="l" defTabSz="480060" rtl="0" eaLnBrk="1" latinLnBrk="0" hangingPunct="1">
                <a:lnSpc>
                  <a:spcPct val="90000"/>
                </a:lnSpc>
                <a:spcBef>
                  <a:spcPts val="263"/>
                </a:spcBef>
                <a:buFont typeface="Arial" panose="020B0604020202020204" pitchFamily="34" charset="0"/>
                <a:buChar char="•"/>
                <a:defRPr sz="94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080135" indent="-120015" algn="l" defTabSz="480060" rtl="0" eaLnBrk="1" latinLnBrk="0" hangingPunct="1">
                <a:lnSpc>
                  <a:spcPct val="90000"/>
                </a:lnSpc>
                <a:spcBef>
                  <a:spcPts val="263"/>
                </a:spcBef>
                <a:buFont typeface="Arial" panose="020B0604020202020204" pitchFamily="34" charset="0"/>
                <a:buChar char="•"/>
                <a:defRPr sz="94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320165" indent="-120015" algn="l" defTabSz="480060" rtl="0" eaLnBrk="1" latinLnBrk="0" hangingPunct="1">
                <a:lnSpc>
                  <a:spcPct val="90000"/>
                </a:lnSpc>
                <a:spcBef>
                  <a:spcPts val="263"/>
                </a:spcBef>
                <a:buFont typeface="Arial" panose="020B0604020202020204" pitchFamily="34" charset="0"/>
                <a:buChar char="•"/>
                <a:defRPr sz="94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560195" indent="-120015" algn="l" defTabSz="480060" rtl="0" eaLnBrk="1" latinLnBrk="0" hangingPunct="1">
                <a:lnSpc>
                  <a:spcPct val="90000"/>
                </a:lnSpc>
                <a:spcBef>
                  <a:spcPts val="263"/>
                </a:spcBef>
                <a:buFont typeface="Arial" panose="020B0604020202020204" pitchFamily="34" charset="0"/>
                <a:buChar char="•"/>
                <a:defRPr sz="94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800225" indent="-120015" algn="l" defTabSz="480060" rtl="0" eaLnBrk="1" latinLnBrk="0" hangingPunct="1">
                <a:lnSpc>
                  <a:spcPct val="90000"/>
                </a:lnSpc>
                <a:spcBef>
                  <a:spcPts val="263"/>
                </a:spcBef>
                <a:buFont typeface="Arial" panose="020B0604020202020204" pitchFamily="34" charset="0"/>
                <a:buChar char="•"/>
                <a:defRPr sz="94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040255" indent="-120015" algn="l" defTabSz="480060" rtl="0" eaLnBrk="1" latinLnBrk="0" hangingPunct="1">
                <a:lnSpc>
                  <a:spcPct val="90000"/>
                </a:lnSpc>
                <a:spcBef>
                  <a:spcPts val="263"/>
                </a:spcBef>
                <a:buFont typeface="Arial" panose="020B0604020202020204" pitchFamily="34" charset="0"/>
                <a:buChar char="•"/>
                <a:defRPr sz="94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50000"/>
                </a:lnSpc>
                <a:buNone/>
              </a:pPr>
              <a:r>
                <a:rPr lang="zh-CN" altLang="en-US" b="1" dirty="0">
                  <a:solidFill>
                    <a:schemeClr val="bg1"/>
                  </a:solidFill>
                  <a:latin typeface="+mn-ea"/>
                </a:rPr>
                <a:t>方法</a:t>
              </a:r>
              <a:r>
                <a:rPr lang="en-US" altLang="zh-CN" b="1" dirty="0">
                  <a:solidFill>
                    <a:schemeClr val="bg1"/>
                  </a:solidFill>
                  <a:latin typeface="+mn-ea"/>
                </a:rPr>
                <a:t>3</a:t>
              </a:r>
              <a:r>
                <a:rPr lang="zh-CN" altLang="en-US" b="1" dirty="0">
                  <a:solidFill>
                    <a:schemeClr val="bg1"/>
                  </a:solidFill>
                  <a:latin typeface="+mn-ea"/>
                </a:rPr>
                <a:t>：利用</a:t>
              </a:r>
              <a:r>
                <a:rPr lang="en-US" altLang="zh-CN" b="1" dirty="0" err="1">
                  <a:solidFill>
                    <a:schemeClr val="bg1"/>
                  </a:solidFill>
                  <a:latin typeface="+mn-ea"/>
                </a:rPr>
                <a:t>Netfilter</a:t>
              </a:r>
              <a:r>
                <a:rPr lang="zh-CN" altLang="en-US" b="1" dirty="0">
                  <a:solidFill>
                    <a:schemeClr val="bg1"/>
                  </a:solidFill>
                  <a:latin typeface="+mn-ea"/>
                </a:rPr>
                <a:t>实现</a:t>
              </a:r>
              <a:r>
                <a:rPr lang="en-US" altLang="zh-CN" b="1" dirty="0">
                  <a:solidFill>
                    <a:schemeClr val="bg1"/>
                  </a:solidFill>
                  <a:latin typeface="+mn-ea"/>
                </a:rPr>
                <a:t>NAT</a:t>
              </a:r>
            </a:p>
            <a:p>
              <a:pPr>
                <a:lnSpc>
                  <a:spcPct val="150000"/>
                </a:lnSpc>
              </a:pPr>
              <a:r>
                <a:rPr lang="zh-CN" altLang="en-US" b="1" dirty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关键指令：</a:t>
              </a:r>
              <a:endParaRPr lang="en-US" altLang="zh-CN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pPr>
                <a:lnSpc>
                  <a:spcPct val="150000"/>
                </a:lnSpc>
              </a:pPr>
              <a:endParaRPr lang="en-US" altLang="zh-CN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9171992" y="1959248"/>
              <a:ext cx="2780522" cy="523220"/>
            </a:xfrm>
            <a:prstGeom prst="rect">
              <a:avLst/>
            </a:prstGeom>
            <a:solidFill>
              <a:srgbClr val="F3F3F3"/>
            </a:solidFill>
            <a:ln>
              <a:solidFill>
                <a:srgbClr val="F3F3F3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CN" sz="14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iptables</a:t>
              </a:r>
              <a:r>
                <a:rPr lang="en-US" altLang="zh-CN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-t </a:t>
              </a:r>
              <a:r>
                <a:rPr lang="en-US" altLang="zh-CN" sz="14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nat</a:t>
              </a:r>
              <a:r>
                <a:rPr lang="en-US" altLang="zh-CN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-A PREROUTING -d 172.17.0.2 -j DNAT --to 172.17.0.4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内容占位符 2"/>
            <p:cNvSpPr txBox="1">
              <a:spLocks/>
            </p:cNvSpPr>
            <p:nvPr/>
          </p:nvSpPr>
          <p:spPr>
            <a:xfrm>
              <a:off x="9073368" y="2517489"/>
              <a:ext cx="3033212" cy="1027205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120015" indent="-120015" algn="l" defTabSz="480060" rtl="0" eaLnBrk="1" latinLnBrk="0" hangingPunct="1">
                <a:lnSpc>
                  <a:spcPct val="90000"/>
                </a:lnSpc>
                <a:spcBef>
                  <a:spcPts val="525"/>
                </a:spcBef>
                <a:buFont typeface="Arial" panose="020B0604020202020204" pitchFamily="34" charset="0"/>
                <a:buChar char="•"/>
                <a:defRPr sz="147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60045" indent="-120015" algn="l" defTabSz="480060" rtl="0" eaLnBrk="1" latinLnBrk="0" hangingPunct="1">
                <a:lnSpc>
                  <a:spcPct val="90000"/>
                </a:lnSpc>
                <a:spcBef>
                  <a:spcPts val="263"/>
                </a:spcBef>
                <a:buFont typeface="Arial" panose="020B0604020202020204" pitchFamily="34" charset="0"/>
                <a:buChar char="•"/>
                <a:defRPr sz="12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00075" indent="-120015" algn="l" defTabSz="480060" rtl="0" eaLnBrk="1" latinLnBrk="0" hangingPunct="1">
                <a:lnSpc>
                  <a:spcPct val="90000"/>
                </a:lnSpc>
                <a:spcBef>
                  <a:spcPts val="263"/>
                </a:spcBef>
                <a:buFont typeface="Arial" panose="020B0604020202020204" pitchFamily="34" charset="0"/>
                <a:buChar char="•"/>
                <a:defRPr sz="10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840105" indent="-120015" algn="l" defTabSz="480060" rtl="0" eaLnBrk="1" latinLnBrk="0" hangingPunct="1">
                <a:lnSpc>
                  <a:spcPct val="90000"/>
                </a:lnSpc>
                <a:spcBef>
                  <a:spcPts val="263"/>
                </a:spcBef>
                <a:buFont typeface="Arial" panose="020B0604020202020204" pitchFamily="34" charset="0"/>
                <a:buChar char="•"/>
                <a:defRPr sz="94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080135" indent="-120015" algn="l" defTabSz="480060" rtl="0" eaLnBrk="1" latinLnBrk="0" hangingPunct="1">
                <a:lnSpc>
                  <a:spcPct val="90000"/>
                </a:lnSpc>
                <a:spcBef>
                  <a:spcPts val="263"/>
                </a:spcBef>
                <a:buFont typeface="Arial" panose="020B0604020202020204" pitchFamily="34" charset="0"/>
                <a:buChar char="•"/>
                <a:defRPr sz="94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320165" indent="-120015" algn="l" defTabSz="480060" rtl="0" eaLnBrk="1" latinLnBrk="0" hangingPunct="1">
                <a:lnSpc>
                  <a:spcPct val="90000"/>
                </a:lnSpc>
                <a:spcBef>
                  <a:spcPts val="263"/>
                </a:spcBef>
                <a:buFont typeface="Arial" panose="020B0604020202020204" pitchFamily="34" charset="0"/>
                <a:buChar char="•"/>
                <a:defRPr sz="94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560195" indent="-120015" algn="l" defTabSz="480060" rtl="0" eaLnBrk="1" latinLnBrk="0" hangingPunct="1">
                <a:lnSpc>
                  <a:spcPct val="90000"/>
                </a:lnSpc>
                <a:spcBef>
                  <a:spcPts val="263"/>
                </a:spcBef>
                <a:buFont typeface="Arial" panose="020B0604020202020204" pitchFamily="34" charset="0"/>
                <a:buChar char="•"/>
                <a:defRPr sz="94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800225" indent="-120015" algn="l" defTabSz="480060" rtl="0" eaLnBrk="1" latinLnBrk="0" hangingPunct="1">
                <a:lnSpc>
                  <a:spcPct val="90000"/>
                </a:lnSpc>
                <a:spcBef>
                  <a:spcPts val="263"/>
                </a:spcBef>
                <a:buFont typeface="Arial" panose="020B0604020202020204" pitchFamily="34" charset="0"/>
                <a:buChar char="•"/>
                <a:defRPr sz="94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040255" indent="-120015" algn="l" defTabSz="480060" rtl="0" eaLnBrk="1" latinLnBrk="0" hangingPunct="1">
                <a:lnSpc>
                  <a:spcPct val="90000"/>
                </a:lnSpc>
                <a:spcBef>
                  <a:spcPts val="263"/>
                </a:spcBef>
                <a:buFont typeface="Arial" panose="020B0604020202020204" pitchFamily="34" charset="0"/>
                <a:buChar char="•"/>
                <a:defRPr sz="94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zh-CN" altLang="en-US" b="1" dirty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成功条件：</a:t>
              </a:r>
              <a:endParaRPr lang="en-US" altLang="zh-CN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pPr marL="342900" indent="-255588">
                <a:lnSpc>
                  <a:spcPct val="150000"/>
                </a:lnSpc>
                <a:buFont typeface="+mj-ea"/>
                <a:buAutoNum type="circleNumDbPlain"/>
              </a:pPr>
              <a:r>
                <a:rPr lang="en-US" altLang="zh-CN" b="1" dirty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Root      </a:t>
              </a:r>
              <a:r>
                <a:rPr lang="en-US" altLang="zh-CN" b="1" dirty="0">
                  <a:solidFill>
                    <a:srgbClr val="C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② CAP_NET_ADMIN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628232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91691"/>
            <a:ext cx="13679488" cy="695921"/>
          </a:xfrm>
        </p:spPr>
        <p:txBody>
          <a:bodyPr>
            <a:normAutofit/>
          </a:bodyPr>
          <a:lstStyle/>
          <a:p>
            <a:pPr marL="228600" indent="-228600" algn="ctr" defTabSz="914400">
              <a:spcBef>
                <a:spcPts val="1000"/>
              </a:spcBef>
            </a:pP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中间人攻击的方法与条件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57979" y="2786052"/>
            <a:ext cx="995877" cy="737037"/>
            <a:chOff x="3037831" y="1323761"/>
            <a:chExt cx="2540758" cy="1880386"/>
          </a:xfrm>
        </p:grpSpPr>
        <p:cxnSp>
          <p:nvCxnSpPr>
            <p:cNvPr id="4" name="直接连接符 3"/>
            <p:cNvCxnSpPr>
              <a:stCxn id="6" idx="0"/>
              <a:endCxn id="8" idx="2"/>
            </p:cNvCxnSpPr>
            <p:nvPr/>
          </p:nvCxnSpPr>
          <p:spPr>
            <a:xfrm flipV="1">
              <a:off x="4308210" y="2891358"/>
              <a:ext cx="0" cy="258789"/>
            </a:xfrm>
            <a:prstGeom prst="line">
              <a:avLst/>
            </a:prstGeom>
            <a:ln w="12700">
              <a:solidFill>
                <a:srgbClr val="C0000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矩形 5"/>
            <p:cNvSpPr/>
            <p:nvPr/>
          </p:nvSpPr>
          <p:spPr>
            <a:xfrm>
              <a:off x="3037831" y="3150147"/>
              <a:ext cx="2540758" cy="54000"/>
            </a:xfrm>
            <a:prstGeom prst="rect">
              <a:avLst/>
            </a:prstGeom>
            <a:solidFill>
              <a:srgbClr val="EFEFEF"/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600"/>
            </a:p>
          </p:txBody>
        </p:sp>
        <p:grpSp>
          <p:nvGrpSpPr>
            <p:cNvPr id="7" name="组合 6"/>
            <p:cNvGrpSpPr/>
            <p:nvPr/>
          </p:nvGrpSpPr>
          <p:grpSpPr>
            <a:xfrm>
              <a:off x="3498210" y="1323761"/>
              <a:ext cx="1620000" cy="1567597"/>
              <a:chOff x="2758196" y="346725"/>
              <a:chExt cx="1620000" cy="1782583"/>
            </a:xfrm>
          </p:grpSpPr>
          <p:sp>
            <p:nvSpPr>
              <p:cNvPr id="8" name="矩形 7"/>
              <p:cNvSpPr/>
              <p:nvPr/>
            </p:nvSpPr>
            <p:spPr>
              <a:xfrm>
                <a:off x="2758196" y="346725"/>
                <a:ext cx="1620000" cy="1782583"/>
              </a:xfrm>
              <a:prstGeom prst="rect">
                <a:avLst/>
              </a:prstGeom>
              <a:solidFill>
                <a:srgbClr val="EFEFEF"/>
              </a:solidFill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600" dirty="0"/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2848196" y="1474291"/>
                <a:ext cx="1440000" cy="540000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00" dirty="0">
                    <a:solidFill>
                      <a:srgbClr val="EFEFEF"/>
                    </a:solidFill>
                  </a:rPr>
                  <a:t>Linux Kernel</a:t>
                </a:r>
                <a:endParaRPr lang="zh-CN" altLang="en-US" sz="600" dirty="0">
                  <a:solidFill>
                    <a:srgbClr val="EFEFEF"/>
                  </a:solidFill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2848196" y="463293"/>
                <a:ext cx="1440000" cy="900000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00" dirty="0">
                    <a:solidFill>
                      <a:srgbClr val="EFEFEF"/>
                    </a:solidFill>
                  </a:rPr>
                  <a:t>Attacker Process</a:t>
                </a:r>
                <a:endParaRPr lang="zh-CN" altLang="en-US" sz="600" dirty="0">
                  <a:solidFill>
                    <a:srgbClr val="EFEFEF"/>
                  </a:solidFill>
                </a:endParaRPr>
              </a:p>
            </p:txBody>
          </p:sp>
        </p:grpSp>
      </p:grpSp>
      <p:grpSp>
        <p:nvGrpSpPr>
          <p:cNvPr id="11" name="组合 10"/>
          <p:cNvGrpSpPr/>
          <p:nvPr/>
        </p:nvGrpSpPr>
        <p:grpSpPr>
          <a:xfrm>
            <a:off x="12180952" y="2841631"/>
            <a:ext cx="1416487" cy="681458"/>
            <a:chOff x="5902452" y="1410571"/>
            <a:chExt cx="3908592" cy="1880386"/>
          </a:xfrm>
        </p:grpSpPr>
        <p:cxnSp>
          <p:nvCxnSpPr>
            <p:cNvPr id="12" name="直接连接符 11"/>
            <p:cNvCxnSpPr>
              <a:endCxn id="16" idx="2"/>
            </p:cNvCxnSpPr>
            <p:nvPr/>
          </p:nvCxnSpPr>
          <p:spPr>
            <a:xfrm flipV="1">
              <a:off x="6485413" y="2314590"/>
              <a:ext cx="96" cy="436368"/>
            </a:xfrm>
            <a:prstGeom prst="line">
              <a:avLst/>
            </a:prstGeom>
            <a:ln w="12700">
              <a:solidFill>
                <a:srgbClr val="E7E6E6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>
              <a:stCxn id="15" idx="0"/>
              <a:endCxn id="17" idx="2"/>
            </p:cNvCxnSpPr>
            <p:nvPr/>
          </p:nvCxnSpPr>
          <p:spPr>
            <a:xfrm flipV="1">
              <a:off x="7856748" y="2310571"/>
              <a:ext cx="0" cy="440386"/>
            </a:xfrm>
            <a:prstGeom prst="line">
              <a:avLst/>
            </a:prstGeom>
            <a:ln w="12700">
              <a:solidFill>
                <a:srgbClr val="E7E6E6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>
              <a:endCxn id="18" idx="2"/>
            </p:cNvCxnSpPr>
            <p:nvPr/>
          </p:nvCxnSpPr>
          <p:spPr>
            <a:xfrm flipV="1">
              <a:off x="9222262" y="2310571"/>
              <a:ext cx="5725" cy="440386"/>
            </a:xfrm>
            <a:prstGeom prst="line">
              <a:avLst/>
            </a:prstGeom>
            <a:ln w="12700">
              <a:solidFill>
                <a:srgbClr val="C0000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矩形 14"/>
            <p:cNvSpPr/>
            <p:nvPr/>
          </p:nvSpPr>
          <p:spPr>
            <a:xfrm>
              <a:off x="5902452" y="2750957"/>
              <a:ext cx="3908592" cy="540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700" dirty="0">
                  <a:solidFill>
                    <a:schemeClr val="tx1"/>
                  </a:solidFill>
                </a:rPr>
                <a:t>Linux Kernel (Bridge)</a:t>
              </a:r>
              <a:endParaRPr lang="zh-CN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5902452" y="1414590"/>
              <a:ext cx="1166114" cy="900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500" dirty="0">
                  <a:solidFill>
                    <a:schemeClr val="tx1"/>
                  </a:solidFill>
                </a:rPr>
                <a:t>Docker</a:t>
              </a:r>
            </a:p>
            <a:p>
              <a:pPr algn="ctr"/>
              <a:r>
                <a:rPr lang="en-US" altLang="zh-CN" sz="500" dirty="0">
                  <a:solidFill>
                    <a:schemeClr val="tx1"/>
                  </a:solidFill>
                </a:rPr>
                <a:t>Instance 1</a:t>
              </a:r>
              <a:endParaRPr lang="zh-CN" altLang="en-US" sz="500" dirty="0">
                <a:solidFill>
                  <a:schemeClr val="tx1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7273691" y="1410571"/>
              <a:ext cx="1166114" cy="900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500" dirty="0">
                  <a:solidFill>
                    <a:schemeClr val="tx1"/>
                  </a:solidFill>
                </a:rPr>
                <a:t>Docker</a:t>
              </a:r>
            </a:p>
            <a:p>
              <a:pPr algn="ctr"/>
              <a:r>
                <a:rPr lang="en-US" altLang="zh-CN" sz="500" dirty="0">
                  <a:solidFill>
                    <a:schemeClr val="tx1"/>
                  </a:solidFill>
                </a:rPr>
                <a:t>Instance 2</a:t>
              </a:r>
              <a:endParaRPr lang="zh-CN" altLang="en-US" sz="500" dirty="0">
                <a:solidFill>
                  <a:schemeClr val="tx1"/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8644930" y="1410571"/>
              <a:ext cx="1166114" cy="9000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500" dirty="0">
                  <a:solidFill>
                    <a:srgbClr val="EFEFEF"/>
                  </a:solidFill>
                </a:rPr>
                <a:t>Docker</a:t>
              </a:r>
            </a:p>
            <a:p>
              <a:pPr algn="ctr"/>
              <a:r>
                <a:rPr lang="en-US" altLang="zh-CN" sz="500" dirty="0">
                  <a:solidFill>
                    <a:srgbClr val="EFEFEF"/>
                  </a:solidFill>
                </a:rPr>
                <a:t>Instance 3</a:t>
              </a:r>
              <a:endParaRPr lang="zh-CN" altLang="en-US" sz="500" dirty="0">
                <a:solidFill>
                  <a:srgbClr val="EFEFEF"/>
                </a:solidFill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1084680" y="1055310"/>
            <a:ext cx="5000706" cy="2174899"/>
            <a:chOff x="1754156" y="1055310"/>
            <a:chExt cx="5000706" cy="2174899"/>
          </a:xfrm>
        </p:grpSpPr>
        <p:sp>
          <p:nvSpPr>
            <p:cNvPr id="21" name="内容占位符 2"/>
            <p:cNvSpPr txBox="1">
              <a:spLocks/>
            </p:cNvSpPr>
            <p:nvPr/>
          </p:nvSpPr>
          <p:spPr>
            <a:xfrm>
              <a:off x="1754156" y="1055310"/>
              <a:ext cx="4580180" cy="1770922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120015" indent="-120015" algn="l" defTabSz="480060" rtl="0" eaLnBrk="1" latinLnBrk="0" hangingPunct="1">
                <a:lnSpc>
                  <a:spcPct val="90000"/>
                </a:lnSpc>
                <a:spcBef>
                  <a:spcPts val="525"/>
                </a:spcBef>
                <a:buFont typeface="Arial" panose="020B0604020202020204" pitchFamily="34" charset="0"/>
                <a:buChar char="•"/>
                <a:defRPr sz="147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60045" indent="-120015" algn="l" defTabSz="480060" rtl="0" eaLnBrk="1" latinLnBrk="0" hangingPunct="1">
                <a:lnSpc>
                  <a:spcPct val="90000"/>
                </a:lnSpc>
                <a:spcBef>
                  <a:spcPts val="263"/>
                </a:spcBef>
                <a:buFont typeface="Arial" panose="020B0604020202020204" pitchFamily="34" charset="0"/>
                <a:buChar char="•"/>
                <a:defRPr sz="12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00075" indent="-120015" algn="l" defTabSz="480060" rtl="0" eaLnBrk="1" latinLnBrk="0" hangingPunct="1">
                <a:lnSpc>
                  <a:spcPct val="90000"/>
                </a:lnSpc>
                <a:spcBef>
                  <a:spcPts val="263"/>
                </a:spcBef>
                <a:buFont typeface="Arial" panose="020B0604020202020204" pitchFamily="34" charset="0"/>
                <a:buChar char="•"/>
                <a:defRPr sz="10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840105" indent="-120015" algn="l" defTabSz="480060" rtl="0" eaLnBrk="1" latinLnBrk="0" hangingPunct="1">
                <a:lnSpc>
                  <a:spcPct val="90000"/>
                </a:lnSpc>
                <a:spcBef>
                  <a:spcPts val="263"/>
                </a:spcBef>
                <a:buFont typeface="Arial" panose="020B0604020202020204" pitchFamily="34" charset="0"/>
                <a:buChar char="•"/>
                <a:defRPr sz="94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080135" indent="-120015" algn="l" defTabSz="480060" rtl="0" eaLnBrk="1" latinLnBrk="0" hangingPunct="1">
                <a:lnSpc>
                  <a:spcPct val="90000"/>
                </a:lnSpc>
                <a:spcBef>
                  <a:spcPts val="263"/>
                </a:spcBef>
                <a:buFont typeface="Arial" panose="020B0604020202020204" pitchFamily="34" charset="0"/>
                <a:buChar char="•"/>
                <a:defRPr sz="94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320165" indent="-120015" algn="l" defTabSz="480060" rtl="0" eaLnBrk="1" latinLnBrk="0" hangingPunct="1">
                <a:lnSpc>
                  <a:spcPct val="90000"/>
                </a:lnSpc>
                <a:spcBef>
                  <a:spcPts val="263"/>
                </a:spcBef>
                <a:buFont typeface="Arial" panose="020B0604020202020204" pitchFamily="34" charset="0"/>
                <a:buChar char="•"/>
                <a:defRPr sz="94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560195" indent="-120015" algn="l" defTabSz="480060" rtl="0" eaLnBrk="1" latinLnBrk="0" hangingPunct="1">
                <a:lnSpc>
                  <a:spcPct val="90000"/>
                </a:lnSpc>
                <a:spcBef>
                  <a:spcPts val="263"/>
                </a:spcBef>
                <a:buFont typeface="Arial" panose="020B0604020202020204" pitchFamily="34" charset="0"/>
                <a:buChar char="•"/>
                <a:defRPr sz="94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800225" indent="-120015" algn="l" defTabSz="480060" rtl="0" eaLnBrk="1" latinLnBrk="0" hangingPunct="1">
                <a:lnSpc>
                  <a:spcPct val="90000"/>
                </a:lnSpc>
                <a:spcBef>
                  <a:spcPts val="263"/>
                </a:spcBef>
                <a:buFont typeface="Arial" panose="020B0604020202020204" pitchFamily="34" charset="0"/>
                <a:buChar char="•"/>
                <a:defRPr sz="94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040255" indent="-120015" algn="l" defTabSz="480060" rtl="0" eaLnBrk="1" latinLnBrk="0" hangingPunct="1">
                <a:lnSpc>
                  <a:spcPct val="90000"/>
                </a:lnSpc>
                <a:spcBef>
                  <a:spcPts val="263"/>
                </a:spcBef>
                <a:buFont typeface="Arial" panose="020B0604020202020204" pitchFamily="34" charset="0"/>
                <a:buChar char="•"/>
                <a:defRPr sz="94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50000"/>
                </a:lnSpc>
                <a:buNone/>
              </a:pPr>
              <a:r>
                <a:rPr lang="zh-CN" altLang="en-US" b="1" dirty="0">
                  <a:solidFill>
                    <a:schemeClr val="bg1"/>
                  </a:solidFill>
                  <a:latin typeface="+mn-ea"/>
                </a:rPr>
                <a:t>方法</a:t>
              </a:r>
              <a:r>
                <a:rPr lang="en-US" altLang="zh-CN" b="1" dirty="0">
                  <a:solidFill>
                    <a:schemeClr val="bg1"/>
                  </a:solidFill>
                  <a:latin typeface="+mn-ea"/>
                </a:rPr>
                <a:t>4</a:t>
              </a:r>
              <a:r>
                <a:rPr lang="zh-CN" altLang="en-US" b="1" dirty="0">
                  <a:solidFill>
                    <a:schemeClr val="bg1"/>
                  </a:solidFill>
                  <a:latin typeface="+mn-ea"/>
                </a:rPr>
                <a:t>：原始套接字 </a:t>
              </a:r>
              <a:r>
                <a:rPr lang="en-US" altLang="zh-CN" b="1" dirty="0">
                  <a:solidFill>
                    <a:schemeClr val="bg1"/>
                  </a:solidFill>
                  <a:latin typeface="+mn-ea"/>
                </a:rPr>
                <a:t>+ </a:t>
              </a:r>
              <a:r>
                <a:rPr lang="zh-CN" altLang="en-US" b="1" dirty="0">
                  <a:solidFill>
                    <a:schemeClr val="bg1"/>
                  </a:solidFill>
                  <a:latin typeface="+mn-ea"/>
                </a:rPr>
                <a:t>网卡级混杂模式</a:t>
              </a:r>
              <a:endParaRPr lang="en-US" altLang="zh-CN" b="1" dirty="0">
                <a:solidFill>
                  <a:schemeClr val="bg1"/>
                </a:solidFill>
                <a:latin typeface="+mn-ea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b="1" dirty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关键代码：</a:t>
              </a:r>
              <a:endParaRPr lang="en-US" altLang="zh-CN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pPr>
                <a:lnSpc>
                  <a:spcPct val="150000"/>
                </a:lnSpc>
              </a:pPr>
              <a:endParaRPr lang="en-US" altLang="zh-CN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pPr>
                <a:lnSpc>
                  <a:spcPct val="150000"/>
                </a:lnSpc>
              </a:pPr>
              <a:endParaRPr lang="en-US" altLang="zh-CN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878080" y="1937680"/>
              <a:ext cx="4876782" cy="738664"/>
            </a:xfrm>
            <a:prstGeom prst="rect">
              <a:avLst/>
            </a:prstGeom>
            <a:solidFill>
              <a:srgbClr val="F3F3F3"/>
            </a:solidFill>
            <a:ln>
              <a:solidFill>
                <a:srgbClr val="F3F3F3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sock = socket(PF_PACKET, </a:t>
              </a:r>
              <a:r>
                <a:rPr lang="en-US" altLang="zh-CN" sz="1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SOCK_RAW</a:t>
              </a:r>
              <a:r>
                <a:rPr lang="en-US" altLang="zh-CN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, </a:t>
              </a:r>
              <a:r>
                <a:rPr lang="en-US" altLang="zh-CN" sz="14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htons</a:t>
              </a:r>
              <a:r>
                <a:rPr lang="en-US" altLang="zh-CN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(ETH_P_ALL));</a:t>
              </a:r>
            </a:p>
            <a:p>
              <a:r>
                <a:rPr lang="en-US" altLang="zh-CN" sz="14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ifr.ifr_flags</a:t>
              </a:r>
              <a:r>
                <a:rPr lang="en-US" altLang="zh-CN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 |= </a:t>
              </a:r>
              <a:r>
                <a:rPr lang="en-US" altLang="zh-CN" sz="1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IFF_PROMISC</a:t>
              </a:r>
              <a:r>
                <a:rPr lang="en-US" altLang="zh-CN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;</a:t>
              </a:r>
            </a:p>
            <a:p>
              <a:r>
                <a:rPr lang="en-US" altLang="zh-CN" sz="14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ioctl</a:t>
              </a:r>
              <a:r>
                <a:rPr lang="en-US" altLang="zh-CN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(sock, </a:t>
              </a:r>
              <a:r>
                <a:rPr lang="en-US" altLang="zh-CN" sz="1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SIOCSIFFLAGS</a:t>
              </a:r>
              <a:r>
                <a:rPr lang="en-US" altLang="zh-CN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, &amp;</a:t>
              </a:r>
              <a:r>
                <a:rPr lang="en-US" altLang="zh-CN" sz="14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ifr</a:t>
              </a:r>
              <a:r>
                <a:rPr lang="en-US" altLang="zh-CN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);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内容占位符 2"/>
            <p:cNvSpPr txBox="1">
              <a:spLocks/>
            </p:cNvSpPr>
            <p:nvPr/>
          </p:nvSpPr>
          <p:spPr>
            <a:xfrm>
              <a:off x="1811304" y="2710997"/>
              <a:ext cx="4523032" cy="519212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120015" indent="-120015" algn="l" defTabSz="480060" rtl="0" eaLnBrk="1" latinLnBrk="0" hangingPunct="1">
                <a:lnSpc>
                  <a:spcPct val="90000"/>
                </a:lnSpc>
                <a:spcBef>
                  <a:spcPts val="525"/>
                </a:spcBef>
                <a:buFont typeface="Arial" panose="020B0604020202020204" pitchFamily="34" charset="0"/>
                <a:buChar char="•"/>
                <a:defRPr sz="147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60045" indent="-120015" algn="l" defTabSz="480060" rtl="0" eaLnBrk="1" latinLnBrk="0" hangingPunct="1">
                <a:lnSpc>
                  <a:spcPct val="90000"/>
                </a:lnSpc>
                <a:spcBef>
                  <a:spcPts val="263"/>
                </a:spcBef>
                <a:buFont typeface="Arial" panose="020B0604020202020204" pitchFamily="34" charset="0"/>
                <a:buChar char="•"/>
                <a:defRPr sz="12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00075" indent="-120015" algn="l" defTabSz="480060" rtl="0" eaLnBrk="1" latinLnBrk="0" hangingPunct="1">
                <a:lnSpc>
                  <a:spcPct val="90000"/>
                </a:lnSpc>
                <a:spcBef>
                  <a:spcPts val="263"/>
                </a:spcBef>
                <a:buFont typeface="Arial" panose="020B0604020202020204" pitchFamily="34" charset="0"/>
                <a:buChar char="•"/>
                <a:defRPr sz="10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840105" indent="-120015" algn="l" defTabSz="480060" rtl="0" eaLnBrk="1" latinLnBrk="0" hangingPunct="1">
                <a:lnSpc>
                  <a:spcPct val="90000"/>
                </a:lnSpc>
                <a:spcBef>
                  <a:spcPts val="263"/>
                </a:spcBef>
                <a:buFont typeface="Arial" panose="020B0604020202020204" pitchFamily="34" charset="0"/>
                <a:buChar char="•"/>
                <a:defRPr sz="94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080135" indent="-120015" algn="l" defTabSz="480060" rtl="0" eaLnBrk="1" latinLnBrk="0" hangingPunct="1">
                <a:lnSpc>
                  <a:spcPct val="90000"/>
                </a:lnSpc>
                <a:spcBef>
                  <a:spcPts val="263"/>
                </a:spcBef>
                <a:buFont typeface="Arial" panose="020B0604020202020204" pitchFamily="34" charset="0"/>
                <a:buChar char="•"/>
                <a:defRPr sz="94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320165" indent="-120015" algn="l" defTabSz="480060" rtl="0" eaLnBrk="1" latinLnBrk="0" hangingPunct="1">
                <a:lnSpc>
                  <a:spcPct val="90000"/>
                </a:lnSpc>
                <a:spcBef>
                  <a:spcPts val="263"/>
                </a:spcBef>
                <a:buFont typeface="Arial" panose="020B0604020202020204" pitchFamily="34" charset="0"/>
                <a:buChar char="•"/>
                <a:defRPr sz="94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560195" indent="-120015" algn="l" defTabSz="480060" rtl="0" eaLnBrk="1" latinLnBrk="0" hangingPunct="1">
                <a:lnSpc>
                  <a:spcPct val="90000"/>
                </a:lnSpc>
                <a:spcBef>
                  <a:spcPts val="263"/>
                </a:spcBef>
                <a:buFont typeface="Arial" panose="020B0604020202020204" pitchFamily="34" charset="0"/>
                <a:buChar char="•"/>
                <a:defRPr sz="94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800225" indent="-120015" algn="l" defTabSz="480060" rtl="0" eaLnBrk="1" latinLnBrk="0" hangingPunct="1">
                <a:lnSpc>
                  <a:spcPct val="90000"/>
                </a:lnSpc>
                <a:spcBef>
                  <a:spcPts val="263"/>
                </a:spcBef>
                <a:buFont typeface="Arial" panose="020B0604020202020204" pitchFamily="34" charset="0"/>
                <a:buChar char="•"/>
                <a:defRPr sz="94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040255" indent="-120015" algn="l" defTabSz="480060" rtl="0" eaLnBrk="1" latinLnBrk="0" hangingPunct="1">
                <a:lnSpc>
                  <a:spcPct val="90000"/>
                </a:lnSpc>
                <a:spcBef>
                  <a:spcPts val="263"/>
                </a:spcBef>
                <a:buFont typeface="Arial" panose="020B0604020202020204" pitchFamily="34" charset="0"/>
                <a:buChar char="•"/>
                <a:defRPr sz="94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zh-CN" altLang="en-US" b="1" dirty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成功条件：</a:t>
              </a:r>
              <a:r>
                <a:rPr lang="en-US" altLang="zh-CN" b="1" dirty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Root + </a:t>
              </a:r>
              <a:r>
                <a:rPr lang="en-US" altLang="zh-CN" b="1" dirty="0">
                  <a:solidFill>
                    <a:srgbClr val="C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CAP_NET_RAW + CAP_NET_ADMIN</a:t>
              </a: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6829200" y="1055310"/>
            <a:ext cx="6152013" cy="2174899"/>
            <a:chOff x="1754156" y="1055310"/>
            <a:chExt cx="6152013" cy="2174899"/>
          </a:xfrm>
        </p:grpSpPr>
        <p:sp>
          <p:nvSpPr>
            <p:cNvPr id="26" name="内容占位符 2"/>
            <p:cNvSpPr txBox="1">
              <a:spLocks/>
            </p:cNvSpPr>
            <p:nvPr/>
          </p:nvSpPr>
          <p:spPr>
            <a:xfrm>
              <a:off x="1754156" y="1055310"/>
              <a:ext cx="4580180" cy="1770922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120015" indent="-120015" algn="l" defTabSz="480060" rtl="0" eaLnBrk="1" latinLnBrk="0" hangingPunct="1">
                <a:lnSpc>
                  <a:spcPct val="90000"/>
                </a:lnSpc>
                <a:spcBef>
                  <a:spcPts val="525"/>
                </a:spcBef>
                <a:buFont typeface="Arial" panose="020B0604020202020204" pitchFamily="34" charset="0"/>
                <a:buChar char="•"/>
                <a:defRPr sz="147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60045" indent="-120015" algn="l" defTabSz="480060" rtl="0" eaLnBrk="1" latinLnBrk="0" hangingPunct="1">
                <a:lnSpc>
                  <a:spcPct val="90000"/>
                </a:lnSpc>
                <a:spcBef>
                  <a:spcPts val="263"/>
                </a:spcBef>
                <a:buFont typeface="Arial" panose="020B0604020202020204" pitchFamily="34" charset="0"/>
                <a:buChar char="•"/>
                <a:defRPr sz="12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00075" indent="-120015" algn="l" defTabSz="480060" rtl="0" eaLnBrk="1" latinLnBrk="0" hangingPunct="1">
                <a:lnSpc>
                  <a:spcPct val="90000"/>
                </a:lnSpc>
                <a:spcBef>
                  <a:spcPts val="263"/>
                </a:spcBef>
                <a:buFont typeface="Arial" panose="020B0604020202020204" pitchFamily="34" charset="0"/>
                <a:buChar char="•"/>
                <a:defRPr sz="10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840105" indent="-120015" algn="l" defTabSz="480060" rtl="0" eaLnBrk="1" latinLnBrk="0" hangingPunct="1">
                <a:lnSpc>
                  <a:spcPct val="90000"/>
                </a:lnSpc>
                <a:spcBef>
                  <a:spcPts val="263"/>
                </a:spcBef>
                <a:buFont typeface="Arial" panose="020B0604020202020204" pitchFamily="34" charset="0"/>
                <a:buChar char="•"/>
                <a:defRPr sz="94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080135" indent="-120015" algn="l" defTabSz="480060" rtl="0" eaLnBrk="1" latinLnBrk="0" hangingPunct="1">
                <a:lnSpc>
                  <a:spcPct val="90000"/>
                </a:lnSpc>
                <a:spcBef>
                  <a:spcPts val="263"/>
                </a:spcBef>
                <a:buFont typeface="Arial" panose="020B0604020202020204" pitchFamily="34" charset="0"/>
                <a:buChar char="•"/>
                <a:defRPr sz="94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320165" indent="-120015" algn="l" defTabSz="480060" rtl="0" eaLnBrk="1" latinLnBrk="0" hangingPunct="1">
                <a:lnSpc>
                  <a:spcPct val="90000"/>
                </a:lnSpc>
                <a:spcBef>
                  <a:spcPts val="263"/>
                </a:spcBef>
                <a:buFont typeface="Arial" panose="020B0604020202020204" pitchFamily="34" charset="0"/>
                <a:buChar char="•"/>
                <a:defRPr sz="94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560195" indent="-120015" algn="l" defTabSz="480060" rtl="0" eaLnBrk="1" latinLnBrk="0" hangingPunct="1">
                <a:lnSpc>
                  <a:spcPct val="90000"/>
                </a:lnSpc>
                <a:spcBef>
                  <a:spcPts val="263"/>
                </a:spcBef>
                <a:buFont typeface="Arial" panose="020B0604020202020204" pitchFamily="34" charset="0"/>
                <a:buChar char="•"/>
                <a:defRPr sz="94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800225" indent="-120015" algn="l" defTabSz="480060" rtl="0" eaLnBrk="1" latinLnBrk="0" hangingPunct="1">
                <a:lnSpc>
                  <a:spcPct val="90000"/>
                </a:lnSpc>
                <a:spcBef>
                  <a:spcPts val="263"/>
                </a:spcBef>
                <a:buFont typeface="Arial" panose="020B0604020202020204" pitchFamily="34" charset="0"/>
                <a:buChar char="•"/>
                <a:defRPr sz="94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040255" indent="-120015" algn="l" defTabSz="480060" rtl="0" eaLnBrk="1" latinLnBrk="0" hangingPunct="1">
                <a:lnSpc>
                  <a:spcPct val="90000"/>
                </a:lnSpc>
                <a:spcBef>
                  <a:spcPts val="263"/>
                </a:spcBef>
                <a:buFont typeface="Arial" panose="020B0604020202020204" pitchFamily="34" charset="0"/>
                <a:buChar char="•"/>
                <a:defRPr sz="94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50000"/>
                </a:lnSpc>
                <a:buNone/>
              </a:pPr>
              <a:r>
                <a:rPr lang="zh-CN" altLang="en-US" b="1" dirty="0">
                  <a:solidFill>
                    <a:schemeClr val="bg1"/>
                  </a:solidFill>
                  <a:latin typeface="+mn-ea"/>
                </a:rPr>
                <a:t>方法</a:t>
              </a:r>
              <a:r>
                <a:rPr lang="en-US" altLang="zh-CN" b="1" dirty="0">
                  <a:solidFill>
                    <a:schemeClr val="bg1"/>
                  </a:solidFill>
                  <a:latin typeface="+mn-ea"/>
                </a:rPr>
                <a:t>5</a:t>
              </a:r>
              <a:r>
                <a:rPr lang="zh-CN" altLang="en-US" b="1" dirty="0">
                  <a:solidFill>
                    <a:schemeClr val="bg1"/>
                  </a:solidFill>
                  <a:latin typeface="+mn-ea"/>
                </a:rPr>
                <a:t>：原始套接字 </a:t>
              </a:r>
              <a:r>
                <a:rPr lang="en-US" altLang="zh-CN" b="1" dirty="0">
                  <a:solidFill>
                    <a:schemeClr val="bg1"/>
                  </a:solidFill>
                  <a:latin typeface="+mn-ea"/>
                </a:rPr>
                <a:t>+ </a:t>
              </a:r>
              <a:r>
                <a:rPr lang="zh-CN" altLang="en-US" b="1" dirty="0">
                  <a:solidFill>
                    <a:schemeClr val="bg1"/>
                  </a:solidFill>
                  <a:latin typeface="+mn-ea"/>
                </a:rPr>
                <a:t>套接字级混杂模式</a:t>
              </a:r>
              <a:endParaRPr lang="en-US" altLang="zh-CN" b="1" dirty="0">
                <a:solidFill>
                  <a:schemeClr val="bg1"/>
                </a:solidFill>
                <a:latin typeface="+mn-ea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b="1" dirty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关键代码：</a:t>
              </a:r>
              <a:endParaRPr lang="en-US" altLang="zh-CN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pPr>
                <a:lnSpc>
                  <a:spcPct val="150000"/>
                </a:lnSpc>
              </a:pPr>
              <a:endParaRPr lang="en-US" altLang="zh-CN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pPr>
                <a:lnSpc>
                  <a:spcPct val="150000"/>
                </a:lnSpc>
              </a:pPr>
              <a:endParaRPr lang="en-US" altLang="zh-CN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1878080" y="1937680"/>
              <a:ext cx="6028089" cy="738664"/>
            </a:xfrm>
            <a:prstGeom prst="rect">
              <a:avLst/>
            </a:prstGeom>
            <a:solidFill>
              <a:srgbClr val="F3F3F3"/>
            </a:solidFill>
            <a:ln>
              <a:solidFill>
                <a:srgbClr val="F3F3F3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sock = socket(PF_PACKET, </a:t>
              </a:r>
              <a:r>
                <a:rPr lang="en-US" altLang="zh-CN" sz="1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SOCK_RAW</a:t>
              </a:r>
              <a:r>
                <a:rPr lang="en-US" altLang="zh-CN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, </a:t>
              </a:r>
              <a:r>
                <a:rPr lang="en-US" altLang="zh-CN" sz="14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htons</a:t>
              </a:r>
              <a:r>
                <a:rPr lang="en-US" altLang="zh-CN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(ETH_P_ALL));</a:t>
              </a:r>
            </a:p>
            <a:p>
              <a:r>
                <a:rPr lang="en-US" altLang="zh-CN" sz="14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mr.mr_type</a:t>
              </a:r>
              <a:r>
                <a:rPr lang="en-US" altLang="zh-CN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= </a:t>
              </a:r>
              <a:r>
                <a:rPr lang="en-US" altLang="zh-CN" sz="1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PACKET_MR_PROMISC</a:t>
              </a:r>
              <a:r>
                <a:rPr lang="en-US" altLang="zh-CN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;</a:t>
              </a:r>
            </a:p>
            <a:p>
              <a:r>
                <a:rPr lang="en-US" altLang="zh-CN" sz="14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setsockopt</a:t>
              </a:r>
              <a:r>
                <a:rPr lang="en-US" altLang="zh-CN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(sock, SOL_PACKET, </a:t>
              </a:r>
              <a:r>
                <a:rPr lang="en-US" altLang="zh-CN" sz="1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PACKET_ADD_MEMBERSHIP</a:t>
              </a:r>
              <a:r>
                <a:rPr lang="en-US" altLang="zh-CN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, &amp;</a:t>
              </a:r>
              <a:r>
                <a:rPr lang="en-US" altLang="zh-CN" sz="14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mr</a:t>
              </a:r>
              <a:r>
                <a:rPr lang="en-US" altLang="zh-CN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US" altLang="zh-CN" sz="14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mrsz</a:t>
              </a:r>
              <a:r>
                <a:rPr lang="en-US" altLang="zh-CN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);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内容占位符 2"/>
            <p:cNvSpPr txBox="1">
              <a:spLocks/>
            </p:cNvSpPr>
            <p:nvPr/>
          </p:nvSpPr>
          <p:spPr>
            <a:xfrm>
              <a:off x="1811304" y="2710997"/>
              <a:ext cx="4523032" cy="519212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120015" indent="-120015" algn="l" defTabSz="480060" rtl="0" eaLnBrk="1" latinLnBrk="0" hangingPunct="1">
                <a:lnSpc>
                  <a:spcPct val="90000"/>
                </a:lnSpc>
                <a:spcBef>
                  <a:spcPts val="525"/>
                </a:spcBef>
                <a:buFont typeface="Arial" panose="020B0604020202020204" pitchFamily="34" charset="0"/>
                <a:buChar char="•"/>
                <a:defRPr sz="147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60045" indent="-120015" algn="l" defTabSz="480060" rtl="0" eaLnBrk="1" latinLnBrk="0" hangingPunct="1">
                <a:lnSpc>
                  <a:spcPct val="90000"/>
                </a:lnSpc>
                <a:spcBef>
                  <a:spcPts val="263"/>
                </a:spcBef>
                <a:buFont typeface="Arial" panose="020B0604020202020204" pitchFamily="34" charset="0"/>
                <a:buChar char="•"/>
                <a:defRPr sz="12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00075" indent="-120015" algn="l" defTabSz="480060" rtl="0" eaLnBrk="1" latinLnBrk="0" hangingPunct="1">
                <a:lnSpc>
                  <a:spcPct val="90000"/>
                </a:lnSpc>
                <a:spcBef>
                  <a:spcPts val="263"/>
                </a:spcBef>
                <a:buFont typeface="Arial" panose="020B0604020202020204" pitchFamily="34" charset="0"/>
                <a:buChar char="•"/>
                <a:defRPr sz="10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840105" indent="-120015" algn="l" defTabSz="480060" rtl="0" eaLnBrk="1" latinLnBrk="0" hangingPunct="1">
                <a:lnSpc>
                  <a:spcPct val="90000"/>
                </a:lnSpc>
                <a:spcBef>
                  <a:spcPts val="263"/>
                </a:spcBef>
                <a:buFont typeface="Arial" panose="020B0604020202020204" pitchFamily="34" charset="0"/>
                <a:buChar char="•"/>
                <a:defRPr sz="94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080135" indent="-120015" algn="l" defTabSz="480060" rtl="0" eaLnBrk="1" latinLnBrk="0" hangingPunct="1">
                <a:lnSpc>
                  <a:spcPct val="90000"/>
                </a:lnSpc>
                <a:spcBef>
                  <a:spcPts val="263"/>
                </a:spcBef>
                <a:buFont typeface="Arial" panose="020B0604020202020204" pitchFamily="34" charset="0"/>
                <a:buChar char="•"/>
                <a:defRPr sz="94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320165" indent="-120015" algn="l" defTabSz="480060" rtl="0" eaLnBrk="1" latinLnBrk="0" hangingPunct="1">
                <a:lnSpc>
                  <a:spcPct val="90000"/>
                </a:lnSpc>
                <a:spcBef>
                  <a:spcPts val="263"/>
                </a:spcBef>
                <a:buFont typeface="Arial" panose="020B0604020202020204" pitchFamily="34" charset="0"/>
                <a:buChar char="•"/>
                <a:defRPr sz="94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560195" indent="-120015" algn="l" defTabSz="480060" rtl="0" eaLnBrk="1" latinLnBrk="0" hangingPunct="1">
                <a:lnSpc>
                  <a:spcPct val="90000"/>
                </a:lnSpc>
                <a:spcBef>
                  <a:spcPts val="263"/>
                </a:spcBef>
                <a:buFont typeface="Arial" panose="020B0604020202020204" pitchFamily="34" charset="0"/>
                <a:buChar char="•"/>
                <a:defRPr sz="94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800225" indent="-120015" algn="l" defTabSz="480060" rtl="0" eaLnBrk="1" latinLnBrk="0" hangingPunct="1">
                <a:lnSpc>
                  <a:spcPct val="90000"/>
                </a:lnSpc>
                <a:spcBef>
                  <a:spcPts val="263"/>
                </a:spcBef>
                <a:buFont typeface="Arial" panose="020B0604020202020204" pitchFamily="34" charset="0"/>
                <a:buChar char="•"/>
                <a:defRPr sz="94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040255" indent="-120015" algn="l" defTabSz="480060" rtl="0" eaLnBrk="1" latinLnBrk="0" hangingPunct="1">
                <a:lnSpc>
                  <a:spcPct val="90000"/>
                </a:lnSpc>
                <a:spcBef>
                  <a:spcPts val="263"/>
                </a:spcBef>
                <a:buFont typeface="Arial" panose="020B0604020202020204" pitchFamily="34" charset="0"/>
                <a:buChar char="•"/>
                <a:defRPr sz="94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zh-CN" altLang="en-US" b="1" dirty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成功条件：</a:t>
              </a:r>
              <a:r>
                <a:rPr lang="en-US" altLang="zh-CN" b="1" dirty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Root </a:t>
              </a:r>
              <a:r>
                <a:rPr lang="en-US" altLang="zh-CN" b="1" dirty="0">
                  <a:solidFill>
                    <a:srgbClr val="C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+ CAP_NET_RAW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617223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标题 6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4" name="标题 1"/>
          <p:cNvSpPr txBox="1">
            <a:spLocks/>
          </p:cNvSpPr>
          <p:nvPr/>
        </p:nvSpPr>
        <p:spPr>
          <a:xfrm>
            <a:off x="0" y="191691"/>
            <a:ext cx="13679488" cy="695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8006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31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indent="-228600" algn="ctr" defTabSz="914400">
              <a:spcBef>
                <a:spcPts val="1000"/>
              </a:spcBef>
            </a:pP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中间人攻击的方法与条件 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-- 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小结</a:t>
            </a:r>
          </a:p>
        </p:txBody>
      </p:sp>
      <p:graphicFrame>
        <p:nvGraphicFramePr>
          <p:cNvPr id="66" name="表格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919511"/>
              </p:ext>
            </p:extLst>
          </p:nvPr>
        </p:nvGraphicFramePr>
        <p:xfrm>
          <a:off x="1265828" y="1046166"/>
          <a:ext cx="4500000" cy="239238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60000">
                  <a:extLst>
                    <a:ext uri="{9D8B030D-6E8A-4147-A177-3AD203B41FA5}">
                      <a16:colId xmlns:a16="http://schemas.microsoft.com/office/drawing/2014/main" val="190470429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43695873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486572371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599533098"/>
                    </a:ext>
                  </a:extLst>
                </a:gridCol>
              </a:tblGrid>
              <a:tr h="448389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zh-CN" altLang="en-US" sz="1400" b="1" u="none" strike="noStrike" dirty="0">
                          <a:effectLst/>
                        </a:rPr>
                        <a:t>方法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810" marR="3810" marT="381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US" sz="1400" b="1" u="none" strike="noStrike" dirty="0">
                          <a:effectLst/>
                        </a:rPr>
                        <a:t>Root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810" marR="3810" marT="381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US" sz="1400" b="1" u="none" strike="noStrike" dirty="0">
                          <a:effectLst/>
                        </a:rPr>
                        <a:t>NET_ADMIN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810" marR="3810" marT="381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US" sz="1400" b="1" u="none" strike="noStrike" dirty="0">
                          <a:effectLst/>
                        </a:rPr>
                        <a:t>NET_RAW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810" marR="3810" marT="381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106063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zh-CN" altLang="en-US" sz="1200" u="none" strike="noStrike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 修改</a:t>
                      </a:r>
                      <a:r>
                        <a:rPr lang="en-US" sz="1200" u="none" strike="noStrike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IP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3810" marR="3810" marT="3810" marB="0" anchor="ctr"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zh-CN" altLang="en-US" sz="1400" u="none" strike="noStrike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√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3810" marR="3810" marT="3810" marB="0" anchor="ctr"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zh-CN" altLang="en-US" sz="1400" u="none" strike="noStrike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√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3810" marR="3810" marT="3810" marB="0" anchor="ctr"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3810" marR="3810" marT="3810" marB="0" anchor="ctr"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384234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zh-CN" altLang="en-US" sz="1200" u="none" strike="noStrike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 添加子</a:t>
                      </a:r>
                      <a:r>
                        <a:rPr lang="en-US" sz="1200" u="none" strike="noStrike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IP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3810" marR="3810" marT="3810" marB="0" anchor="ctr"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zh-CN" altLang="en-US" sz="1400" u="none" strike="noStrike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√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3810" marR="3810" marT="3810" marB="0" anchor="ctr"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zh-CN" altLang="en-US" sz="1400" u="none" strike="noStrike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√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3810" marR="3810" marT="3810" marB="0" anchor="ctr"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3810" marR="3810" marT="3810" marB="0" anchor="ctr"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664414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200" u="none" strike="noStrike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 NAT</a:t>
                      </a:r>
                      <a:r>
                        <a:rPr lang="zh-CN" altLang="en-US" sz="1200" u="none" strike="noStrike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转换</a:t>
                      </a:r>
                      <a:r>
                        <a:rPr lang="en-US" altLang="zh-CN" sz="1200" u="none" strike="noStrike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IP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3810" marR="3810" marT="3810" marB="0" anchor="ctr"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zh-CN" altLang="en-US" sz="1400" u="none" strike="noStrike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√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3810" marR="3810" marT="3810" marB="0" anchor="ctr"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zh-CN" altLang="en-US" sz="1400" u="none" strike="noStrike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√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3810" marR="3810" marT="3810" marB="0" anchor="ctr"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3810" marR="3810" marT="3810" marB="0" anchor="ctr"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1870289"/>
                  </a:ext>
                </a:extLst>
              </a:tr>
              <a:tr h="486000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zh-CN" altLang="en-US" sz="1200" u="none" strike="noStrike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 原始套接字 </a:t>
                      </a:r>
                      <a:r>
                        <a:rPr lang="en-US" altLang="zh-CN" sz="1200" u="none" strike="noStrike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&amp;</a:t>
                      </a:r>
                      <a:r>
                        <a:rPr lang="zh-CN" altLang="en-US" sz="1200" u="none" strike="noStrike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/>
                      </a:r>
                      <a:br>
                        <a:rPr lang="zh-CN" altLang="en-US" sz="1200" u="none" strike="noStrike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</a:br>
                      <a:r>
                        <a:rPr lang="zh-CN" altLang="en-US" sz="1200" u="none" strike="noStrike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 网卡混杂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3810" marR="3810" marT="3810" marB="0" anchor="ctr"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zh-CN" altLang="en-US" sz="1400" u="none" strike="noStrike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√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3810" marR="3810" marT="3810" marB="0" anchor="ctr"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zh-CN" altLang="en-US" sz="1400" u="none" strike="noStrike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√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3810" marR="3810" marT="3810" marB="0" anchor="ctr"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zh-CN" altLang="en-US" sz="1400" u="none" strike="noStrike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√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3810" marR="3810" marT="3810" marB="0" anchor="ctr"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9950060"/>
                  </a:ext>
                </a:extLst>
              </a:tr>
              <a:tr h="486000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zh-CN" altLang="en-US" sz="1200" u="none" strike="noStrike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 原始套接字 </a:t>
                      </a:r>
                      <a:r>
                        <a:rPr lang="en-US" altLang="zh-CN" sz="1200" u="none" strike="noStrike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&amp;</a:t>
                      </a:r>
                      <a:r>
                        <a:rPr lang="zh-CN" altLang="en-US" sz="1200" u="none" strike="noStrike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/>
                      </a:r>
                      <a:br>
                        <a:rPr lang="zh-CN" altLang="en-US" sz="1200" u="none" strike="noStrike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</a:br>
                      <a:r>
                        <a:rPr lang="zh-CN" altLang="en-US" sz="1200" u="none" strike="noStrike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 套接字混杂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3810" marR="3810" marT="3810" marB="0" anchor="ctr"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zh-CN" altLang="en-US" sz="1400" u="none" strike="noStrike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√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3810" marR="3810" marT="3810" marB="0" anchor="ctr"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3810" marR="3810" marT="3810" marB="0" anchor="ctr"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zh-CN" altLang="en-US" sz="1400" u="none" strike="noStrike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√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3810" marR="3810" marT="3810" marB="0" anchor="ctr"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8448378"/>
                  </a:ext>
                </a:extLst>
              </a:tr>
            </a:tbl>
          </a:graphicData>
        </a:graphic>
      </p:graphicFrame>
      <p:graphicFrame>
        <p:nvGraphicFramePr>
          <p:cNvPr id="68" name="表格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0334938"/>
              </p:ext>
            </p:extLst>
          </p:nvPr>
        </p:nvGraphicFramePr>
        <p:xfrm>
          <a:off x="1265828" y="2960823"/>
          <a:ext cx="4500000" cy="486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60000">
                  <a:extLst>
                    <a:ext uri="{9D8B030D-6E8A-4147-A177-3AD203B41FA5}">
                      <a16:colId xmlns:a16="http://schemas.microsoft.com/office/drawing/2014/main" val="92189451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09054432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51846646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725590703"/>
                    </a:ext>
                  </a:extLst>
                </a:gridCol>
              </a:tblGrid>
              <a:tr h="486000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zh-CN" altLang="en-US" sz="1200" u="none" strike="noStrike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 原始套接字 </a:t>
                      </a:r>
                      <a:r>
                        <a:rPr lang="en-US" altLang="zh-CN" sz="1200" u="none" strike="noStrike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&amp;</a:t>
                      </a:r>
                      <a:r>
                        <a:rPr lang="zh-CN" altLang="en-US" sz="1200" u="none" strike="noStrike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/>
                      </a:r>
                      <a:br>
                        <a:rPr lang="zh-CN" altLang="en-US" sz="1200" u="none" strike="noStrike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</a:br>
                      <a:r>
                        <a:rPr lang="zh-CN" altLang="en-US" sz="1200" u="none" strike="noStrike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 套接字混杂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3810" marR="3810" marT="381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zh-CN" altLang="en-US" sz="1400" u="none" strike="noStrike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√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3810" marR="3810" marT="381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3810" marR="3810" marT="381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zh-CN" altLang="en-US" sz="1400" u="none" strike="noStrike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√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3810" marR="3810" marT="381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6199478"/>
                  </a:ext>
                </a:extLst>
              </a:tr>
            </a:tbl>
          </a:graphicData>
        </a:graphic>
      </p:graphicFrame>
      <p:grpSp>
        <p:nvGrpSpPr>
          <p:cNvPr id="69" name="组合 68"/>
          <p:cNvGrpSpPr/>
          <p:nvPr/>
        </p:nvGrpSpPr>
        <p:grpSpPr>
          <a:xfrm>
            <a:off x="57979" y="2786052"/>
            <a:ext cx="995877" cy="737037"/>
            <a:chOff x="3037831" y="1323761"/>
            <a:chExt cx="2540758" cy="1880386"/>
          </a:xfrm>
        </p:grpSpPr>
        <p:cxnSp>
          <p:nvCxnSpPr>
            <p:cNvPr id="70" name="直接连接符 69"/>
            <p:cNvCxnSpPr>
              <a:stCxn id="71" idx="0"/>
              <a:endCxn id="73" idx="2"/>
            </p:cNvCxnSpPr>
            <p:nvPr/>
          </p:nvCxnSpPr>
          <p:spPr>
            <a:xfrm flipV="1">
              <a:off x="4308210" y="2891358"/>
              <a:ext cx="0" cy="258789"/>
            </a:xfrm>
            <a:prstGeom prst="line">
              <a:avLst/>
            </a:prstGeom>
            <a:ln w="12700">
              <a:solidFill>
                <a:srgbClr val="C0000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矩形 70"/>
            <p:cNvSpPr/>
            <p:nvPr/>
          </p:nvSpPr>
          <p:spPr>
            <a:xfrm>
              <a:off x="3037831" y="3150147"/>
              <a:ext cx="2540758" cy="54000"/>
            </a:xfrm>
            <a:prstGeom prst="rect">
              <a:avLst/>
            </a:prstGeom>
            <a:solidFill>
              <a:srgbClr val="EFEFEF"/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600"/>
            </a:p>
          </p:txBody>
        </p:sp>
        <p:grpSp>
          <p:nvGrpSpPr>
            <p:cNvPr id="72" name="组合 71"/>
            <p:cNvGrpSpPr/>
            <p:nvPr/>
          </p:nvGrpSpPr>
          <p:grpSpPr>
            <a:xfrm>
              <a:off x="3498210" y="1323761"/>
              <a:ext cx="1620000" cy="1567597"/>
              <a:chOff x="2758196" y="346725"/>
              <a:chExt cx="1620000" cy="1782583"/>
            </a:xfrm>
          </p:grpSpPr>
          <p:sp>
            <p:nvSpPr>
              <p:cNvPr id="73" name="矩形 72"/>
              <p:cNvSpPr/>
              <p:nvPr/>
            </p:nvSpPr>
            <p:spPr>
              <a:xfrm>
                <a:off x="2758196" y="346725"/>
                <a:ext cx="1620000" cy="1782583"/>
              </a:xfrm>
              <a:prstGeom prst="rect">
                <a:avLst/>
              </a:prstGeom>
              <a:solidFill>
                <a:srgbClr val="EFEFEF"/>
              </a:solidFill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600" dirty="0"/>
              </a:p>
            </p:txBody>
          </p:sp>
          <p:sp>
            <p:nvSpPr>
              <p:cNvPr id="74" name="矩形 73"/>
              <p:cNvSpPr/>
              <p:nvPr/>
            </p:nvSpPr>
            <p:spPr>
              <a:xfrm>
                <a:off x="2848196" y="1474291"/>
                <a:ext cx="1440000" cy="540000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00" dirty="0">
                    <a:solidFill>
                      <a:srgbClr val="EFEFEF"/>
                    </a:solidFill>
                  </a:rPr>
                  <a:t>Linux Kernel</a:t>
                </a:r>
                <a:endParaRPr lang="zh-CN" altLang="en-US" sz="600" dirty="0">
                  <a:solidFill>
                    <a:srgbClr val="EFEFEF"/>
                  </a:solidFill>
                </a:endParaRPr>
              </a:p>
            </p:txBody>
          </p:sp>
          <p:sp>
            <p:nvSpPr>
              <p:cNvPr id="75" name="矩形 74"/>
              <p:cNvSpPr/>
              <p:nvPr/>
            </p:nvSpPr>
            <p:spPr>
              <a:xfrm>
                <a:off x="2848196" y="463293"/>
                <a:ext cx="1440000" cy="900000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00" dirty="0">
                    <a:solidFill>
                      <a:srgbClr val="EFEFEF"/>
                    </a:solidFill>
                  </a:rPr>
                  <a:t>Attacker Process</a:t>
                </a:r>
                <a:endParaRPr lang="zh-CN" altLang="en-US" sz="600" dirty="0">
                  <a:solidFill>
                    <a:srgbClr val="EFEFEF"/>
                  </a:solidFill>
                </a:endParaRPr>
              </a:p>
            </p:txBody>
          </p:sp>
        </p:grpSp>
      </p:grpSp>
      <p:grpSp>
        <p:nvGrpSpPr>
          <p:cNvPr id="76" name="组合 75"/>
          <p:cNvGrpSpPr/>
          <p:nvPr/>
        </p:nvGrpSpPr>
        <p:grpSpPr>
          <a:xfrm>
            <a:off x="12180952" y="2841631"/>
            <a:ext cx="1416487" cy="681458"/>
            <a:chOff x="5902452" y="1410571"/>
            <a:chExt cx="3908592" cy="1880386"/>
          </a:xfrm>
        </p:grpSpPr>
        <p:cxnSp>
          <p:nvCxnSpPr>
            <p:cNvPr id="77" name="直接连接符 76"/>
            <p:cNvCxnSpPr>
              <a:endCxn id="81" idx="2"/>
            </p:cNvCxnSpPr>
            <p:nvPr/>
          </p:nvCxnSpPr>
          <p:spPr>
            <a:xfrm flipV="1">
              <a:off x="6485413" y="2314590"/>
              <a:ext cx="96" cy="436368"/>
            </a:xfrm>
            <a:prstGeom prst="line">
              <a:avLst/>
            </a:prstGeom>
            <a:ln w="12700">
              <a:solidFill>
                <a:srgbClr val="E7E6E6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/>
            <p:cNvCxnSpPr>
              <a:stCxn id="80" idx="0"/>
              <a:endCxn id="82" idx="2"/>
            </p:cNvCxnSpPr>
            <p:nvPr/>
          </p:nvCxnSpPr>
          <p:spPr>
            <a:xfrm flipV="1">
              <a:off x="7856748" y="2310571"/>
              <a:ext cx="0" cy="440386"/>
            </a:xfrm>
            <a:prstGeom prst="line">
              <a:avLst/>
            </a:prstGeom>
            <a:ln w="12700">
              <a:solidFill>
                <a:srgbClr val="E7E6E6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连接符 78"/>
            <p:cNvCxnSpPr>
              <a:endCxn id="83" idx="2"/>
            </p:cNvCxnSpPr>
            <p:nvPr/>
          </p:nvCxnSpPr>
          <p:spPr>
            <a:xfrm flipV="1">
              <a:off x="9222262" y="2310571"/>
              <a:ext cx="5725" cy="440386"/>
            </a:xfrm>
            <a:prstGeom prst="line">
              <a:avLst/>
            </a:prstGeom>
            <a:ln w="12700">
              <a:solidFill>
                <a:srgbClr val="C0000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矩形 79"/>
            <p:cNvSpPr/>
            <p:nvPr/>
          </p:nvSpPr>
          <p:spPr>
            <a:xfrm>
              <a:off x="5902452" y="2750957"/>
              <a:ext cx="3908592" cy="540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700" dirty="0">
                  <a:solidFill>
                    <a:schemeClr val="tx1"/>
                  </a:solidFill>
                </a:rPr>
                <a:t>Linux Kernel (Bridge)</a:t>
              </a:r>
              <a:endParaRPr lang="zh-CN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81" name="矩形 80"/>
            <p:cNvSpPr/>
            <p:nvPr/>
          </p:nvSpPr>
          <p:spPr>
            <a:xfrm>
              <a:off x="5902452" y="1414590"/>
              <a:ext cx="1166114" cy="900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500" dirty="0">
                  <a:solidFill>
                    <a:schemeClr val="tx1"/>
                  </a:solidFill>
                </a:rPr>
                <a:t>Docker</a:t>
              </a:r>
            </a:p>
            <a:p>
              <a:pPr algn="ctr"/>
              <a:r>
                <a:rPr lang="en-US" altLang="zh-CN" sz="500" dirty="0">
                  <a:solidFill>
                    <a:schemeClr val="tx1"/>
                  </a:solidFill>
                </a:rPr>
                <a:t>Instance 1</a:t>
              </a:r>
              <a:endParaRPr lang="zh-CN" altLang="en-US" sz="500" dirty="0">
                <a:solidFill>
                  <a:schemeClr val="tx1"/>
                </a:solidFill>
              </a:endParaRPr>
            </a:p>
          </p:txBody>
        </p:sp>
        <p:sp>
          <p:nvSpPr>
            <p:cNvPr id="82" name="矩形 81"/>
            <p:cNvSpPr/>
            <p:nvPr/>
          </p:nvSpPr>
          <p:spPr>
            <a:xfrm>
              <a:off x="7273691" y="1410571"/>
              <a:ext cx="1166114" cy="900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500" dirty="0">
                  <a:solidFill>
                    <a:schemeClr val="tx1"/>
                  </a:solidFill>
                </a:rPr>
                <a:t>Docker</a:t>
              </a:r>
            </a:p>
            <a:p>
              <a:pPr algn="ctr"/>
              <a:r>
                <a:rPr lang="en-US" altLang="zh-CN" sz="500" dirty="0">
                  <a:solidFill>
                    <a:schemeClr val="tx1"/>
                  </a:solidFill>
                </a:rPr>
                <a:t>Instance 2</a:t>
              </a:r>
              <a:endParaRPr lang="zh-CN" altLang="en-US" sz="500" dirty="0">
                <a:solidFill>
                  <a:schemeClr val="tx1"/>
                </a:solidFill>
              </a:endParaRPr>
            </a:p>
          </p:txBody>
        </p:sp>
        <p:sp>
          <p:nvSpPr>
            <p:cNvPr id="83" name="矩形 82"/>
            <p:cNvSpPr/>
            <p:nvPr/>
          </p:nvSpPr>
          <p:spPr>
            <a:xfrm>
              <a:off x="8644930" y="1410571"/>
              <a:ext cx="1166114" cy="9000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500" dirty="0">
                  <a:solidFill>
                    <a:srgbClr val="EFEFEF"/>
                  </a:solidFill>
                </a:rPr>
                <a:t>Docker</a:t>
              </a:r>
            </a:p>
            <a:p>
              <a:pPr algn="ctr"/>
              <a:r>
                <a:rPr lang="en-US" altLang="zh-CN" sz="500" dirty="0">
                  <a:solidFill>
                    <a:srgbClr val="EFEFEF"/>
                  </a:solidFill>
                </a:rPr>
                <a:t>Instance 3</a:t>
              </a:r>
              <a:endParaRPr lang="zh-CN" altLang="en-US" sz="500" dirty="0">
                <a:solidFill>
                  <a:srgbClr val="EFEFEF"/>
                </a:solidFill>
              </a:endParaRPr>
            </a:p>
          </p:txBody>
        </p:sp>
      </p:grpSp>
      <p:sp>
        <p:nvSpPr>
          <p:cNvPr id="67" name="文本框 66"/>
          <p:cNvSpPr txBox="1"/>
          <p:nvPr/>
        </p:nvSpPr>
        <p:spPr>
          <a:xfrm>
            <a:off x="6214331" y="1046166"/>
            <a:ext cx="6278728" cy="2400657"/>
          </a:xfrm>
          <a:prstGeom prst="rect">
            <a:avLst/>
          </a:prstGeom>
          <a:solidFill>
            <a:srgbClr val="E7E6E6"/>
          </a:solidFill>
          <a:ln>
            <a:solidFill>
              <a:srgbClr val="F3F3F3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*：本地测试环境中的权限查看（</a:t>
            </a:r>
            <a:r>
              <a:rPr lang="en-US" altLang="zh-CN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Ubuntu</a:t>
            </a:r>
            <a:r>
              <a:rPr lang="zh-CN" alt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映像）</a:t>
            </a:r>
            <a:endParaRPr lang="en-US" altLang="zh-CN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en-US" altLang="zh-CN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en-US" altLang="zh-CN" sz="1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ps</a:t>
            </a:r>
            <a:r>
              <a:rPr lang="en-US" altLang="zh-CN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</a:t>
            </a:r>
            <a:r>
              <a:rPr lang="en-US" altLang="zh-CN" sz="1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</a:t>
            </a:r>
            <a:endParaRPr lang="en-US" altLang="zh-CN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UID        PID  PPID  C STIME TTY          TIME CMD</a:t>
            </a:r>
          </a:p>
          <a:p>
            <a:pPr>
              <a:lnSpc>
                <a:spcPct val="125000"/>
              </a:lnSpc>
            </a:pPr>
            <a:r>
              <a:rPr lang="en-US" altLang="zh-CN" sz="1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root</a:t>
            </a:r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1     0  8 02:46 pts/0    00:00:00 /bin/bash</a:t>
            </a:r>
          </a:p>
          <a:p>
            <a:pPr>
              <a:lnSpc>
                <a:spcPct val="125000"/>
              </a:lnSpc>
            </a:pPr>
            <a:r>
              <a:rPr lang="en-US" altLang="zh-CN" sz="1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root</a:t>
            </a:r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12     1  0 02:46 pts/0    00:00:00 </a:t>
            </a:r>
            <a:r>
              <a:rPr lang="en-US" altLang="zh-CN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ps</a:t>
            </a:r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</a:t>
            </a:r>
            <a:r>
              <a:rPr lang="en-US" altLang="zh-CN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</a:t>
            </a:r>
            <a:endParaRPr lang="en-US" altLang="zh-CN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endParaRPr lang="en-US" altLang="zh-CN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en-US" altLang="zh-CN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en-US" altLang="zh-CN" sz="1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getpcaps</a:t>
            </a:r>
            <a:r>
              <a:rPr lang="en-US" altLang="zh-CN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</a:p>
          <a:p>
            <a:pPr>
              <a:lnSpc>
                <a:spcPct val="125000"/>
              </a:lnSpc>
            </a:pPr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Capabilities for `1': = cap_chown,cap_dac_override,cap_fowner,cap_fsetid,cap_kill,cap_setgid,cap_setuid,cap_setpcap,cap_net_bind_service,</a:t>
            </a:r>
            <a:r>
              <a:rPr lang="en-US" altLang="zh-CN" sz="1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cap_net_raw</a:t>
            </a:r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,cap_sys_chroot,cap_mknod,cap_audit_write,cap_setfcap+eip</a:t>
            </a:r>
          </a:p>
        </p:txBody>
      </p:sp>
    </p:spTree>
    <p:extLst>
      <p:ext uri="{BB962C8B-B14F-4D97-AF65-F5344CB8AC3E}">
        <p14:creationId xmlns:p14="http://schemas.microsoft.com/office/powerpoint/2010/main" val="2889862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91691"/>
            <a:ext cx="13679488" cy="695921"/>
          </a:xfrm>
        </p:spPr>
        <p:txBody>
          <a:bodyPr>
            <a:normAutofit/>
          </a:bodyPr>
          <a:lstStyle/>
          <a:p>
            <a:pPr marL="228600" indent="-228600" algn="ctr" defTabSz="914400">
              <a:spcBef>
                <a:spcPts val="1000"/>
              </a:spcBef>
            </a:pP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不受控内核带来的小麻烦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/>
          <a:srcRect t="-39" r="37921"/>
          <a:stretch/>
        </p:blipFill>
        <p:spPr>
          <a:xfrm>
            <a:off x="713649" y="1296366"/>
            <a:ext cx="12252189" cy="1292638"/>
          </a:xfrm>
          <a:prstGeom prst="rect">
            <a:avLst/>
          </a:prstGeom>
        </p:spPr>
      </p:pic>
      <p:sp>
        <p:nvSpPr>
          <p:cNvPr id="19" name="内容占位符 2"/>
          <p:cNvSpPr>
            <a:spLocks noGrp="1"/>
          </p:cNvSpPr>
          <p:nvPr>
            <p:ph idx="1"/>
          </p:nvPr>
        </p:nvSpPr>
        <p:spPr>
          <a:xfrm>
            <a:off x="7584173" y="2688867"/>
            <a:ext cx="5563828" cy="743025"/>
          </a:xfrm>
        </p:spPr>
        <p:txBody>
          <a:bodyPr>
            <a:normAutofit fontScale="92500" lnSpcReduction="10000"/>
          </a:bodyPr>
          <a:lstStyle/>
          <a:p>
            <a:pPr marL="177800" indent="-177800">
              <a:lnSpc>
                <a:spcPct val="150000"/>
              </a:lnSpc>
            </a:pPr>
            <a:r>
              <a:rPr lang="en-US" altLang="zh-CN" sz="1400" b="1" dirty="0">
                <a:solidFill>
                  <a:schemeClr val="bg1"/>
                </a:solidFill>
              </a:rPr>
              <a:t>ICMP</a:t>
            </a:r>
            <a:r>
              <a:rPr lang="zh-CN" altLang="en-US" sz="1400" b="1" dirty="0">
                <a:solidFill>
                  <a:schemeClr val="bg1"/>
                </a:solidFill>
              </a:rPr>
              <a:t>重定向消息影响不大；</a:t>
            </a:r>
            <a:endParaRPr lang="en-US" altLang="zh-CN" sz="1400" b="1" dirty="0">
              <a:solidFill>
                <a:schemeClr val="bg1"/>
              </a:solidFill>
            </a:endParaRPr>
          </a:p>
          <a:p>
            <a:pPr marL="177800" indent="-177800">
              <a:lnSpc>
                <a:spcPct val="150000"/>
              </a:lnSpc>
            </a:pPr>
            <a:r>
              <a:rPr lang="en-US" altLang="zh-CN" sz="1500" b="1" dirty="0">
                <a:solidFill>
                  <a:schemeClr val="bg1"/>
                </a:solidFill>
              </a:rPr>
              <a:t>TCP</a:t>
            </a:r>
            <a:r>
              <a:rPr lang="zh-CN" altLang="en-US" sz="1500" b="1" dirty="0">
                <a:solidFill>
                  <a:schemeClr val="bg1"/>
                </a:solidFill>
              </a:rPr>
              <a:t>转发机制会带来攻击者与正常服务器之前时间竞争。</a:t>
            </a:r>
            <a:endParaRPr lang="en-US" altLang="zh-CN" sz="1500" b="1" dirty="0">
              <a:solidFill>
                <a:schemeClr val="bg1"/>
              </a:solidFill>
            </a:endParaRPr>
          </a:p>
        </p:txBody>
      </p:sp>
      <p:sp>
        <p:nvSpPr>
          <p:cNvPr id="20" name="内容占位符 2"/>
          <p:cNvSpPr txBox="1">
            <a:spLocks/>
          </p:cNvSpPr>
          <p:nvPr/>
        </p:nvSpPr>
        <p:spPr>
          <a:xfrm>
            <a:off x="1066808" y="2688867"/>
            <a:ext cx="6051621" cy="74302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120015" indent="-120015" algn="l" defTabSz="48006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4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45" indent="-120015" algn="l" defTabSz="480060" rtl="0" eaLnBrk="1" latinLnBrk="0" hangingPunct="1">
              <a:lnSpc>
                <a:spcPct val="90000"/>
              </a:lnSpc>
              <a:spcBef>
                <a:spcPts val="263"/>
              </a:spcBef>
              <a:buFont typeface="Arial" panose="020B0604020202020204" pitchFamily="34" charset="0"/>
              <a:buChar char="•"/>
              <a:defRPr sz="12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0075" indent="-120015" algn="l" defTabSz="480060" rtl="0" eaLnBrk="1" latinLnBrk="0" hangingPunct="1">
              <a:lnSpc>
                <a:spcPct val="90000"/>
              </a:lnSpc>
              <a:spcBef>
                <a:spcPts val="263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40105" indent="-120015" algn="l" defTabSz="480060" rtl="0" eaLnBrk="1" latinLnBrk="0" hangingPunct="1">
              <a:lnSpc>
                <a:spcPct val="90000"/>
              </a:lnSpc>
              <a:spcBef>
                <a:spcPts val="263"/>
              </a:spcBef>
              <a:buFont typeface="Arial" panose="020B0604020202020204" pitchFamily="34" charset="0"/>
              <a:buChar char="•"/>
              <a:defRPr sz="9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80135" indent="-120015" algn="l" defTabSz="480060" rtl="0" eaLnBrk="1" latinLnBrk="0" hangingPunct="1">
              <a:lnSpc>
                <a:spcPct val="90000"/>
              </a:lnSpc>
              <a:spcBef>
                <a:spcPts val="263"/>
              </a:spcBef>
              <a:buFont typeface="Arial" panose="020B0604020202020204" pitchFamily="34" charset="0"/>
              <a:buChar char="•"/>
              <a:defRPr sz="9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20165" indent="-120015" algn="l" defTabSz="480060" rtl="0" eaLnBrk="1" latinLnBrk="0" hangingPunct="1">
              <a:lnSpc>
                <a:spcPct val="90000"/>
              </a:lnSpc>
              <a:spcBef>
                <a:spcPts val="263"/>
              </a:spcBef>
              <a:buFont typeface="Arial" panose="020B0604020202020204" pitchFamily="34" charset="0"/>
              <a:buChar char="•"/>
              <a:defRPr sz="9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60195" indent="-120015" algn="l" defTabSz="480060" rtl="0" eaLnBrk="1" latinLnBrk="0" hangingPunct="1">
              <a:lnSpc>
                <a:spcPct val="90000"/>
              </a:lnSpc>
              <a:spcBef>
                <a:spcPts val="263"/>
              </a:spcBef>
              <a:buFont typeface="Arial" panose="020B0604020202020204" pitchFamily="34" charset="0"/>
              <a:buChar char="•"/>
              <a:defRPr sz="9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00225" indent="-120015" algn="l" defTabSz="480060" rtl="0" eaLnBrk="1" latinLnBrk="0" hangingPunct="1">
              <a:lnSpc>
                <a:spcPct val="90000"/>
              </a:lnSpc>
              <a:spcBef>
                <a:spcPts val="263"/>
              </a:spcBef>
              <a:buFont typeface="Arial" panose="020B0604020202020204" pitchFamily="34" charset="0"/>
              <a:buChar char="•"/>
              <a:defRPr sz="9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40255" indent="-120015" algn="l" defTabSz="480060" rtl="0" eaLnBrk="1" latinLnBrk="0" hangingPunct="1">
              <a:lnSpc>
                <a:spcPct val="90000"/>
              </a:lnSpc>
              <a:spcBef>
                <a:spcPts val="263"/>
              </a:spcBef>
              <a:buFont typeface="Arial" panose="020B0604020202020204" pitchFamily="34" charset="0"/>
              <a:buChar char="•"/>
              <a:defRPr sz="9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>
              <a:lnSpc>
                <a:spcPct val="150000"/>
              </a:lnSpc>
            </a:pPr>
            <a:r>
              <a:rPr lang="zh-CN" altLang="en-US" b="1" dirty="0">
                <a:solidFill>
                  <a:schemeClr val="bg1"/>
                </a:solidFill>
              </a:rPr>
              <a:t>混杂模式下的原始套接字是“并联”的，无法影响内核正常处理流程；</a:t>
            </a:r>
          </a:p>
          <a:p>
            <a:pPr marL="177800" indent="-177800">
              <a:lnSpc>
                <a:spcPct val="150000"/>
              </a:lnSpc>
            </a:pPr>
            <a:r>
              <a:rPr lang="zh-CN" altLang="en-US" sz="1500" b="1" dirty="0">
                <a:solidFill>
                  <a:schemeClr val="bg1"/>
                </a:solidFill>
              </a:rPr>
              <a:t>不受控内核判定</a:t>
            </a:r>
            <a:r>
              <a:rPr lang="en-US" altLang="zh-CN" sz="1500" b="1" dirty="0">
                <a:solidFill>
                  <a:schemeClr val="bg1"/>
                </a:solidFill>
              </a:rPr>
              <a:t>No.168</a:t>
            </a:r>
            <a:r>
              <a:rPr lang="zh-CN" altLang="en-US" sz="1500" b="1" dirty="0">
                <a:solidFill>
                  <a:schemeClr val="bg1"/>
                </a:solidFill>
              </a:rPr>
              <a:t>数据帧不应由本地接受，导致</a:t>
            </a:r>
            <a:r>
              <a:rPr lang="en-US" altLang="zh-CN" sz="1500" b="1" dirty="0">
                <a:solidFill>
                  <a:schemeClr val="bg1"/>
                </a:solidFill>
              </a:rPr>
              <a:t>No.173-174</a:t>
            </a:r>
            <a:r>
              <a:rPr lang="zh-CN" altLang="en-US" sz="1500" b="1" dirty="0">
                <a:solidFill>
                  <a:schemeClr val="bg1"/>
                </a:solidFill>
              </a:rPr>
              <a:t>发出。</a:t>
            </a:r>
          </a:p>
        </p:txBody>
      </p:sp>
      <p:sp>
        <p:nvSpPr>
          <p:cNvPr id="22" name="矩形 21"/>
          <p:cNvSpPr/>
          <p:nvPr/>
        </p:nvSpPr>
        <p:spPr>
          <a:xfrm>
            <a:off x="6567668" y="1883969"/>
            <a:ext cx="3942145" cy="3210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6567667" y="2204977"/>
            <a:ext cx="5400000" cy="3210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57979" y="2786052"/>
            <a:ext cx="995877" cy="737037"/>
            <a:chOff x="3037831" y="1323761"/>
            <a:chExt cx="2540758" cy="1880386"/>
          </a:xfrm>
        </p:grpSpPr>
        <p:cxnSp>
          <p:nvCxnSpPr>
            <p:cNvPr id="9" name="直接连接符 8"/>
            <p:cNvCxnSpPr>
              <a:stCxn id="10" idx="0"/>
              <a:endCxn id="12" idx="2"/>
            </p:cNvCxnSpPr>
            <p:nvPr/>
          </p:nvCxnSpPr>
          <p:spPr>
            <a:xfrm flipV="1">
              <a:off x="4308210" y="2891358"/>
              <a:ext cx="0" cy="258789"/>
            </a:xfrm>
            <a:prstGeom prst="line">
              <a:avLst/>
            </a:prstGeom>
            <a:ln w="12700">
              <a:solidFill>
                <a:srgbClr val="C0000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矩形 9"/>
            <p:cNvSpPr/>
            <p:nvPr/>
          </p:nvSpPr>
          <p:spPr>
            <a:xfrm>
              <a:off x="3037831" y="3150147"/>
              <a:ext cx="2540758" cy="54000"/>
            </a:xfrm>
            <a:prstGeom prst="rect">
              <a:avLst/>
            </a:prstGeom>
            <a:solidFill>
              <a:srgbClr val="EFEFEF"/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600"/>
            </a:p>
          </p:txBody>
        </p:sp>
        <p:grpSp>
          <p:nvGrpSpPr>
            <p:cNvPr id="11" name="组合 10"/>
            <p:cNvGrpSpPr/>
            <p:nvPr/>
          </p:nvGrpSpPr>
          <p:grpSpPr>
            <a:xfrm>
              <a:off x="3498210" y="1323761"/>
              <a:ext cx="1620000" cy="1567597"/>
              <a:chOff x="2758196" y="346725"/>
              <a:chExt cx="1620000" cy="1782583"/>
            </a:xfrm>
          </p:grpSpPr>
          <p:sp>
            <p:nvSpPr>
              <p:cNvPr id="12" name="矩形 11"/>
              <p:cNvSpPr/>
              <p:nvPr/>
            </p:nvSpPr>
            <p:spPr>
              <a:xfrm>
                <a:off x="2758196" y="346725"/>
                <a:ext cx="1620000" cy="1782583"/>
              </a:xfrm>
              <a:prstGeom prst="rect">
                <a:avLst/>
              </a:prstGeom>
              <a:solidFill>
                <a:srgbClr val="EFEFEF"/>
              </a:solidFill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600" dirty="0"/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2848196" y="1474291"/>
                <a:ext cx="1440000" cy="540000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00" dirty="0">
                    <a:solidFill>
                      <a:srgbClr val="EFEFEF"/>
                    </a:solidFill>
                  </a:rPr>
                  <a:t>Linux Kernel</a:t>
                </a:r>
                <a:endParaRPr lang="zh-CN" altLang="en-US" sz="600" dirty="0">
                  <a:solidFill>
                    <a:srgbClr val="EFEFEF"/>
                  </a:solidFill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2848196" y="463293"/>
                <a:ext cx="1440000" cy="900000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00" dirty="0">
                    <a:solidFill>
                      <a:srgbClr val="EFEFEF"/>
                    </a:solidFill>
                  </a:rPr>
                  <a:t>Attacker Process</a:t>
                </a:r>
                <a:endParaRPr lang="zh-CN" altLang="en-US" sz="600" dirty="0">
                  <a:solidFill>
                    <a:srgbClr val="EFEFEF"/>
                  </a:solidFill>
                </a:endParaRPr>
              </a:p>
            </p:txBody>
          </p:sp>
        </p:grpSp>
      </p:grpSp>
      <p:grpSp>
        <p:nvGrpSpPr>
          <p:cNvPr id="15" name="组合 14"/>
          <p:cNvGrpSpPr/>
          <p:nvPr/>
        </p:nvGrpSpPr>
        <p:grpSpPr>
          <a:xfrm>
            <a:off x="12180952" y="2841631"/>
            <a:ext cx="1416487" cy="681458"/>
            <a:chOff x="5902452" y="1410571"/>
            <a:chExt cx="3908592" cy="1880386"/>
          </a:xfrm>
        </p:grpSpPr>
        <p:cxnSp>
          <p:nvCxnSpPr>
            <p:cNvPr id="16" name="直接连接符 15"/>
            <p:cNvCxnSpPr>
              <a:endCxn id="24" idx="2"/>
            </p:cNvCxnSpPr>
            <p:nvPr/>
          </p:nvCxnSpPr>
          <p:spPr>
            <a:xfrm flipV="1">
              <a:off x="6485413" y="2314590"/>
              <a:ext cx="96" cy="436368"/>
            </a:xfrm>
            <a:prstGeom prst="line">
              <a:avLst/>
            </a:prstGeom>
            <a:ln w="12700">
              <a:solidFill>
                <a:srgbClr val="E7E6E6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>
              <a:stCxn id="21" idx="0"/>
              <a:endCxn id="25" idx="2"/>
            </p:cNvCxnSpPr>
            <p:nvPr/>
          </p:nvCxnSpPr>
          <p:spPr>
            <a:xfrm flipV="1">
              <a:off x="7856748" y="2310571"/>
              <a:ext cx="0" cy="440386"/>
            </a:xfrm>
            <a:prstGeom prst="line">
              <a:avLst/>
            </a:prstGeom>
            <a:ln w="12700">
              <a:solidFill>
                <a:srgbClr val="E7E6E6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>
              <a:endCxn id="26" idx="2"/>
            </p:cNvCxnSpPr>
            <p:nvPr/>
          </p:nvCxnSpPr>
          <p:spPr>
            <a:xfrm flipV="1">
              <a:off x="9222262" y="2310571"/>
              <a:ext cx="5725" cy="440386"/>
            </a:xfrm>
            <a:prstGeom prst="line">
              <a:avLst/>
            </a:prstGeom>
            <a:ln w="12700">
              <a:solidFill>
                <a:srgbClr val="C0000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矩形 20"/>
            <p:cNvSpPr/>
            <p:nvPr/>
          </p:nvSpPr>
          <p:spPr>
            <a:xfrm>
              <a:off x="5902452" y="2750957"/>
              <a:ext cx="3908592" cy="540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700" dirty="0">
                  <a:solidFill>
                    <a:schemeClr val="tx1"/>
                  </a:solidFill>
                </a:rPr>
                <a:t>Linux Kernel (Bridge)</a:t>
              </a:r>
              <a:endParaRPr lang="zh-CN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5902452" y="1414590"/>
              <a:ext cx="1166114" cy="900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500" dirty="0">
                  <a:solidFill>
                    <a:schemeClr val="tx1"/>
                  </a:solidFill>
                </a:rPr>
                <a:t>Docker</a:t>
              </a:r>
            </a:p>
            <a:p>
              <a:pPr algn="ctr"/>
              <a:r>
                <a:rPr lang="en-US" altLang="zh-CN" sz="500" dirty="0">
                  <a:solidFill>
                    <a:schemeClr val="tx1"/>
                  </a:solidFill>
                </a:rPr>
                <a:t>Instance 1</a:t>
              </a:r>
              <a:endParaRPr lang="zh-CN" altLang="en-US" sz="500" dirty="0">
                <a:solidFill>
                  <a:schemeClr val="tx1"/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7273691" y="1410571"/>
              <a:ext cx="1166114" cy="900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500" dirty="0">
                  <a:solidFill>
                    <a:schemeClr val="tx1"/>
                  </a:solidFill>
                </a:rPr>
                <a:t>Docker</a:t>
              </a:r>
            </a:p>
            <a:p>
              <a:pPr algn="ctr"/>
              <a:r>
                <a:rPr lang="en-US" altLang="zh-CN" sz="500" dirty="0">
                  <a:solidFill>
                    <a:schemeClr val="tx1"/>
                  </a:solidFill>
                </a:rPr>
                <a:t>Instance 2</a:t>
              </a:r>
              <a:endParaRPr lang="zh-CN" altLang="en-US" sz="500" dirty="0">
                <a:solidFill>
                  <a:schemeClr val="tx1"/>
                </a:solidFill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8644930" y="1410571"/>
              <a:ext cx="1166114" cy="9000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500" dirty="0">
                  <a:solidFill>
                    <a:srgbClr val="EFEFEF"/>
                  </a:solidFill>
                </a:rPr>
                <a:t>Docker</a:t>
              </a:r>
            </a:p>
            <a:p>
              <a:pPr algn="ctr"/>
              <a:r>
                <a:rPr lang="en-US" altLang="zh-CN" sz="500" dirty="0">
                  <a:solidFill>
                    <a:srgbClr val="EFEFEF"/>
                  </a:solidFill>
                </a:rPr>
                <a:t>Instance 3</a:t>
              </a:r>
              <a:endParaRPr lang="zh-CN" altLang="en-US" sz="500" dirty="0">
                <a:solidFill>
                  <a:srgbClr val="EFEFE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73637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uiExpand="1" build="p"/>
      <p:bldP spid="2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åªåä¹é­ç«¥éä¸è¡¨æåå¤§å¨ æé³åªåè¡¨æåå¾çæç¬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1527" y="583165"/>
            <a:ext cx="1262639" cy="1228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91691"/>
            <a:ext cx="13679488" cy="695921"/>
          </a:xfrm>
        </p:spPr>
        <p:txBody>
          <a:bodyPr>
            <a:normAutofit/>
          </a:bodyPr>
          <a:lstStyle/>
          <a:p>
            <a:pPr marL="228600" indent="-228600" algn="ctr" defTabSz="914400">
              <a:spcBef>
                <a:spcPts val="1000"/>
              </a:spcBef>
            </a:pP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小麻烦的解决方案</a:t>
            </a:r>
          </a:p>
        </p:txBody>
      </p:sp>
      <p:sp>
        <p:nvSpPr>
          <p:cNvPr id="19" name="内容占位符 2"/>
          <p:cNvSpPr>
            <a:spLocks noGrp="1"/>
          </p:cNvSpPr>
          <p:nvPr>
            <p:ph idx="1"/>
          </p:nvPr>
        </p:nvSpPr>
        <p:spPr>
          <a:xfrm>
            <a:off x="348146" y="1296365"/>
            <a:ext cx="4640545" cy="100121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chemeClr val="bg1"/>
                </a:solidFill>
                <a:latin typeface="+mn-ea"/>
              </a:rPr>
              <a:t>思路：</a:t>
            </a:r>
            <a:r>
              <a:rPr lang="zh-CN" altLang="en-US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阻断服务器向客户端发送响应数据的途径；</a:t>
            </a:r>
            <a:endParaRPr lang="en-US" altLang="zh-CN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chemeClr val="bg1"/>
                </a:solidFill>
                <a:latin typeface="+mn-ea"/>
              </a:rPr>
              <a:t>手段：</a:t>
            </a:r>
            <a:r>
              <a:rPr lang="zh-CN" altLang="en-US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针对正常</a:t>
            </a:r>
            <a:r>
              <a:rPr lang="en-US" altLang="zh-CN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Http</a:t>
            </a:r>
            <a:r>
              <a:rPr lang="zh-CN" altLang="en-US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服务的</a:t>
            </a:r>
            <a:r>
              <a:rPr lang="en-US" altLang="zh-CN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ARP</a:t>
            </a:r>
            <a:r>
              <a:rPr lang="zh-CN" altLang="en-US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欺骗。</a:t>
            </a:r>
            <a:endParaRPr lang="en-US" altLang="zh-CN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436" y="2558004"/>
            <a:ext cx="4640545" cy="70938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6"/>
          <a:srcRect r="24043"/>
          <a:stretch/>
        </p:blipFill>
        <p:spPr>
          <a:xfrm>
            <a:off x="6169306" y="1663579"/>
            <a:ext cx="6966172" cy="1369039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6169306" y="2558004"/>
            <a:ext cx="6966172" cy="47461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497436" y="2268639"/>
            <a:ext cx="4640546" cy="292388"/>
          </a:xfrm>
          <a:prstGeom prst="rect">
            <a:avLst/>
          </a:prstGeom>
          <a:solidFill>
            <a:srgbClr val="2D092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3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实例</a:t>
            </a:r>
            <a:r>
              <a:rPr lang="en-US" altLang="zh-CN" sz="13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13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（服务器）上被毒化得</a:t>
            </a:r>
            <a:r>
              <a:rPr lang="en-US" altLang="zh-CN" sz="13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ARP</a:t>
            </a:r>
            <a:r>
              <a:rPr lang="zh-CN" altLang="en-US" sz="13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缓存：</a:t>
            </a:r>
            <a:endParaRPr lang="en-US" altLang="zh-CN" sz="13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2142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91691"/>
            <a:ext cx="13679488" cy="695921"/>
          </a:xfrm>
        </p:spPr>
        <p:txBody>
          <a:bodyPr>
            <a:normAutofit/>
          </a:bodyPr>
          <a:lstStyle/>
          <a:p>
            <a:pPr marL="228600" indent="-228600" algn="ctr" defTabSz="914400">
              <a:spcBef>
                <a:spcPts val="1000"/>
              </a:spcBef>
            </a:pP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关于我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12779" y="958453"/>
            <a:ext cx="5562600" cy="1850061"/>
          </a:xfrm>
        </p:spPr>
        <p:txBody>
          <a:bodyPr/>
          <a:lstStyle/>
          <a:p>
            <a:pPr marL="177800" indent="-177800">
              <a:lnSpc>
                <a:spcPct val="150000"/>
              </a:lnSpc>
            </a:pPr>
            <a:r>
              <a:rPr lang="zh-CN" altLang="en-US" b="1" dirty="0">
                <a:solidFill>
                  <a:schemeClr val="bg1"/>
                </a:solidFill>
              </a:rPr>
              <a:t>王凯，</a:t>
            </a:r>
            <a:r>
              <a:rPr lang="en-US" altLang="zh-CN" b="1" dirty="0">
                <a:solidFill>
                  <a:schemeClr val="bg1"/>
                </a:solidFill>
              </a:rPr>
              <a:t>Kame Wang</a:t>
            </a:r>
            <a:r>
              <a:rPr lang="zh-CN" altLang="en-US" b="1" dirty="0">
                <a:solidFill>
                  <a:schemeClr val="bg1"/>
                </a:solidFill>
              </a:rPr>
              <a:t>；</a:t>
            </a:r>
            <a:endParaRPr lang="en-US" altLang="zh-CN" b="1" dirty="0">
              <a:solidFill>
                <a:schemeClr val="bg1"/>
              </a:solidFill>
            </a:endParaRPr>
          </a:p>
          <a:p>
            <a:pPr marL="177800" indent="-177800">
              <a:lnSpc>
                <a:spcPct val="150000"/>
              </a:lnSpc>
            </a:pPr>
            <a:r>
              <a:rPr lang="zh-CN" altLang="en-US" b="1" dirty="0">
                <a:solidFill>
                  <a:schemeClr val="bg1"/>
                </a:solidFill>
              </a:rPr>
              <a:t>腾讯安全湛泸实验室高级研究员；</a:t>
            </a:r>
            <a:endParaRPr lang="en-US" altLang="zh-CN" b="1" dirty="0">
              <a:solidFill>
                <a:schemeClr val="bg1"/>
              </a:solidFill>
            </a:endParaRPr>
          </a:p>
          <a:p>
            <a:pPr marL="177800" indent="-177800">
              <a:lnSpc>
                <a:spcPct val="150000"/>
              </a:lnSpc>
            </a:pPr>
            <a:r>
              <a:rPr lang="zh-CN" altLang="en-US" b="1" dirty="0">
                <a:solidFill>
                  <a:schemeClr val="bg1"/>
                </a:solidFill>
              </a:rPr>
              <a:t>中国科学院大学信息安全博士；</a:t>
            </a:r>
            <a:endParaRPr lang="en-US" altLang="zh-CN" b="1" dirty="0">
              <a:solidFill>
                <a:schemeClr val="bg1"/>
              </a:solidFill>
            </a:endParaRPr>
          </a:p>
          <a:p>
            <a:pPr marL="177800" indent="-177800">
              <a:lnSpc>
                <a:spcPct val="150000"/>
              </a:lnSpc>
            </a:pPr>
            <a:r>
              <a:rPr lang="zh-CN" altLang="en-US" b="1" dirty="0">
                <a:solidFill>
                  <a:schemeClr val="bg1"/>
                </a:solidFill>
              </a:rPr>
              <a:t>研究兴趣包括：云安全、移动安全、区块链、自动化漏洞挖掘。</a:t>
            </a:r>
            <a:endParaRPr lang="zh-CN" altLang="en-US" sz="1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5122" name="Picture 2" descr="https://wx1.sinaimg.cn/large/006KfDqxgy1fx5gzk4x9jj30gq09ewhk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81" t="42215" r="3615" b="20253"/>
          <a:stretch/>
        </p:blipFill>
        <p:spPr bwMode="auto">
          <a:xfrm>
            <a:off x="11468100" y="3029751"/>
            <a:ext cx="2111829" cy="486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40353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91691"/>
            <a:ext cx="13679488" cy="695921"/>
          </a:xfrm>
        </p:spPr>
        <p:txBody>
          <a:bodyPr>
            <a:normAutofit/>
          </a:bodyPr>
          <a:lstStyle/>
          <a:p>
            <a:pPr marL="228600" indent="-228600" algn="ctr" defTabSz="914400">
              <a:spcBef>
                <a:spcPts val="1000"/>
              </a:spcBef>
            </a:pP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中间人攻击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Demo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950"/>
          <a:stretch/>
        </p:blipFill>
        <p:spPr>
          <a:xfrm>
            <a:off x="408524" y="1226732"/>
            <a:ext cx="5026444" cy="536028"/>
          </a:xfrm>
        </p:spPr>
      </p:pic>
      <p:sp>
        <p:nvSpPr>
          <p:cNvPr id="10" name="文本框 9"/>
          <p:cNvSpPr txBox="1"/>
          <p:nvPr/>
        </p:nvSpPr>
        <p:spPr>
          <a:xfrm>
            <a:off x="408524" y="940740"/>
            <a:ext cx="5026444" cy="292388"/>
          </a:xfrm>
          <a:prstGeom prst="rect">
            <a:avLst/>
          </a:prstGeom>
          <a:solidFill>
            <a:srgbClr val="2D092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300" b="1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/>
              <a:t>实例</a:t>
            </a:r>
            <a:r>
              <a:rPr lang="en-US" altLang="zh-CN" dirty="0"/>
              <a:t>2</a:t>
            </a:r>
            <a:r>
              <a:rPr lang="zh-CN" altLang="en-US" dirty="0"/>
              <a:t>（客户端）上被毒化的</a:t>
            </a:r>
            <a:r>
              <a:rPr lang="en-US" altLang="zh-CN" dirty="0"/>
              <a:t>ARP</a:t>
            </a:r>
            <a:r>
              <a:rPr lang="zh-CN" altLang="en-US" dirty="0"/>
              <a:t>缓存与被篡改的</a:t>
            </a:r>
            <a:r>
              <a:rPr lang="en-US" altLang="zh-CN" dirty="0"/>
              <a:t>Http</a:t>
            </a:r>
            <a:r>
              <a:rPr lang="zh-CN" altLang="en-US" dirty="0"/>
              <a:t>响应：</a:t>
            </a:r>
            <a:endParaRPr lang="en-US" altLang="zh-CN" dirty="0"/>
          </a:p>
        </p:txBody>
      </p:sp>
      <p:pic>
        <p:nvPicPr>
          <p:cNvPr id="12" name="内容占位符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519" b="-1741"/>
          <a:stretch/>
        </p:blipFill>
        <p:spPr>
          <a:xfrm>
            <a:off x="408524" y="1762760"/>
            <a:ext cx="5026444" cy="178816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4"/>
          <a:srcRect l="3551"/>
          <a:stretch/>
        </p:blipFill>
        <p:spPr>
          <a:xfrm>
            <a:off x="6180882" y="949733"/>
            <a:ext cx="7056765" cy="2574796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420618" y="1417244"/>
            <a:ext cx="3459895" cy="47461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08524" y="2784295"/>
            <a:ext cx="1647739" cy="47461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61801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26"/>
          <p:cNvSpPr txBox="1"/>
          <p:nvPr/>
        </p:nvSpPr>
        <p:spPr>
          <a:xfrm>
            <a:off x="6670798" y="1632044"/>
            <a:ext cx="48455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  <a:sym typeface="+mn-lt"/>
              </a:rPr>
              <a:t>被测云服务的选取</a:t>
            </a:r>
            <a:endParaRPr lang="en-US" altLang="zh-CN" sz="16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  <a:cs typeface="Arial" panose="020B0604020202020204" pitchFamily="34" charset="0"/>
              <a:sym typeface="+mn-lt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  <a:sym typeface="+mn-lt"/>
              </a:rPr>
              <a:t>主流云厂商的测试</a:t>
            </a:r>
            <a:endParaRPr lang="en-US" altLang="zh-CN" sz="16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  <a:cs typeface="Arial" panose="020B0604020202020204" pitchFamily="34" charset="0"/>
              <a:sym typeface="+mn-lt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  <a:sym typeface="+mn-lt"/>
              </a:rPr>
              <a:t>攻击</a:t>
            </a:r>
            <a:r>
              <a:rPr lang="en-US" altLang="zh-CN" sz="1600" b="1" dirty="0" err="1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  <a:sym typeface="+mn-lt"/>
              </a:rPr>
              <a:t>PoC</a:t>
            </a:r>
            <a:endParaRPr lang="en-US" altLang="zh-CN" sz="16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  <a:cs typeface="Arial" panose="020B0604020202020204" pitchFamily="34" charset="0"/>
              <a:sym typeface="+mn-lt"/>
            </a:endParaRPr>
          </a:p>
        </p:txBody>
      </p:sp>
      <p:sp>
        <p:nvSpPr>
          <p:cNvPr id="8" name="Text Placeholder 10"/>
          <p:cNvSpPr txBox="1">
            <a:spLocks/>
          </p:cNvSpPr>
          <p:nvPr/>
        </p:nvSpPr>
        <p:spPr>
          <a:xfrm>
            <a:off x="6606786" y="692462"/>
            <a:ext cx="1177228" cy="235742"/>
          </a:xfrm>
          <a:prstGeom prst="rect">
            <a:avLst/>
          </a:prstGeom>
        </p:spPr>
        <p:txBody>
          <a:bodyPr lIns="43348" tIns="21674" rIns="43348" bIns="21674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en-US" altLang="zh-CN" sz="3000" dirty="0">
                <a:solidFill>
                  <a:srgbClr val="C00000"/>
                </a:solidFill>
                <a:latin typeface="Agency FB" panose="020B0503020202020204" pitchFamily="34" charset="0"/>
              </a:rPr>
              <a:t>PART 03</a:t>
            </a:r>
            <a:endParaRPr lang="zh-CN" altLang="en-US" sz="3000" dirty="0">
              <a:solidFill>
                <a:srgbClr val="C00000"/>
              </a:solidFill>
              <a:latin typeface="Agency FB" panose="020B0503020202020204" pitchFamily="34" charset="0"/>
            </a:endParaRPr>
          </a:p>
        </p:txBody>
      </p:sp>
      <p:sp>
        <p:nvSpPr>
          <p:cNvPr id="9" name="Text Placeholder 11"/>
          <p:cNvSpPr txBox="1">
            <a:spLocks/>
          </p:cNvSpPr>
          <p:nvPr/>
        </p:nvSpPr>
        <p:spPr>
          <a:xfrm>
            <a:off x="6670798" y="1163441"/>
            <a:ext cx="2313403" cy="436760"/>
          </a:xfrm>
          <a:prstGeom prst="rect">
            <a:avLst/>
          </a:prstGeom>
        </p:spPr>
        <p:txBody>
          <a:bodyPr lIns="43348" tIns="21674" rIns="43348" bIns="21674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云端测试</a:t>
            </a:r>
          </a:p>
        </p:txBody>
      </p:sp>
    </p:spTree>
    <p:extLst>
      <p:ext uri="{BB962C8B-B14F-4D97-AF65-F5344CB8AC3E}">
        <p14:creationId xmlns:p14="http://schemas.microsoft.com/office/powerpoint/2010/main" val="33841099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91691"/>
            <a:ext cx="13679488" cy="695921"/>
          </a:xfrm>
        </p:spPr>
        <p:txBody>
          <a:bodyPr>
            <a:normAutofit/>
          </a:bodyPr>
          <a:lstStyle/>
          <a:p>
            <a:pPr marL="228600" indent="-228600" algn="ctr" defTabSz="914400">
              <a:spcBef>
                <a:spcPts val="1000"/>
              </a:spcBef>
            </a:pP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被测目标的选取</a:t>
            </a:r>
          </a:p>
        </p:txBody>
      </p:sp>
      <p:sp>
        <p:nvSpPr>
          <p:cNvPr id="11" name="内容占位符 2"/>
          <p:cNvSpPr txBox="1">
            <a:spLocks/>
          </p:cNvSpPr>
          <p:nvPr/>
        </p:nvSpPr>
        <p:spPr>
          <a:xfrm>
            <a:off x="367243" y="1059083"/>
            <a:ext cx="4204757" cy="13600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20015" indent="-120015" algn="l" defTabSz="48006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4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45" indent="-120015" algn="l" defTabSz="480060" rtl="0" eaLnBrk="1" latinLnBrk="0" hangingPunct="1">
              <a:lnSpc>
                <a:spcPct val="90000"/>
              </a:lnSpc>
              <a:spcBef>
                <a:spcPts val="263"/>
              </a:spcBef>
              <a:buFont typeface="Arial" panose="020B0604020202020204" pitchFamily="34" charset="0"/>
              <a:buChar char="•"/>
              <a:defRPr sz="12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0075" indent="-120015" algn="l" defTabSz="480060" rtl="0" eaLnBrk="1" latinLnBrk="0" hangingPunct="1">
              <a:lnSpc>
                <a:spcPct val="90000"/>
              </a:lnSpc>
              <a:spcBef>
                <a:spcPts val="263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40105" indent="-120015" algn="l" defTabSz="480060" rtl="0" eaLnBrk="1" latinLnBrk="0" hangingPunct="1">
              <a:lnSpc>
                <a:spcPct val="90000"/>
              </a:lnSpc>
              <a:spcBef>
                <a:spcPts val="263"/>
              </a:spcBef>
              <a:buFont typeface="Arial" panose="020B0604020202020204" pitchFamily="34" charset="0"/>
              <a:buChar char="•"/>
              <a:defRPr sz="9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80135" indent="-120015" algn="l" defTabSz="480060" rtl="0" eaLnBrk="1" latinLnBrk="0" hangingPunct="1">
              <a:lnSpc>
                <a:spcPct val="90000"/>
              </a:lnSpc>
              <a:spcBef>
                <a:spcPts val="263"/>
              </a:spcBef>
              <a:buFont typeface="Arial" panose="020B0604020202020204" pitchFamily="34" charset="0"/>
              <a:buChar char="•"/>
              <a:defRPr sz="9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20165" indent="-120015" algn="l" defTabSz="480060" rtl="0" eaLnBrk="1" latinLnBrk="0" hangingPunct="1">
              <a:lnSpc>
                <a:spcPct val="90000"/>
              </a:lnSpc>
              <a:spcBef>
                <a:spcPts val="263"/>
              </a:spcBef>
              <a:buFont typeface="Arial" panose="020B0604020202020204" pitchFamily="34" charset="0"/>
              <a:buChar char="•"/>
              <a:defRPr sz="9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60195" indent="-120015" algn="l" defTabSz="480060" rtl="0" eaLnBrk="1" latinLnBrk="0" hangingPunct="1">
              <a:lnSpc>
                <a:spcPct val="90000"/>
              </a:lnSpc>
              <a:spcBef>
                <a:spcPts val="263"/>
              </a:spcBef>
              <a:buFont typeface="Arial" panose="020B0604020202020204" pitchFamily="34" charset="0"/>
              <a:buChar char="•"/>
              <a:defRPr sz="9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00225" indent="-120015" algn="l" defTabSz="480060" rtl="0" eaLnBrk="1" latinLnBrk="0" hangingPunct="1">
              <a:lnSpc>
                <a:spcPct val="90000"/>
              </a:lnSpc>
              <a:spcBef>
                <a:spcPts val="263"/>
              </a:spcBef>
              <a:buFont typeface="Arial" panose="020B0604020202020204" pitchFamily="34" charset="0"/>
              <a:buChar char="•"/>
              <a:defRPr sz="9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40255" indent="-120015" algn="l" defTabSz="480060" rtl="0" eaLnBrk="1" latinLnBrk="0" hangingPunct="1">
              <a:lnSpc>
                <a:spcPct val="90000"/>
              </a:lnSpc>
              <a:spcBef>
                <a:spcPts val="263"/>
              </a:spcBef>
              <a:buFont typeface="Arial" panose="020B0604020202020204" pitchFamily="34" charset="0"/>
              <a:buChar char="•"/>
              <a:defRPr sz="9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chemeClr val="bg1"/>
                </a:solidFill>
                <a:latin typeface="+mn-ea"/>
              </a:rPr>
              <a:t>被测目标的选择原则：</a:t>
            </a:r>
            <a:endParaRPr lang="en-US" altLang="zh-CN" b="1" dirty="0">
              <a:solidFill>
                <a:schemeClr val="bg1"/>
              </a:solidFill>
              <a:latin typeface="+mn-ea"/>
            </a:endParaRPr>
          </a:p>
          <a:p>
            <a:pPr marL="360363" indent="-268288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恶意攻击可以影响到其他用户的</a:t>
            </a:r>
            <a:r>
              <a:rPr lang="en-US" altLang="zh-CN" sz="1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Docker</a:t>
            </a:r>
            <a:r>
              <a:rPr lang="zh-CN" altLang="en-US" sz="1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容器；</a:t>
            </a:r>
            <a:endParaRPr lang="en-US" altLang="zh-CN" sz="1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92075" indent="0">
              <a:lnSpc>
                <a:spcPct val="150000"/>
              </a:lnSpc>
              <a:buNone/>
            </a:pPr>
            <a:r>
              <a:rPr lang="zh-CN" altLang="en-US" sz="1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≈ 不同用户的</a:t>
            </a:r>
            <a:r>
              <a:rPr lang="en-US" altLang="zh-CN" sz="1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Docker</a:t>
            </a:r>
            <a:r>
              <a:rPr lang="zh-CN" altLang="en-US" sz="1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实例运行于同一宿主机上。</a:t>
            </a:r>
            <a:endParaRPr lang="en-US" altLang="zh-CN" sz="1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1026" name="Picture 2" descr="http://5b0988e595225.cdn.sohucs.com/images/20190816/597afc0f8b204625818c353037d1abe8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7998" y="2419108"/>
            <a:ext cx="1677165" cy="942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内容占位符 2"/>
          <p:cNvSpPr txBox="1">
            <a:spLocks/>
          </p:cNvSpPr>
          <p:nvPr/>
        </p:nvSpPr>
        <p:spPr>
          <a:xfrm>
            <a:off x="4737365" y="1059083"/>
            <a:ext cx="4391395" cy="26086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20015" indent="-120015" algn="l" defTabSz="48006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4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45" indent="-120015" algn="l" defTabSz="480060" rtl="0" eaLnBrk="1" latinLnBrk="0" hangingPunct="1">
              <a:lnSpc>
                <a:spcPct val="90000"/>
              </a:lnSpc>
              <a:spcBef>
                <a:spcPts val="263"/>
              </a:spcBef>
              <a:buFont typeface="Arial" panose="020B0604020202020204" pitchFamily="34" charset="0"/>
              <a:buChar char="•"/>
              <a:defRPr sz="12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0075" indent="-120015" algn="l" defTabSz="480060" rtl="0" eaLnBrk="1" latinLnBrk="0" hangingPunct="1">
              <a:lnSpc>
                <a:spcPct val="90000"/>
              </a:lnSpc>
              <a:spcBef>
                <a:spcPts val="263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40105" indent="-120015" algn="l" defTabSz="480060" rtl="0" eaLnBrk="1" latinLnBrk="0" hangingPunct="1">
              <a:lnSpc>
                <a:spcPct val="90000"/>
              </a:lnSpc>
              <a:spcBef>
                <a:spcPts val="263"/>
              </a:spcBef>
              <a:buFont typeface="Arial" panose="020B0604020202020204" pitchFamily="34" charset="0"/>
              <a:buChar char="•"/>
              <a:defRPr sz="9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80135" indent="-120015" algn="l" defTabSz="480060" rtl="0" eaLnBrk="1" latinLnBrk="0" hangingPunct="1">
              <a:lnSpc>
                <a:spcPct val="90000"/>
              </a:lnSpc>
              <a:spcBef>
                <a:spcPts val="263"/>
              </a:spcBef>
              <a:buFont typeface="Arial" panose="020B0604020202020204" pitchFamily="34" charset="0"/>
              <a:buChar char="•"/>
              <a:defRPr sz="9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20165" indent="-120015" algn="l" defTabSz="480060" rtl="0" eaLnBrk="1" latinLnBrk="0" hangingPunct="1">
              <a:lnSpc>
                <a:spcPct val="90000"/>
              </a:lnSpc>
              <a:spcBef>
                <a:spcPts val="263"/>
              </a:spcBef>
              <a:buFont typeface="Arial" panose="020B0604020202020204" pitchFamily="34" charset="0"/>
              <a:buChar char="•"/>
              <a:defRPr sz="9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60195" indent="-120015" algn="l" defTabSz="480060" rtl="0" eaLnBrk="1" latinLnBrk="0" hangingPunct="1">
              <a:lnSpc>
                <a:spcPct val="90000"/>
              </a:lnSpc>
              <a:spcBef>
                <a:spcPts val="263"/>
              </a:spcBef>
              <a:buFont typeface="Arial" panose="020B0604020202020204" pitchFamily="34" charset="0"/>
              <a:buChar char="•"/>
              <a:defRPr sz="9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00225" indent="-120015" algn="l" defTabSz="480060" rtl="0" eaLnBrk="1" latinLnBrk="0" hangingPunct="1">
              <a:lnSpc>
                <a:spcPct val="90000"/>
              </a:lnSpc>
              <a:spcBef>
                <a:spcPts val="263"/>
              </a:spcBef>
              <a:buFont typeface="Arial" panose="020B0604020202020204" pitchFamily="34" charset="0"/>
              <a:buChar char="•"/>
              <a:defRPr sz="9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40255" indent="-120015" algn="l" defTabSz="480060" rtl="0" eaLnBrk="1" latinLnBrk="0" hangingPunct="1">
              <a:lnSpc>
                <a:spcPct val="90000"/>
              </a:lnSpc>
              <a:spcBef>
                <a:spcPts val="263"/>
              </a:spcBef>
              <a:buFont typeface="Arial" panose="020B0604020202020204" pitchFamily="34" charset="0"/>
              <a:buChar char="•"/>
              <a:defRPr sz="9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chemeClr val="bg1"/>
                </a:solidFill>
                <a:latin typeface="+mn-ea"/>
              </a:rPr>
              <a:t>常见云厂商</a:t>
            </a:r>
            <a:r>
              <a:rPr lang="en-US" altLang="zh-CN" b="1" dirty="0">
                <a:solidFill>
                  <a:schemeClr val="bg1"/>
                </a:solidFill>
                <a:latin typeface="+mn-ea"/>
              </a:rPr>
              <a:t>Docker</a:t>
            </a:r>
            <a:r>
              <a:rPr lang="zh-CN" altLang="en-US" b="1" dirty="0">
                <a:solidFill>
                  <a:schemeClr val="bg1"/>
                </a:solidFill>
                <a:latin typeface="+mn-ea"/>
              </a:rPr>
              <a:t>服务：</a:t>
            </a:r>
            <a:endParaRPr lang="en-US" altLang="zh-CN" b="1" dirty="0">
              <a:solidFill>
                <a:schemeClr val="bg1"/>
              </a:solidFill>
              <a:latin typeface="+mn-ea"/>
            </a:endParaRPr>
          </a:p>
          <a:p>
            <a:pPr marL="360363" indent="-268288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单纯的</a:t>
            </a:r>
            <a:r>
              <a:rPr lang="en-US" altLang="zh-CN" sz="1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Docker</a:t>
            </a:r>
            <a:r>
              <a:rPr lang="zh-CN" altLang="en-US" sz="1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容器服务；</a:t>
            </a:r>
            <a:endParaRPr lang="en-US" altLang="zh-CN" sz="1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60363" indent="-268288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基于</a:t>
            </a:r>
            <a:r>
              <a:rPr lang="en-US" altLang="zh-CN" sz="1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K8S</a:t>
            </a:r>
            <a:r>
              <a:rPr lang="zh-CN" altLang="en-US" sz="1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进行集群化部署的容器化服务程序。</a:t>
            </a:r>
            <a:endParaRPr lang="en-US" altLang="zh-CN" sz="1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chemeClr val="bg1"/>
                </a:solidFill>
                <a:latin typeface="+mn-ea"/>
              </a:rPr>
              <a:t>不符合需求的原因：</a:t>
            </a:r>
            <a:endParaRPr lang="en-US" altLang="zh-CN" b="1" dirty="0">
              <a:solidFill>
                <a:schemeClr val="bg1"/>
              </a:solidFill>
              <a:latin typeface="+mn-ea"/>
            </a:endParaRPr>
          </a:p>
          <a:p>
            <a:pPr marL="360363" indent="-268288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1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Docker</a:t>
            </a:r>
            <a:r>
              <a:rPr lang="zh-CN" altLang="en-US" sz="1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实例部署于用户自有云主机；</a:t>
            </a:r>
            <a:endParaRPr lang="en-US" altLang="zh-CN" sz="1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60363" indent="-268288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1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Docker</a:t>
            </a:r>
            <a:r>
              <a:rPr lang="zh-CN" altLang="en-US" sz="1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实例内进程的</a:t>
            </a:r>
            <a:r>
              <a:rPr lang="en-US" altLang="zh-CN" sz="1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UID</a:t>
            </a:r>
            <a:r>
              <a:rPr lang="zh-CN" altLang="en-US" sz="1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与权限因用户配置而异。</a:t>
            </a:r>
            <a:endParaRPr lang="en-US" altLang="zh-CN" sz="1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" name="内容占位符 2"/>
          <p:cNvSpPr txBox="1">
            <a:spLocks/>
          </p:cNvSpPr>
          <p:nvPr/>
        </p:nvSpPr>
        <p:spPr>
          <a:xfrm>
            <a:off x="9149080" y="1059083"/>
            <a:ext cx="4391395" cy="26086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20015" indent="-120015" algn="l" defTabSz="48006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4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45" indent="-120015" algn="l" defTabSz="480060" rtl="0" eaLnBrk="1" latinLnBrk="0" hangingPunct="1">
              <a:lnSpc>
                <a:spcPct val="90000"/>
              </a:lnSpc>
              <a:spcBef>
                <a:spcPts val="263"/>
              </a:spcBef>
              <a:buFont typeface="Arial" panose="020B0604020202020204" pitchFamily="34" charset="0"/>
              <a:buChar char="•"/>
              <a:defRPr sz="12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0075" indent="-120015" algn="l" defTabSz="480060" rtl="0" eaLnBrk="1" latinLnBrk="0" hangingPunct="1">
              <a:lnSpc>
                <a:spcPct val="90000"/>
              </a:lnSpc>
              <a:spcBef>
                <a:spcPts val="263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40105" indent="-120015" algn="l" defTabSz="480060" rtl="0" eaLnBrk="1" latinLnBrk="0" hangingPunct="1">
              <a:lnSpc>
                <a:spcPct val="90000"/>
              </a:lnSpc>
              <a:spcBef>
                <a:spcPts val="263"/>
              </a:spcBef>
              <a:buFont typeface="Arial" panose="020B0604020202020204" pitchFamily="34" charset="0"/>
              <a:buChar char="•"/>
              <a:defRPr sz="9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80135" indent="-120015" algn="l" defTabSz="480060" rtl="0" eaLnBrk="1" latinLnBrk="0" hangingPunct="1">
              <a:lnSpc>
                <a:spcPct val="90000"/>
              </a:lnSpc>
              <a:spcBef>
                <a:spcPts val="263"/>
              </a:spcBef>
              <a:buFont typeface="Arial" panose="020B0604020202020204" pitchFamily="34" charset="0"/>
              <a:buChar char="•"/>
              <a:defRPr sz="9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20165" indent="-120015" algn="l" defTabSz="480060" rtl="0" eaLnBrk="1" latinLnBrk="0" hangingPunct="1">
              <a:lnSpc>
                <a:spcPct val="90000"/>
              </a:lnSpc>
              <a:spcBef>
                <a:spcPts val="263"/>
              </a:spcBef>
              <a:buFont typeface="Arial" panose="020B0604020202020204" pitchFamily="34" charset="0"/>
              <a:buChar char="•"/>
              <a:defRPr sz="9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60195" indent="-120015" algn="l" defTabSz="480060" rtl="0" eaLnBrk="1" latinLnBrk="0" hangingPunct="1">
              <a:lnSpc>
                <a:spcPct val="90000"/>
              </a:lnSpc>
              <a:spcBef>
                <a:spcPts val="263"/>
              </a:spcBef>
              <a:buFont typeface="Arial" panose="020B0604020202020204" pitchFamily="34" charset="0"/>
              <a:buChar char="•"/>
              <a:defRPr sz="9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00225" indent="-120015" algn="l" defTabSz="480060" rtl="0" eaLnBrk="1" latinLnBrk="0" hangingPunct="1">
              <a:lnSpc>
                <a:spcPct val="90000"/>
              </a:lnSpc>
              <a:spcBef>
                <a:spcPts val="263"/>
              </a:spcBef>
              <a:buFont typeface="Arial" panose="020B0604020202020204" pitchFamily="34" charset="0"/>
              <a:buChar char="•"/>
              <a:defRPr sz="9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40255" indent="-120015" algn="l" defTabSz="480060" rtl="0" eaLnBrk="1" latinLnBrk="0" hangingPunct="1">
              <a:lnSpc>
                <a:spcPct val="90000"/>
              </a:lnSpc>
              <a:spcBef>
                <a:spcPts val="263"/>
              </a:spcBef>
              <a:buFont typeface="Arial" panose="020B0604020202020204" pitchFamily="34" charset="0"/>
              <a:buChar char="•"/>
              <a:defRPr sz="9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b="1" dirty="0" err="1">
                <a:solidFill>
                  <a:schemeClr val="bg1"/>
                </a:solidFill>
                <a:latin typeface="+mn-ea"/>
              </a:rPr>
              <a:t>FaaS</a:t>
            </a:r>
            <a:r>
              <a:rPr lang="zh-CN" altLang="en-US" b="1" dirty="0">
                <a:solidFill>
                  <a:schemeClr val="bg1"/>
                </a:solidFill>
                <a:latin typeface="+mn-ea"/>
              </a:rPr>
              <a:t>（</a:t>
            </a:r>
            <a:r>
              <a:rPr lang="en-US" altLang="zh-CN" b="1" dirty="0">
                <a:solidFill>
                  <a:schemeClr val="bg1"/>
                </a:solidFill>
                <a:latin typeface="+mn-ea"/>
              </a:rPr>
              <a:t>Function as a Service, </a:t>
            </a:r>
            <a:r>
              <a:rPr lang="zh-CN" altLang="en-US" b="1" dirty="0">
                <a:solidFill>
                  <a:schemeClr val="bg1"/>
                </a:solidFill>
                <a:latin typeface="+mn-ea"/>
              </a:rPr>
              <a:t>函数服务）：</a:t>
            </a:r>
            <a:endParaRPr lang="en-US" altLang="zh-CN" b="1" dirty="0">
              <a:solidFill>
                <a:schemeClr val="bg1"/>
              </a:solidFill>
              <a:latin typeface="+mn-ea"/>
            </a:endParaRPr>
          </a:p>
          <a:p>
            <a:pPr marL="360363" indent="-268288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一种新型云服务场景；</a:t>
            </a:r>
            <a:endParaRPr lang="en-US" altLang="zh-CN" sz="1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60363" indent="-268288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为用户函数提供云端执行服务，支持</a:t>
            </a:r>
            <a:r>
              <a:rPr lang="en-US" altLang="zh-CN" sz="1400" b="1" dirty="0" err="1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NodeJS</a:t>
            </a:r>
            <a:r>
              <a:rPr lang="zh-CN" altLang="en-US" sz="1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1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Python</a:t>
            </a:r>
            <a:r>
              <a:rPr lang="zh-CN" altLang="en-US" sz="1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等语言；</a:t>
            </a:r>
            <a:endParaRPr lang="en-US" altLang="zh-CN" sz="1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60363" indent="-268288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基于</a:t>
            </a:r>
            <a:r>
              <a:rPr lang="en-US" altLang="zh-CN" sz="1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Docker</a:t>
            </a:r>
            <a:r>
              <a:rPr lang="zh-CN" altLang="en-US" sz="1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容器实现函数执行环境的隔离；</a:t>
            </a:r>
            <a:endParaRPr lang="en-US" altLang="zh-CN" sz="1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60363" indent="-268288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不同用户函数的</a:t>
            </a:r>
            <a:r>
              <a:rPr lang="en-US" altLang="zh-CN" sz="1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Docker</a:t>
            </a:r>
            <a:r>
              <a:rPr lang="zh-CN" altLang="en-US" sz="1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实例可能共享宿主机。</a:t>
            </a:r>
            <a:endParaRPr lang="en-US" altLang="zh-CN" sz="1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4851400" y="1671320"/>
            <a:ext cx="232156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4851400" y="2052320"/>
            <a:ext cx="372364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9220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91691"/>
            <a:ext cx="13679488" cy="695921"/>
          </a:xfrm>
        </p:spPr>
        <p:txBody>
          <a:bodyPr>
            <a:normAutofit/>
          </a:bodyPr>
          <a:lstStyle/>
          <a:p>
            <a:pPr marL="228600" indent="-228600" algn="ctr" defTabSz="914400">
              <a:spcBef>
                <a:spcPts val="1000"/>
              </a:spcBef>
            </a:pP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主流云厂商的测试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4916067" y="1612112"/>
            <a:ext cx="4283908" cy="900246"/>
          </a:xfrm>
          <a:prstGeom prst="rect">
            <a:avLst/>
          </a:prstGeom>
          <a:solidFill>
            <a:srgbClr val="E7E6E6"/>
          </a:solidFill>
          <a:ln>
            <a:solidFill>
              <a:srgbClr val="F3F3F3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1400" b="1" i="1" u="sng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NodeJS</a:t>
            </a:r>
            <a:r>
              <a:rPr lang="zh-CN" altLang="en-US" sz="1400" b="1" i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代码：</a:t>
            </a:r>
            <a:endParaRPr lang="en-US" altLang="zh-CN" sz="1400" b="1" i="1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en-US" altLang="zh-CN" sz="1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altLang="zh-CN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cmd</a:t>
            </a:r>
            <a:r>
              <a:rPr lang="en-US" altLang="zh-CN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“id; cat /</a:t>
            </a:r>
            <a:r>
              <a:rPr lang="en-US" altLang="zh-CN" sz="1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</a:t>
            </a:r>
            <a:r>
              <a:rPr lang="en-US" altLang="zh-CN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/$$/task/$$/status | </a:t>
            </a:r>
            <a:r>
              <a:rPr lang="en-US" altLang="zh-CN" sz="1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grep</a:t>
            </a:r>
            <a:r>
              <a:rPr lang="en-US" altLang="zh-CN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Cap</a:t>
            </a:r>
            <a:r>
              <a:rPr lang="zh-CN" altLang="en-US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en-US" altLang="zh-CN" sz="1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en-US" altLang="zh-CN" sz="1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altLang="zh-CN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ret = </a:t>
            </a:r>
            <a:r>
              <a:rPr lang="en-US" altLang="zh-CN" sz="1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execSync</a:t>
            </a:r>
            <a:r>
              <a:rPr lang="en-US" altLang="zh-CN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cmd</a:t>
            </a:r>
            <a:r>
              <a:rPr lang="en-US" altLang="zh-CN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{</a:t>
            </a:r>
            <a:r>
              <a:rPr lang="en-US" altLang="zh-CN" sz="1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env</a:t>
            </a:r>
            <a:r>
              <a:rPr lang="en-US" altLang="zh-CN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{"TERM": "</a:t>
            </a:r>
            <a:r>
              <a:rPr lang="en-US" altLang="zh-CN" sz="1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linux</a:t>
            </a:r>
            <a:r>
              <a:rPr lang="en-US" altLang="zh-CN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"}}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7538254"/>
              </p:ext>
            </p:extLst>
          </p:nvPr>
        </p:nvGraphicFramePr>
        <p:xfrm>
          <a:off x="653210" y="656216"/>
          <a:ext cx="3455801" cy="28120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13279">
                  <a:extLst>
                    <a:ext uri="{9D8B030D-6E8A-4147-A177-3AD203B41FA5}">
                      <a16:colId xmlns:a16="http://schemas.microsoft.com/office/drawing/2014/main" val="760638028"/>
                    </a:ext>
                  </a:extLst>
                </a:gridCol>
                <a:gridCol w="2342522">
                  <a:extLst>
                    <a:ext uri="{9D8B030D-6E8A-4147-A177-3AD203B41FA5}">
                      <a16:colId xmlns:a16="http://schemas.microsoft.com/office/drawing/2014/main" val="4260590776"/>
                    </a:ext>
                  </a:extLst>
                </a:gridCol>
              </a:tblGrid>
              <a:tr h="345308">
                <a:tc>
                  <a:txBody>
                    <a:bodyPr/>
                    <a:lstStyle/>
                    <a:p>
                      <a:pPr marL="0" algn="l" defTabSz="480060" rtl="0" eaLnBrk="1" fontAlgn="b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45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平台名称</a:t>
                      </a:r>
                    </a:p>
                  </a:txBody>
                  <a:tcPr marL="56702" marR="56702" marT="56702" marB="56702"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80060" rtl="0" eaLnBrk="1" fontAlgn="b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45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服务名称</a:t>
                      </a:r>
                    </a:p>
                  </a:txBody>
                  <a:tcPr marL="56702" marR="56702" marT="56702" marB="56702"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6493524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30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腾讯云</a:t>
                      </a:r>
                    </a:p>
                  </a:txBody>
                  <a:tcPr marL="56702" marR="56702" marT="56702" marB="56702"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30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无服务器云函数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SCF</a:t>
                      </a:r>
                      <a:endParaRPr lang="zh-CN" sz="1300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56702" marR="56702" marT="56702" marB="56702"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7511171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30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阿里云</a:t>
                      </a:r>
                    </a:p>
                  </a:txBody>
                  <a:tcPr marL="56702" marR="56702" marT="56702" marB="56702"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30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函数计算</a:t>
                      </a:r>
                    </a:p>
                  </a:txBody>
                  <a:tcPr marL="56702" marR="56702" marT="56702" marB="56702"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1671543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30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华为云</a:t>
                      </a:r>
                    </a:p>
                  </a:txBody>
                  <a:tcPr marL="56702" marR="56702" marT="56702" marB="56702"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30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函数工作流</a:t>
                      </a:r>
                    </a:p>
                  </a:txBody>
                  <a:tcPr marL="56702" marR="56702" marT="56702" marB="56702"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891751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30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百度云</a:t>
                      </a:r>
                    </a:p>
                  </a:txBody>
                  <a:tcPr marL="56702" marR="56702" marT="56702" marB="56702"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30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函数计算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CFC</a:t>
                      </a:r>
                      <a:endParaRPr lang="zh-CN" sz="1300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56702" marR="56702" marT="56702" marB="56702"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0368043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IBM</a:t>
                      </a:r>
                      <a:endParaRPr lang="zh-CN" sz="130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56702" marR="56702" marT="56702" marB="56702"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Cloud Functions</a:t>
                      </a:r>
                      <a:endParaRPr lang="zh-CN" sz="130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56702" marR="56702" marT="56702" marB="56702"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1199715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AWS</a:t>
                      </a:r>
                      <a:endParaRPr lang="zh-CN" sz="130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56702" marR="56702" marT="56702" marB="56702"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AWS Lambda</a:t>
                      </a:r>
                      <a:endParaRPr lang="zh-CN" sz="130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56702" marR="56702" marT="56702" marB="56702"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167244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GCP</a:t>
                      </a:r>
                      <a:endParaRPr lang="zh-CN" sz="1300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56702" marR="56702" marT="56702" marB="56702"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Cloud Functions</a:t>
                      </a:r>
                      <a:endParaRPr lang="zh-CN" sz="1300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56702" marR="56702" marT="56702" marB="56702"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1208566"/>
                  </a:ext>
                </a:extLst>
              </a:tr>
            </a:tbl>
          </a:graphicData>
        </a:graphic>
      </p:graphicFrame>
      <p:sp>
        <p:nvSpPr>
          <p:cNvPr id="13" name="内容占位符 2"/>
          <p:cNvSpPr txBox="1">
            <a:spLocks/>
          </p:cNvSpPr>
          <p:nvPr/>
        </p:nvSpPr>
        <p:spPr>
          <a:xfrm>
            <a:off x="4916067" y="1059083"/>
            <a:ext cx="4204757" cy="13600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20015" indent="-120015" algn="l" defTabSz="48006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4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45" indent="-120015" algn="l" defTabSz="480060" rtl="0" eaLnBrk="1" latinLnBrk="0" hangingPunct="1">
              <a:lnSpc>
                <a:spcPct val="90000"/>
              </a:lnSpc>
              <a:spcBef>
                <a:spcPts val="263"/>
              </a:spcBef>
              <a:buFont typeface="Arial" panose="020B0604020202020204" pitchFamily="34" charset="0"/>
              <a:buChar char="•"/>
              <a:defRPr sz="12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0075" indent="-120015" algn="l" defTabSz="480060" rtl="0" eaLnBrk="1" latinLnBrk="0" hangingPunct="1">
              <a:lnSpc>
                <a:spcPct val="90000"/>
              </a:lnSpc>
              <a:spcBef>
                <a:spcPts val="263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40105" indent="-120015" algn="l" defTabSz="480060" rtl="0" eaLnBrk="1" latinLnBrk="0" hangingPunct="1">
              <a:lnSpc>
                <a:spcPct val="90000"/>
              </a:lnSpc>
              <a:spcBef>
                <a:spcPts val="263"/>
              </a:spcBef>
              <a:buFont typeface="Arial" panose="020B0604020202020204" pitchFamily="34" charset="0"/>
              <a:buChar char="•"/>
              <a:defRPr sz="9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80135" indent="-120015" algn="l" defTabSz="480060" rtl="0" eaLnBrk="1" latinLnBrk="0" hangingPunct="1">
              <a:lnSpc>
                <a:spcPct val="90000"/>
              </a:lnSpc>
              <a:spcBef>
                <a:spcPts val="263"/>
              </a:spcBef>
              <a:buFont typeface="Arial" panose="020B0604020202020204" pitchFamily="34" charset="0"/>
              <a:buChar char="•"/>
              <a:defRPr sz="9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20165" indent="-120015" algn="l" defTabSz="480060" rtl="0" eaLnBrk="1" latinLnBrk="0" hangingPunct="1">
              <a:lnSpc>
                <a:spcPct val="90000"/>
              </a:lnSpc>
              <a:spcBef>
                <a:spcPts val="263"/>
              </a:spcBef>
              <a:buFont typeface="Arial" panose="020B0604020202020204" pitchFamily="34" charset="0"/>
              <a:buChar char="•"/>
              <a:defRPr sz="9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60195" indent="-120015" algn="l" defTabSz="480060" rtl="0" eaLnBrk="1" latinLnBrk="0" hangingPunct="1">
              <a:lnSpc>
                <a:spcPct val="90000"/>
              </a:lnSpc>
              <a:spcBef>
                <a:spcPts val="263"/>
              </a:spcBef>
              <a:buFont typeface="Arial" panose="020B0604020202020204" pitchFamily="34" charset="0"/>
              <a:buChar char="•"/>
              <a:defRPr sz="9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00225" indent="-120015" algn="l" defTabSz="480060" rtl="0" eaLnBrk="1" latinLnBrk="0" hangingPunct="1">
              <a:lnSpc>
                <a:spcPct val="90000"/>
              </a:lnSpc>
              <a:spcBef>
                <a:spcPts val="263"/>
              </a:spcBef>
              <a:buFont typeface="Arial" panose="020B0604020202020204" pitchFamily="34" charset="0"/>
              <a:buChar char="•"/>
              <a:defRPr sz="9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40255" indent="-120015" algn="l" defTabSz="480060" rtl="0" eaLnBrk="1" latinLnBrk="0" hangingPunct="1">
              <a:lnSpc>
                <a:spcPct val="90000"/>
              </a:lnSpc>
              <a:spcBef>
                <a:spcPts val="263"/>
              </a:spcBef>
              <a:buFont typeface="Arial" panose="020B0604020202020204" pitchFamily="34" charset="0"/>
              <a:buChar char="•"/>
              <a:defRPr sz="9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chemeClr val="bg1"/>
                </a:solidFill>
                <a:latin typeface="+mn-ea"/>
              </a:rPr>
              <a:t>代码执行进程</a:t>
            </a:r>
            <a:r>
              <a:rPr lang="en-US" altLang="zh-CN" b="1" dirty="0">
                <a:solidFill>
                  <a:schemeClr val="bg1"/>
                </a:solidFill>
                <a:latin typeface="+mn-ea"/>
              </a:rPr>
              <a:t>UID</a:t>
            </a:r>
            <a:r>
              <a:rPr lang="zh-CN" altLang="en-US" b="1" dirty="0">
                <a:solidFill>
                  <a:schemeClr val="bg1"/>
                </a:solidFill>
                <a:latin typeface="+mn-ea"/>
              </a:rPr>
              <a:t>与权限信息：</a:t>
            </a:r>
            <a:endParaRPr lang="en-US" altLang="zh-CN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4" name="内容占位符 2"/>
          <p:cNvSpPr txBox="1">
            <a:spLocks/>
          </p:cNvSpPr>
          <p:nvPr/>
        </p:nvSpPr>
        <p:spPr>
          <a:xfrm>
            <a:off x="9895113" y="1059083"/>
            <a:ext cx="3190068" cy="22744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20015" indent="-120015" algn="l" defTabSz="48006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4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45" indent="-120015" algn="l" defTabSz="480060" rtl="0" eaLnBrk="1" latinLnBrk="0" hangingPunct="1">
              <a:lnSpc>
                <a:spcPct val="90000"/>
              </a:lnSpc>
              <a:spcBef>
                <a:spcPts val="263"/>
              </a:spcBef>
              <a:buFont typeface="Arial" panose="020B0604020202020204" pitchFamily="34" charset="0"/>
              <a:buChar char="•"/>
              <a:defRPr sz="12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0075" indent="-120015" algn="l" defTabSz="480060" rtl="0" eaLnBrk="1" latinLnBrk="0" hangingPunct="1">
              <a:lnSpc>
                <a:spcPct val="90000"/>
              </a:lnSpc>
              <a:spcBef>
                <a:spcPts val="263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40105" indent="-120015" algn="l" defTabSz="480060" rtl="0" eaLnBrk="1" latinLnBrk="0" hangingPunct="1">
              <a:lnSpc>
                <a:spcPct val="90000"/>
              </a:lnSpc>
              <a:spcBef>
                <a:spcPts val="263"/>
              </a:spcBef>
              <a:buFont typeface="Arial" panose="020B0604020202020204" pitchFamily="34" charset="0"/>
              <a:buChar char="•"/>
              <a:defRPr sz="9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80135" indent="-120015" algn="l" defTabSz="480060" rtl="0" eaLnBrk="1" latinLnBrk="0" hangingPunct="1">
              <a:lnSpc>
                <a:spcPct val="90000"/>
              </a:lnSpc>
              <a:spcBef>
                <a:spcPts val="263"/>
              </a:spcBef>
              <a:buFont typeface="Arial" panose="020B0604020202020204" pitchFamily="34" charset="0"/>
              <a:buChar char="•"/>
              <a:defRPr sz="9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20165" indent="-120015" algn="l" defTabSz="480060" rtl="0" eaLnBrk="1" latinLnBrk="0" hangingPunct="1">
              <a:lnSpc>
                <a:spcPct val="90000"/>
              </a:lnSpc>
              <a:spcBef>
                <a:spcPts val="263"/>
              </a:spcBef>
              <a:buFont typeface="Arial" panose="020B0604020202020204" pitchFamily="34" charset="0"/>
              <a:buChar char="•"/>
              <a:defRPr sz="9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60195" indent="-120015" algn="l" defTabSz="480060" rtl="0" eaLnBrk="1" latinLnBrk="0" hangingPunct="1">
              <a:lnSpc>
                <a:spcPct val="90000"/>
              </a:lnSpc>
              <a:spcBef>
                <a:spcPts val="263"/>
              </a:spcBef>
              <a:buFont typeface="Arial" panose="020B0604020202020204" pitchFamily="34" charset="0"/>
              <a:buChar char="•"/>
              <a:defRPr sz="9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00225" indent="-120015" algn="l" defTabSz="480060" rtl="0" eaLnBrk="1" latinLnBrk="0" hangingPunct="1">
              <a:lnSpc>
                <a:spcPct val="90000"/>
              </a:lnSpc>
              <a:spcBef>
                <a:spcPts val="263"/>
              </a:spcBef>
              <a:buFont typeface="Arial" panose="020B0604020202020204" pitchFamily="34" charset="0"/>
              <a:buChar char="•"/>
              <a:defRPr sz="9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40255" indent="-120015" algn="l" defTabSz="480060" rtl="0" eaLnBrk="1" latinLnBrk="0" hangingPunct="1">
              <a:lnSpc>
                <a:spcPct val="90000"/>
              </a:lnSpc>
              <a:spcBef>
                <a:spcPts val="263"/>
              </a:spcBef>
              <a:buFont typeface="Arial" panose="020B0604020202020204" pitchFamily="34" charset="0"/>
              <a:buChar char="•"/>
              <a:defRPr sz="9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chemeClr val="bg1"/>
                </a:solidFill>
                <a:latin typeface="+mn-ea"/>
              </a:rPr>
              <a:t>常见风险防范手段：</a:t>
            </a:r>
            <a:endParaRPr lang="en-US" altLang="zh-CN" b="1" dirty="0">
              <a:solidFill>
                <a:schemeClr val="bg1"/>
              </a:solidFill>
              <a:latin typeface="+mn-ea"/>
            </a:endParaRPr>
          </a:p>
          <a:p>
            <a:pPr marL="358775" indent="-271463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UID</a:t>
            </a:r>
            <a:r>
              <a:rPr lang="zh-CN" altLang="en-US" b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≠ </a:t>
            </a: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b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；</a:t>
            </a:r>
            <a:endParaRPr lang="en-US" altLang="zh-CN" b="1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58775" indent="-271463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Root</a:t>
            </a:r>
            <a:r>
              <a:rPr lang="zh-CN" altLang="en-US" b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用户无</a:t>
            </a: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CAP_NET_RAW</a:t>
            </a:r>
            <a:r>
              <a:rPr lang="zh-CN" altLang="en-US" b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；</a:t>
            </a:r>
            <a:endParaRPr lang="en-US" altLang="zh-CN" b="1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58775" indent="-271463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b="1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极度受限的执行环境 </a:t>
            </a:r>
            <a:r>
              <a:rPr lang="en-US" altLang="zh-CN" b="1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(GCP)</a:t>
            </a:r>
            <a:r>
              <a:rPr lang="zh-CN" altLang="en-US" b="1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b="1" i="1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15" name="image4.png"/>
          <p:cNvPicPr/>
          <p:nvPr/>
        </p:nvPicPr>
        <p:blipFill rotWithShape="1">
          <a:blip r:embed="rId3"/>
          <a:srcRect t="3357" r="33403" b="30763"/>
          <a:stretch/>
        </p:blipFill>
        <p:spPr>
          <a:xfrm>
            <a:off x="4804149" y="-10075"/>
            <a:ext cx="4749081" cy="3610525"/>
          </a:xfrm>
          <a:prstGeom prst="rect">
            <a:avLst/>
          </a:prstGeom>
          <a:ln/>
        </p:spPr>
      </p:pic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2169651"/>
              </p:ext>
            </p:extLst>
          </p:nvPr>
        </p:nvGraphicFramePr>
        <p:xfrm>
          <a:off x="653209" y="3115864"/>
          <a:ext cx="3455801" cy="3523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13279">
                  <a:extLst>
                    <a:ext uri="{9D8B030D-6E8A-4147-A177-3AD203B41FA5}">
                      <a16:colId xmlns:a16="http://schemas.microsoft.com/office/drawing/2014/main" val="2661403490"/>
                    </a:ext>
                  </a:extLst>
                </a:gridCol>
                <a:gridCol w="2342522">
                  <a:extLst>
                    <a:ext uri="{9D8B030D-6E8A-4147-A177-3AD203B41FA5}">
                      <a16:colId xmlns:a16="http://schemas.microsoft.com/office/drawing/2014/main" val="428138798"/>
                    </a:ext>
                  </a:extLst>
                </a:gridCol>
              </a:tblGrid>
              <a:tr h="35239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GCP</a:t>
                      </a:r>
                      <a:endParaRPr lang="zh-CN" sz="1300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56702" marR="56702" marT="56702" marB="56702"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Cloud Functions</a:t>
                      </a:r>
                      <a:endParaRPr lang="zh-CN" sz="1300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56702" marR="56702" marT="56702" marB="56702">
                    <a:solidFill>
                      <a:srgbClr val="C5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52568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4291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 tmFilter="0, 0; .2, .5; .8, .5; 1, 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250" autoRev="1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91691"/>
            <a:ext cx="13679488" cy="695921"/>
          </a:xfrm>
        </p:spPr>
        <p:txBody>
          <a:bodyPr>
            <a:normAutofit/>
          </a:bodyPr>
          <a:lstStyle/>
          <a:p>
            <a:pPr marL="228600" indent="-228600" algn="ctr" defTabSz="914400">
              <a:spcBef>
                <a:spcPts val="1000"/>
              </a:spcBef>
            </a:pP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某云厂商</a:t>
            </a:r>
            <a:r>
              <a:rPr lang="en-US" altLang="zh-CN" sz="3200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FaaS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平台攻击</a:t>
            </a:r>
            <a:r>
              <a:rPr lang="en-US" altLang="zh-CN" sz="3200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PoC</a:t>
            </a:r>
            <a:endParaRPr lang="en-US" altLang="zh-CN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" name="内容占位符 2"/>
          <p:cNvSpPr txBox="1">
            <a:spLocks/>
          </p:cNvSpPr>
          <p:nvPr/>
        </p:nvSpPr>
        <p:spPr>
          <a:xfrm>
            <a:off x="575587" y="1061231"/>
            <a:ext cx="3191972" cy="29515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20015" indent="-120015" algn="l" defTabSz="48006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4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45" indent="-120015" algn="l" defTabSz="480060" rtl="0" eaLnBrk="1" latinLnBrk="0" hangingPunct="1">
              <a:lnSpc>
                <a:spcPct val="90000"/>
              </a:lnSpc>
              <a:spcBef>
                <a:spcPts val="263"/>
              </a:spcBef>
              <a:buFont typeface="Arial" panose="020B0604020202020204" pitchFamily="34" charset="0"/>
              <a:buChar char="•"/>
              <a:defRPr sz="12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0075" indent="-120015" algn="l" defTabSz="480060" rtl="0" eaLnBrk="1" latinLnBrk="0" hangingPunct="1">
              <a:lnSpc>
                <a:spcPct val="90000"/>
              </a:lnSpc>
              <a:spcBef>
                <a:spcPts val="263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40105" indent="-120015" algn="l" defTabSz="480060" rtl="0" eaLnBrk="1" latinLnBrk="0" hangingPunct="1">
              <a:lnSpc>
                <a:spcPct val="90000"/>
              </a:lnSpc>
              <a:spcBef>
                <a:spcPts val="263"/>
              </a:spcBef>
              <a:buFont typeface="Arial" panose="020B0604020202020204" pitchFamily="34" charset="0"/>
              <a:buChar char="•"/>
              <a:defRPr sz="9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80135" indent="-120015" algn="l" defTabSz="480060" rtl="0" eaLnBrk="1" latinLnBrk="0" hangingPunct="1">
              <a:lnSpc>
                <a:spcPct val="90000"/>
              </a:lnSpc>
              <a:spcBef>
                <a:spcPts val="263"/>
              </a:spcBef>
              <a:buFont typeface="Arial" panose="020B0604020202020204" pitchFamily="34" charset="0"/>
              <a:buChar char="•"/>
              <a:defRPr sz="9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20165" indent="-120015" algn="l" defTabSz="480060" rtl="0" eaLnBrk="1" latinLnBrk="0" hangingPunct="1">
              <a:lnSpc>
                <a:spcPct val="90000"/>
              </a:lnSpc>
              <a:spcBef>
                <a:spcPts val="263"/>
              </a:spcBef>
              <a:buFont typeface="Arial" panose="020B0604020202020204" pitchFamily="34" charset="0"/>
              <a:buChar char="•"/>
              <a:defRPr sz="9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60195" indent="-120015" algn="l" defTabSz="480060" rtl="0" eaLnBrk="1" latinLnBrk="0" hangingPunct="1">
              <a:lnSpc>
                <a:spcPct val="90000"/>
              </a:lnSpc>
              <a:spcBef>
                <a:spcPts val="263"/>
              </a:spcBef>
              <a:buFont typeface="Arial" panose="020B0604020202020204" pitchFamily="34" charset="0"/>
              <a:buChar char="•"/>
              <a:defRPr sz="9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00225" indent="-120015" algn="l" defTabSz="480060" rtl="0" eaLnBrk="1" latinLnBrk="0" hangingPunct="1">
              <a:lnSpc>
                <a:spcPct val="90000"/>
              </a:lnSpc>
              <a:spcBef>
                <a:spcPts val="263"/>
              </a:spcBef>
              <a:buFont typeface="Arial" panose="020B0604020202020204" pitchFamily="34" charset="0"/>
              <a:buChar char="•"/>
              <a:defRPr sz="9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40255" indent="-120015" algn="l" defTabSz="480060" rtl="0" eaLnBrk="1" latinLnBrk="0" hangingPunct="1">
              <a:lnSpc>
                <a:spcPct val="90000"/>
              </a:lnSpc>
              <a:spcBef>
                <a:spcPts val="263"/>
              </a:spcBef>
              <a:buFont typeface="Arial" panose="020B0604020202020204" pitchFamily="34" charset="0"/>
              <a:buChar char="•"/>
              <a:defRPr sz="9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chemeClr val="bg1"/>
                </a:solidFill>
                <a:latin typeface="+mn-ea"/>
              </a:rPr>
              <a:t>函数代码执行进程满足攻击条件：</a:t>
            </a:r>
            <a:endParaRPr lang="en-US" altLang="zh-CN" b="1" dirty="0">
              <a:solidFill>
                <a:schemeClr val="bg1"/>
              </a:solidFill>
              <a:latin typeface="+mn-ea"/>
            </a:endParaRPr>
          </a:p>
          <a:p>
            <a:pPr marL="360363" indent="-268288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1400" b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UID == 0</a:t>
            </a:r>
            <a:r>
              <a:rPr lang="zh-CN" altLang="en-US" sz="1400" b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400" b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&amp; CAP_NET_RAW</a:t>
            </a:r>
            <a:r>
              <a:rPr lang="zh-CN" altLang="en-US" sz="1400" b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权限。</a:t>
            </a:r>
            <a:endParaRPr lang="en-US" altLang="zh-CN" sz="1400" b="1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60363" indent="-268288">
              <a:lnSpc>
                <a:spcPct val="100000"/>
              </a:lnSpc>
              <a:buFont typeface="Wingdings" panose="05000000000000000000" pitchFamily="2" charset="2"/>
              <a:buChar char="ü"/>
            </a:pPr>
            <a:endParaRPr lang="en-US" altLang="zh-CN" sz="1400" b="1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chemeClr val="bg1"/>
                </a:solidFill>
                <a:latin typeface="+mn-ea"/>
              </a:rPr>
              <a:t>真实云环境测试原则：</a:t>
            </a:r>
            <a:endParaRPr lang="en-US" altLang="zh-CN" sz="1400" b="1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60363" indent="-268288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400" b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不影响正常用户的使用；</a:t>
            </a:r>
            <a:endParaRPr lang="en-US" altLang="zh-CN" sz="1400" b="1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60363" indent="-268288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400" b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不对平台带来其他影响。</a:t>
            </a:r>
            <a:endParaRPr lang="en-US" altLang="zh-CN" sz="1400" b="1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60363" indent="-268288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zh-CN" sz="1400" b="1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1" name="内容占位符 2"/>
          <p:cNvSpPr txBox="1">
            <a:spLocks/>
          </p:cNvSpPr>
          <p:nvPr/>
        </p:nvSpPr>
        <p:spPr>
          <a:xfrm>
            <a:off x="4402949" y="1059082"/>
            <a:ext cx="5244550" cy="25413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20015" indent="-120015" algn="l" defTabSz="48006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4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45" indent="-120015" algn="l" defTabSz="480060" rtl="0" eaLnBrk="1" latinLnBrk="0" hangingPunct="1">
              <a:lnSpc>
                <a:spcPct val="90000"/>
              </a:lnSpc>
              <a:spcBef>
                <a:spcPts val="263"/>
              </a:spcBef>
              <a:buFont typeface="Arial" panose="020B0604020202020204" pitchFamily="34" charset="0"/>
              <a:buChar char="•"/>
              <a:defRPr sz="12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0075" indent="-120015" algn="l" defTabSz="480060" rtl="0" eaLnBrk="1" latinLnBrk="0" hangingPunct="1">
              <a:lnSpc>
                <a:spcPct val="90000"/>
              </a:lnSpc>
              <a:spcBef>
                <a:spcPts val="263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40105" indent="-120015" algn="l" defTabSz="480060" rtl="0" eaLnBrk="1" latinLnBrk="0" hangingPunct="1">
              <a:lnSpc>
                <a:spcPct val="90000"/>
              </a:lnSpc>
              <a:spcBef>
                <a:spcPts val="263"/>
              </a:spcBef>
              <a:buFont typeface="Arial" panose="020B0604020202020204" pitchFamily="34" charset="0"/>
              <a:buChar char="•"/>
              <a:defRPr sz="9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80135" indent="-120015" algn="l" defTabSz="480060" rtl="0" eaLnBrk="1" latinLnBrk="0" hangingPunct="1">
              <a:lnSpc>
                <a:spcPct val="90000"/>
              </a:lnSpc>
              <a:spcBef>
                <a:spcPts val="263"/>
              </a:spcBef>
              <a:buFont typeface="Arial" panose="020B0604020202020204" pitchFamily="34" charset="0"/>
              <a:buChar char="•"/>
              <a:defRPr sz="9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20165" indent="-120015" algn="l" defTabSz="480060" rtl="0" eaLnBrk="1" latinLnBrk="0" hangingPunct="1">
              <a:lnSpc>
                <a:spcPct val="90000"/>
              </a:lnSpc>
              <a:spcBef>
                <a:spcPts val="263"/>
              </a:spcBef>
              <a:buFont typeface="Arial" panose="020B0604020202020204" pitchFamily="34" charset="0"/>
              <a:buChar char="•"/>
              <a:defRPr sz="9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60195" indent="-120015" algn="l" defTabSz="480060" rtl="0" eaLnBrk="1" latinLnBrk="0" hangingPunct="1">
              <a:lnSpc>
                <a:spcPct val="90000"/>
              </a:lnSpc>
              <a:spcBef>
                <a:spcPts val="263"/>
              </a:spcBef>
              <a:buFont typeface="Arial" panose="020B0604020202020204" pitchFamily="34" charset="0"/>
              <a:buChar char="•"/>
              <a:defRPr sz="9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00225" indent="-120015" algn="l" defTabSz="480060" rtl="0" eaLnBrk="1" latinLnBrk="0" hangingPunct="1">
              <a:lnSpc>
                <a:spcPct val="90000"/>
              </a:lnSpc>
              <a:spcBef>
                <a:spcPts val="263"/>
              </a:spcBef>
              <a:buFont typeface="Arial" panose="020B0604020202020204" pitchFamily="34" charset="0"/>
              <a:buChar char="•"/>
              <a:defRPr sz="9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40255" indent="-120015" algn="l" defTabSz="480060" rtl="0" eaLnBrk="1" latinLnBrk="0" hangingPunct="1">
              <a:lnSpc>
                <a:spcPct val="90000"/>
              </a:lnSpc>
              <a:spcBef>
                <a:spcPts val="263"/>
              </a:spcBef>
              <a:buFont typeface="Arial" panose="020B0604020202020204" pitchFamily="34" charset="0"/>
              <a:buChar char="•"/>
              <a:defRPr sz="9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chemeClr val="bg1"/>
                </a:solidFill>
                <a:latin typeface="+mn-ea"/>
              </a:rPr>
              <a:t>测试思路：</a:t>
            </a: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attacker + victim</a:t>
            </a:r>
            <a:r>
              <a:rPr lang="zh-CN" altLang="en-US" b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均由我们控制</a:t>
            </a: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.</a:t>
            </a:r>
          </a:p>
          <a:p>
            <a:pPr marL="360363" indent="-268288">
              <a:lnSpc>
                <a:spcPct val="160000"/>
              </a:lnSpc>
              <a:buFont typeface="Wingdings" panose="05000000000000000000" pitchFamily="2" charset="2"/>
              <a:buChar char="ü"/>
            </a:pPr>
            <a:r>
              <a:rPr lang="en-US" altLang="zh-CN" sz="1400" b="1" dirty="0" err="1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fun_attacker</a:t>
            </a:r>
            <a:r>
              <a:rPr lang="zh-CN" altLang="en-US" sz="1400" b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en-US" altLang="zh-CN" sz="1400" b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ARP</a:t>
            </a:r>
            <a:r>
              <a:rPr lang="zh-CN" altLang="en-US" sz="1400" b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欺骗攻击</a:t>
            </a:r>
            <a:r>
              <a:rPr lang="en-US" altLang="zh-CN" sz="1400" b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1400" b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攻击目标是使</a:t>
            </a:r>
            <a:r>
              <a:rPr lang="en-US" altLang="zh-CN" sz="1400" b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victim</a:t>
            </a:r>
            <a:r>
              <a:rPr lang="zh-CN" altLang="en-US" sz="1400" b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认为</a:t>
            </a:r>
            <a:r>
              <a:rPr lang="en-US" altLang="zh-CN" sz="1400" b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attacker</a:t>
            </a:r>
            <a:r>
              <a:rPr lang="zh-CN" altLang="en-US" sz="1400" b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en-US" altLang="zh-CN" sz="1400" b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MAC</a:t>
            </a:r>
            <a:r>
              <a:rPr lang="zh-CN" altLang="en-US" sz="1400" b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地址为</a:t>
            </a:r>
            <a:r>
              <a:rPr lang="en-US" altLang="zh-CN" sz="1400" b="1" dirty="0" err="1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aa:bb:cc:dd:ee:ff</a:t>
            </a:r>
            <a:r>
              <a:rPr lang="en-US" altLang="zh-CN" sz="1400" b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</a:t>
            </a:r>
          </a:p>
          <a:p>
            <a:pPr marL="360363" indent="-268288">
              <a:lnSpc>
                <a:spcPct val="160000"/>
              </a:lnSpc>
              <a:buFont typeface="Wingdings" panose="05000000000000000000" pitchFamily="2" charset="2"/>
              <a:buChar char="ü"/>
            </a:pPr>
            <a:r>
              <a:rPr lang="en-US" altLang="zh-CN" sz="1400" b="1" dirty="0" err="1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fun_victim</a:t>
            </a:r>
            <a:r>
              <a:rPr lang="zh-CN" altLang="en-US" sz="1400" b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：通过</a:t>
            </a:r>
            <a:r>
              <a:rPr lang="en-US" altLang="zh-CN" sz="1400" b="1" dirty="0" err="1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fun_attacker</a:t>
            </a:r>
            <a:r>
              <a:rPr lang="zh-CN" altLang="en-US" sz="1400" b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的函数触发器</a:t>
            </a:r>
            <a:r>
              <a:rPr lang="en-US" altLang="zh-CN" sz="1400" b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1400" b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触发攻击行为</a:t>
            </a:r>
            <a:r>
              <a:rPr lang="en-US" altLang="zh-CN" sz="1400" b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1400" b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并在攻击完成之后对自己的</a:t>
            </a:r>
            <a:r>
              <a:rPr lang="en-US" altLang="zh-CN" sz="1400" b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ARP</a:t>
            </a:r>
            <a:r>
              <a:rPr lang="zh-CN" altLang="en-US" sz="1400" b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缓存进行检查、验证</a:t>
            </a:r>
            <a:r>
              <a:rPr lang="en-US" altLang="zh-CN" sz="1400" b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/>
          <a:srcRect l="4425" r="3989"/>
          <a:stretch/>
        </p:blipFill>
        <p:spPr>
          <a:xfrm>
            <a:off x="10143808" y="0"/>
            <a:ext cx="3535680" cy="3600450"/>
          </a:xfrm>
          <a:prstGeom prst="rect">
            <a:avLst/>
          </a:prstGeom>
        </p:spPr>
      </p:pic>
      <p:pic>
        <p:nvPicPr>
          <p:cNvPr id="4098" name="Picture 2" descr="åªåä¹é­ç«¥éä¸è¡¨æåå¤§å¨ æé³åªåè¡¨æåå¾çæç¬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250" b="100000" l="2190" r="9659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701965" y="-8887"/>
            <a:ext cx="1248688" cy="1215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文本框 15"/>
          <p:cNvSpPr txBox="1"/>
          <p:nvPr/>
        </p:nvSpPr>
        <p:spPr>
          <a:xfrm>
            <a:off x="4071087" y="1206381"/>
            <a:ext cx="5537313" cy="2246769"/>
          </a:xfrm>
          <a:prstGeom prst="rect">
            <a:avLst/>
          </a:prstGeom>
          <a:solidFill>
            <a:srgbClr val="E7E6E6"/>
          </a:solidFill>
          <a:ln>
            <a:solidFill>
              <a:srgbClr val="F3F3F3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Before attack, check ARP records.</a:t>
            </a:r>
          </a:p>
          <a:p>
            <a:pPr>
              <a:lnSpc>
                <a:spcPct val="125000"/>
              </a:lnSpc>
            </a:pPr>
            <a:r>
              <a:rPr lang="en-US" altLang="zh-CN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 address       HW type     Flags       HW address            Mask     Device</a:t>
            </a:r>
          </a:p>
          <a:p>
            <a:pPr>
              <a:lnSpc>
                <a:spcPct val="125000"/>
              </a:lnSpc>
            </a:pPr>
            <a:r>
              <a:rPr lang="en-US" altLang="zh-CN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172.16.109.1     0x1         0x2         0a:58:ac:10:6d:01     *        eth0</a:t>
            </a:r>
          </a:p>
          <a:p>
            <a:pPr>
              <a:lnSpc>
                <a:spcPct val="125000"/>
              </a:lnSpc>
            </a:pPr>
            <a:endParaRPr lang="en-US" altLang="zh-CN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en-US" altLang="zh-CN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one same network, recheck ARP records.</a:t>
            </a:r>
          </a:p>
          <a:p>
            <a:pPr>
              <a:lnSpc>
                <a:spcPct val="125000"/>
              </a:lnSpc>
            </a:pPr>
            <a:r>
              <a:rPr lang="en-US" altLang="zh-CN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 address       HW type     Flags       HW address            Mask     Device</a:t>
            </a:r>
          </a:p>
          <a:p>
            <a:pPr>
              <a:lnSpc>
                <a:spcPct val="125000"/>
              </a:lnSpc>
            </a:pPr>
            <a:r>
              <a:rPr lang="en-US" altLang="zh-CN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172.16.109.30    0x1         0x2         </a:t>
            </a:r>
            <a:r>
              <a:rPr lang="en-US" altLang="zh-CN" sz="1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aa:bb:cc:dd:ee:ff</a:t>
            </a:r>
            <a:r>
              <a:rPr lang="en-US" altLang="zh-CN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*        eth0</a:t>
            </a:r>
          </a:p>
          <a:p>
            <a:pPr>
              <a:lnSpc>
                <a:spcPct val="125000"/>
              </a:lnSpc>
            </a:pPr>
            <a:r>
              <a:rPr lang="en-US" altLang="zh-CN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172.16.109.1     0x1         0x2         0a:58:ac:10:6d:01     *        eth0</a:t>
            </a:r>
          </a:p>
        </p:txBody>
      </p:sp>
    </p:spTree>
    <p:extLst>
      <p:ext uri="{BB962C8B-B14F-4D97-AF65-F5344CB8AC3E}">
        <p14:creationId xmlns:p14="http://schemas.microsoft.com/office/powerpoint/2010/main" val="2420762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0"/>
          <p:cNvSpPr txBox="1">
            <a:spLocks/>
          </p:cNvSpPr>
          <p:nvPr/>
        </p:nvSpPr>
        <p:spPr>
          <a:xfrm>
            <a:off x="6606786" y="692462"/>
            <a:ext cx="1177228" cy="235742"/>
          </a:xfrm>
          <a:prstGeom prst="rect">
            <a:avLst/>
          </a:prstGeom>
        </p:spPr>
        <p:txBody>
          <a:bodyPr lIns="43348" tIns="21674" rIns="43348" bIns="21674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en-US" altLang="zh-CN" sz="3000" dirty="0">
                <a:solidFill>
                  <a:srgbClr val="C00000"/>
                </a:solidFill>
                <a:latin typeface="Agency FB" panose="020B0503020202020204" pitchFamily="34" charset="0"/>
              </a:rPr>
              <a:t>PART 04</a:t>
            </a:r>
            <a:endParaRPr lang="zh-CN" altLang="en-US" sz="3000" dirty="0">
              <a:solidFill>
                <a:srgbClr val="C00000"/>
              </a:solidFill>
              <a:latin typeface="Agency FB" panose="020B0503020202020204" pitchFamily="34" charset="0"/>
            </a:endParaRPr>
          </a:p>
        </p:txBody>
      </p:sp>
      <p:sp>
        <p:nvSpPr>
          <p:cNvPr id="9" name="Text Placeholder 11"/>
          <p:cNvSpPr txBox="1">
            <a:spLocks/>
          </p:cNvSpPr>
          <p:nvPr/>
        </p:nvSpPr>
        <p:spPr>
          <a:xfrm>
            <a:off x="6670798" y="1163441"/>
            <a:ext cx="2313403" cy="436760"/>
          </a:xfrm>
          <a:prstGeom prst="rect">
            <a:avLst/>
          </a:prstGeom>
        </p:spPr>
        <p:txBody>
          <a:bodyPr lIns="43348" tIns="21674" rIns="43348" bIns="21674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讨论与总结</a:t>
            </a:r>
          </a:p>
        </p:txBody>
      </p:sp>
    </p:spTree>
    <p:extLst>
      <p:ext uri="{BB962C8B-B14F-4D97-AF65-F5344CB8AC3E}">
        <p14:creationId xmlns:p14="http://schemas.microsoft.com/office/powerpoint/2010/main" val="10475351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91691"/>
            <a:ext cx="13679488" cy="695921"/>
          </a:xfrm>
        </p:spPr>
        <p:txBody>
          <a:bodyPr>
            <a:normAutofit/>
          </a:bodyPr>
          <a:lstStyle/>
          <a:p>
            <a:pPr marL="228600" indent="-228600" algn="ctr" defTabSz="914400">
              <a:spcBef>
                <a:spcPts val="1000"/>
              </a:spcBef>
            </a:pP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讨论与总结</a:t>
            </a:r>
          </a:p>
        </p:txBody>
      </p:sp>
      <p:sp>
        <p:nvSpPr>
          <p:cNvPr id="21" name="内容占位符 2"/>
          <p:cNvSpPr txBox="1">
            <a:spLocks/>
          </p:cNvSpPr>
          <p:nvPr/>
        </p:nvSpPr>
        <p:spPr>
          <a:xfrm>
            <a:off x="1695448" y="941006"/>
            <a:ext cx="5354575" cy="25043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20015" indent="-120015" algn="l" defTabSz="48006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4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45" indent="-120015" algn="l" defTabSz="480060" rtl="0" eaLnBrk="1" latinLnBrk="0" hangingPunct="1">
              <a:lnSpc>
                <a:spcPct val="90000"/>
              </a:lnSpc>
              <a:spcBef>
                <a:spcPts val="263"/>
              </a:spcBef>
              <a:buFont typeface="Arial" panose="020B0604020202020204" pitchFamily="34" charset="0"/>
              <a:buChar char="•"/>
              <a:defRPr sz="12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0075" indent="-120015" algn="l" defTabSz="480060" rtl="0" eaLnBrk="1" latinLnBrk="0" hangingPunct="1">
              <a:lnSpc>
                <a:spcPct val="90000"/>
              </a:lnSpc>
              <a:spcBef>
                <a:spcPts val="263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40105" indent="-120015" algn="l" defTabSz="480060" rtl="0" eaLnBrk="1" latinLnBrk="0" hangingPunct="1">
              <a:lnSpc>
                <a:spcPct val="90000"/>
              </a:lnSpc>
              <a:spcBef>
                <a:spcPts val="263"/>
              </a:spcBef>
              <a:buFont typeface="Arial" panose="020B0604020202020204" pitchFamily="34" charset="0"/>
              <a:buChar char="•"/>
              <a:defRPr sz="9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80135" indent="-120015" algn="l" defTabSz="480060" rtl="0" eaLnBrk="1" latinLnBrk="0" hangingPunct="1">
              <a:lnSpc>
                <a:spcPct val="90000"/>
              </a:lnSpc>
              <a:spcBef>
                <a:spcPts val="263"/>
              </a:spcBef>
              <a:buFont typeface="Arial" panose="020B0604020202020204" pitchFamily="34" charset="0"/>
              <a:buChar char="•"/>
              <a:defRPr sz="9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20165" indent="-120015" algn="l" defTabSz="480060" rtl="0" eaLnBrk="1" latinLnBrk="0" hangingPunct="1">
              <a:lnSpc>
                <a:spcPct val="90000"/>
              </a:lnSpc>
              <a:spcBef>
                <a:spcPts val="263"/>
              </a:spcBef>
              <a:buFont typeface="Arial" panose="020B0604020202020204" pitchFamily="34" charset="0"/>
              <a:buChar char="•"/>
              <a:defRPr sz="9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60195" indent="-120015" algn="l" defTabSz="480060" rtl="0" eaLnBrk="1" latinLnBrk="0" hangingPunct="1">
              <a:lnSpc>
                <a:spcPct val="90000"/>
              </a:lnSpc>
              <a:spcBef>
                <a:spcPts val="263"/>
              </a:spcBef>
              <a:buFont typeface="Arial" panose="020B0604020202020204" pitchFamily="34" charset="0"/>
              <a:buChar char="•"/>
              <a:defRPr sz="9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00225" indent="-120015" algn="l" defTabSz="480060" rtl="0" eaLnBrk="1" latinLnBrk="0" hangingPunct="1">
              <a:lnSpc>
                <a:spcPct val="90000"/>
              </a:lnSpc>
              <a:spcBef>
                <a:spcPts val="263"/>
              </a:spcBef>
              <a:buFont typeface="Arial" panose="020B0604020202020204" pitchFamily="34" charset="0"/>
              <a:buChar char="•"/>
              <a:defRPr sz="9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40255" indent="-120015" algn="l" defTabSz="480060" rtl="0" eaLnBrk="1" latinLnBrk="0" hangingPunct="1">
              <a:lnSpc>
                <a:spcPct val="90000"/>
              </a:lnSpc>
              <a:spcBef>
                <a:spcPts val="263"/>
              </a:spcBef>
              <a:buFont typeface="Arial" panose="020B0604020202020204" pitchFamily="34" charset="0"/>
              <a:buChar char="•"/>
              <a:defRPr sz="9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9388" indent="-179388">
              <a:lnSpc>
                <a:spcPct val="150000"/>
              </a:lnSpc>
            </a:pPr>
            <a:r>
              <a:rPr lang="en-US" altLang="zh-CN" b="1" dirty="0" err="1">
                <a:solidFill>
                  <a:schemeClr val="bg1"/>
                </a:solidFill>
                <a:latin typeface="+mn-ea"/>
              </a:rPr>
              <a:t>FaaS</a:t>
            </a:r>
            <a:r>
              <a:rPr lang="zh-CN" altLang="en-US" b="1" dirty="0">
                <a:solidFill>
                  <a:schemeClr val="bg1"/>
                </a:solidFill>
                <a:latin typeface="+mn-ea"/>
              </a:rPr>
              <a:t>上进一步攻击的思路拓展：</a:t>
            </a:r>
            <a:endParaRPr lang="en-US" altLang="zh-CN" b="1" dirty="0">
              <a:solidFill>
                <a:schemeClr val="bg1"/>
              </a:solidFill>
              <a:latin typeface="+mn-ea"/>
            </a:endParaRPr>
          </a:p>
          <a:p>
            <a:pPr marL="465137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5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信息窃取：基于数据包嗅探；</a:t>
            </a:r>
            <a:endParaRPr lang="en-US" altLang="zh-CN" sz="15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65137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5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网络探测：基于端口扫描、网络结构探测；</a:t>
            </a:r>
            <a:endParaRPr lang="en-US" altLang="zh-CN" sz="15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65137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5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关键设施攻击：如</a:t>
            </a:r>
            <a:r>
              <a:rPr lang="en-US" altLang="zh-CN" sz="15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K8S</a:t>
            </a:r>
            <a:r>
              <a:rPr lang="zh-CN" altLang="en-US" sz="15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的部分功能模块。</a:t>
            </a:r>
            <a:endParaRPr lang="en-US" altLang="zh-CN" sz="15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179388" indent="-179388">
              <a:lnSpc>
                <a:spcPct val="150000"/>
              </a:lnSpc>
            </a:pPr>
            <a:r>
              <a:rPr lang="en-US" altLang="zh-CN" b="1" dirty="0" err="1">
                <a:solidFill>
                  <a:schemeClr val="bg1"/>
                </a:solidFill>
                <a:latin typeface="+mn-ea"/>
              </a:rPr>
              <a:t>FaaS</a:t>
            </a:r>
            <a:r>
              <a:rPr lang="zh-CN" altLang="en-US" b="1" dirty="0">
                <a:solidFill>
                  <a:schemeClr val="bg1"/>
                </a:solidFill>
                <a:latin typeface="+mn-ea"/>
              </a:rPr>
              <a:t>架构的安全加固：</a:t>
            </a:r>
            <a:endParaRPr lang="en-US" altLang="zh-CN" b="1" dirty="0">
              <a:solidFill>
                <a:schemeClr val="bg1"/>
              </a:solidFill>
              <a:latin typeface="+mn-ea"/>
            </a:endParaRPr>
          </a:p>
          <a:p>
            <a:pPr marL="465137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5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基于微内核 </a:t>
            </a:r>
            <a:r>
              <a:rPr lang="en-US" altLang="zh-CN" sz="15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or </a:t>
            </a:r>
            <a:r>
              <a:rPr lang="zh-CN" altLang="en-US" sz="15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虚拟机，隔离不同用户的</a:t>
            </a:r>
            <a:r>
              <a:rPr lang="en-US" altLang="zh-CN" sz="15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Docker</a:t>
            </a:r>
            <a:r>
              <a:rPr lang="zh-CN" altLang="en-US" sz="15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容器。</a:t>
            </a:r>
            <a:endParaRPr lang="en-US" altLang="zh-CN" sz="15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0" name="内容占位符 2"/>
          <p:cNvSpPr txBox="1">
            <a:spLocks/>
          </p:cNvSpPr>
          <p:nvPr/>
        </p:nvSpPr>
        <p:spPr>
          <a:xfrm>
            <a:off x="7312481" y="941004"/>
            <a:ext cx="5498263" cy="2504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20015" indent="-120015" algn="l" defTabSz="48006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4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45" indent="-120015" algn="l" defTabSz="480060" rtl="0" eaLnBrk="1" latinLnBrk="0" hangingPunct="1">
              <a:lnSpc>
                <a:spcPct val="90000"/>
              </a:lnSpc>
              <a:spcBef>
                <a:spcPts val="263"/>
              </a:spcBef>
              <a:buFont typeface="Arial" panose="020B0604020202020204" pitchFamily="34" charset="0"/>
              <a:buChar char="•"/>
              <a:defRPr sz="12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0075" indent="-120015" algn="l" defTabSz="480060" rtl="0" eaLnBrk="1" latinLnBrk="0" hangingPunct="1">
              <a:lnSpc>
                <a:spcPct val="90000"/>
              </a:lnSpc>
              <a:spcBef>
                <a:spcPts val="263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40105" indent="-120015" algn="l" defTabSz="480060" rtl="0" eaLnBrk="1" latinLnBrk="0" hangingPunct="1">
              <a:lnSpc>
                <a:spcPct val="90000"/>
              </a:lnSpc>
              <a:spcBef>
                <a:spcPts val="263"/>
              </a:spcBef>
              <a:buFont typeface="Arial" panose="020B0604020202020204" pitchFamily="34" charset="0"/>
              <a:buChar char="•"/>
              <a:defRPr sz="9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80135" indent="-120015" algn="l" defTabSz="480060" rtl="0" eaLnBrk="1" latinLnBrk="0" hangingPunct="1">
              <a:lnSpc>
                <a:spcPct val="90000"/>
              </a:lnSpc>
              <a:spcBef>
                <a:spcPts val="263"/>
              </a:spcBef>
              <a:buFont typeface="Arial" panose="020B0604020202020204" pitchFamily="34" charset="0"/>
              <a:buChar char="•"/>
              <a:defRPr sz="9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20165" indent="-120015" algn="l" defTabSz="480060" rtl="0" eaLnBrk="1" latinLnBrk="0" hangingPunct="1">
              <a:lnSpc>
                <a:spcPct val="90000"/>
              </a:lnSpc>
              <a:spcBef>
                <a:spcPts val="263"/>
              </a:spcBef>
              <a:buFont typeface="Arial" panose="020B0604020202020204" pitchFamily="34" charset="0"/>
              <a:buChar char="•"/>
              <a:defRPr sz="9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60195" indent="-120015" algn="l" defTabSz="480060" rtl="0" eaLnBrk="1" latinLnBrk="0" hangingPunct="1">
              <a:lnSpc>
                <a:spcPct val="90000"/>
              </a:lnSpc>
              <a:spcBef>
                <a:spcPts val="263"/>
              </a:spcBef>
              <a:buFont typeface="Arial" panose="020B0604020202020204" pitchFamily="34" charset="0"/>
              <a:buChar char="•"/>
              <a:defRPr sz="9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00225" indent="-120015" algn="l" defTabSz="480060" rtl="0" eaLnBrk="1" latinLnBrk="0" hangingPunct="1">
              <a:lnSpc>
                <a:spcPct val="90000"/>
              </a:lnSpc>
              <a:spcBef>
                <a:spcPts val="263"/>
              </a:spcBef>
              <a:buFont typeface="Arial" panose="020B0604020202020204" pitchFamily="34" charset="0"/>
              <a:buChar char="•"/>
              <a:defRPr sz="9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40255" indent="-120015" algn="l" defTabSz="480060" rtl="0" eaLnBrk="1" latinLnBrk="0" hangingPunct="1">
              <a:lnSpc>
                <a:spcPct val="90000"/>
              </a:lnSpc>
              <a:spcBef>
                <a:spcPts val="263"/>
              </a:spcBef>
              <a:buFont typeface="Arial" panose="020B0604020202020204" pitchFamily="34" charset="0"/>
              <a:buChar char="•"/>
              <a:defRPr sz="9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9388" indent="-179388">
              <a:lnSpc>
                <a:spcPct val="150000"/>
              </a:lnSpc>
            </a:pPr>
            <a:r>
              <a:rPr lang="en-US" altLang="zh-CN" b="1" dirty="0">
                <a:solidFill>
                  <a:schemeClr val="bg1"/>
                </a:solidFill>
                <a:latin typeface="+mn-ea"/>
              </a:rPr>
              <a:t>Docker</a:t>
            </a:r>
            <a:r>
              <a:rPr lang="zh-CN" altLang="en-US" b="1" dirty="0">
                <a:solidFill>
                  <a:schemeClr val="bg1"/>
                </a:solidFill>
                <a:latin typeface="+mn-ea"/>
              </a:rPr>
              <a:t>容器内实施</a:t>
            </a:r>
            <a:r>
              <a:rPr lang="en-US" altLang="zh-CN" b="1" dirty="0">
                <a:solidFill>
                  <a:schemeClr val="bg1"/>
                </a:solidFill>
                <a:latin typeface="+mn-ea"/>
              </a:rPr>
              <a:t>ARP</a:t>
            </a:r>
            <a:r>
              <a:rPr lang="zh-CN" altLang="en-US" b="1" dirty="0">
                <a:solidFill>
                  <a:schemeClr val="bg1"/>
                </a:solidFill>
                <a:latin typeface="+mn-ea"/>
              </a:rPr>
              <a:t>欺骗与中间人攻击的总结：</a:t>
            </a:r>
            <a:endParaRPr lang="en-US" altLang="zh-CN" b="1" dirty="0">
              <a:solidFill>
                <a:schemeClr val="bg1"/>
              </a:solidFill>
              <a:latin typeface="+mn-ea"/>
            </a:endParaRPr>
          </a:p>
          <a:p>
            <a:pPr marL="465137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能力受限：</a:t>
            </a:r>
            <a:r>
              <a:rPr lang="en-US" altLang="zh-CN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UID + </a:t>
            </a:r>
            <a:r>
              <a:rPr lang="en-US" altLang="zh-CN" b="1" dirty="0" err="1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Capbility</a:t>
            </a:r>
            <a:r>
              <a:rPr lang="zh-CN" altLang="en-US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  <a:endParaRPr lang="en-US" altLang="zh-CN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65137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5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行为受限：</a:t>
            </a:r>
            <a:r>
              <a:rPr lang="en-US" altLang="zh-CN" sz="15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IP Forward</a:t>
            </a:r>
            <a:r>
              <a:rPr lang="zh-CN" altLang="en-US" sz="15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内核行为无法禁止</a:t>
            </a:r>
            <a:r>
              <a:rPr lang="en-US" altLang="zh-CN" sz="15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;</a:t>
            </a:r>
          </a:p>
          <a:p>
            <a:pPr marL="465137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5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受害者功能网络化：云平台上的容器实例多依赖网络通信</a:t>
            </a:r>
            <a:r>
              <a:rPr lang="en-US" altLang="zh-CN" sz="15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;</a:t>
            </a:r>
          </a:p>
          <a:p>
            <a:pPr marL="465137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5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节点生命周期更灵活：</a:t>
            </a:r>
            <a:r>
              <a:rPr lang="en-US" altLang="zh-CN" sz="15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Docker</a:t>
            </a:r>
            <a:r>
              <a:rPr lang="zh-CN" altLang="en-US" sz="15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实例灵活的调度机制。</a:t>
            </a:r>
            <a:endParaRPr lang="en-US" altLang="zh-CN" sz="15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85684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6"/>
          <p:cNvSpPr txBox="1"/>
          <p:nvPr/>
        </p:nvSpPr>
        <p:spPr>
          <a:xfrm>
            <a:off x="6798813" y="895824"/>
            <a:ext cx="1550424" cy="5025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666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谢谢观看</a:t>
            </a:r>
          </a:p>
        </p:txBody>
      </p:sp>
      <p:sp>
        <p:nvSpPr>
          <p:cNvPr id="6" name="TextBox 33"/>
          <p:cNvSpPr txBox="1"/>
          <p:nvPr/>
        </p:nvSpPr>
        <p:spPr>
          <a:xfrm>
            <a:off x="6816204" y="1384082"/>
            <a:ext cx="331130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</a:rPr>
              <a:t>演讲人：王凯 （</a:t>
            </a:r>
            <a:r>
              <a:rPr lang="en-US" altLang="zh-CN" sz="1400" dirty="0">
                <a:solidFill>
                  <a:schemeClr val="bg1"/>
                </a:solidFill>
              </a:rPr>
              <a:t>Kame Wang</a:t>
            </a:r>
            <a:r>
              <a:rPr lang="zh-CN" altLang="en-US" sz="1400" dirty="0">
                <a:solidFill>
                  <a:schemeClr val="bg1"/>
                </a:solidFill>
              </a:rPr>
              <a:t>）</a:t>
            </a:r>
            <a:endParaRPr lang="en-US" altLang="zh-CN" sz="14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</a:rPr>
              <a:t>Email</a:t>
            </a:r>
            <a:r>
              <a:rPr lang="zh-CN" altLang="en-US" sz="1400" dirty="0">
                <a:solidFill>
                  <a:schemeClr val="bg1"/>
                </a:solidFill>
              </a:rPr>
              <a:t>：</a:t>
            </a:r>
            <a:r>
              <a:rPr lang="en-US" altLang="zh-CN" sz="1400" dirty="0">
                <a:solidFill>
                  <a:schemeClr val="bg1"/>
                </a:solidFill>
              </a:rPr>
              <a:t>kamewang@tencent.com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6433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 Placeholder 10"/>
          <p:cNvSpPr txBox="1">
            <a:spLocks/>
          </p:cNvSpPr>
          <p:nvPr/>
        </p:nvSpPr>
        <p:spPr>
          <a:xfrm>
            <a:off x="4203528" y="2209166"/>
            <a:ext cx="1177228" cy="235742"/>
          </a:xfrm>
          <a:prstGeom prst="rect">
            <a:avLst/>
          </a:prstGeom>
        </p:spPr>
        <p:txBody>
          <a:bodyPr lIns="43348" tIns="21674" rIns="43348" bIns="21674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en-US" altLang="zh-CN" sz="1400" dirty="0">
                <a:solidFill>
                  <a:schemeClr val="bg1"/>
                </a:solidFill>
                <a:latin typeface="Agency FB" panose="020B0503020202020204" pitchFamily="34" charset="0"/>
              </a:rPr>
              <a:t>PART 01</a:t>
            </a:r>
            <a:endParaRPr lang="zh-CN" altLang="en-US" sz="14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38" name="Text Placeholder 11"/>
          <p:cNvSpPr txBox="1">
            <a:spLocks/>
          </p:cNvSpPr>
          <p:nvPr/>
        </p:nvSpPr>
        <p:spPr>
          <a:xfrm>
            <a:off x="4203531" y="2506412"/>
            <a:ext cx="1177226" cy="157050"/>
          </a:xfrm>
          <a:prstGeom prst="rect">
            <a:avLst/>
          </a:prstGeom>
        </p:spPr>
        <p:txBody>
          <a:bodyPr lIns="43348" tIns="21674" rIns="43348" bIns="21674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</a:p>
        </p:txBody>
      </p:sp>
      <p:sp>
        <p:nvSpPr>
          <p:cNvPr id="39" name="Title 9"/>
          <p:cNvSpPr txBox="1">
            <a:spLocks/>
          </p:cNvSpPr>
          <p:nvPr/>
        </p:nvSpPr>
        <p:spPr>
          <a:xfrm>
            <a:off x="6335285" y="402870"/>
            <a:ext cx="1046806" cy="348658"/>
          </a:xfrm>
          <a:prstGeom prst="rect">
            <a:avLst/>
          </a:prstGeom>
        </p:spPr>
        <p:txBody>
          <a:bodyPr lIns="43348" tIns="21674" rIns="43348" bIns="21674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2934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目录</a:t>
            </a:r>
            <a:endParaRPr lang="en-AU" sz="2934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0" name="Subtitle 10"/>
          <p:cNvSpPr txBox="1">
            <a:spLocks/>
          </p:cNvSpPr>
          <p:nvPr/>
        </p:nvSpPr>
        <p:spPr>
          <a:xfrm>
            <a:off x="6018595" y="816970"/>
            <a:ext cx="1680186" cy="187062"/>
          </a:xfrm>
          <a:prstGeom prst="rect">
            <a:avLst/>
          </a:prstGeom>
        </p:spPr>
        <p:txBody>
          <a:bodyPr lIns="43348" tIns="21674" rIns="43348" bIns="21674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1866" dirty="0">
                <a:solidFill>
                  <a:schemeClr val="bg1"/>
                </a:solidFill>
                <a:latin typeface="Agency FB" panose="020B0503020202020204" pitchFamily="34" charset="0"/>
                <a:ea typeface="微软雅黑" panose="020B0503020204020204" pitchFamily="34" charset="-122"/>
              </a:rPr>
              <a:t>CONTENTS</a:t>
            </a:r>
          </a:p>
        </p:txBody>
      </p:sp>
      <p:sp>
        <p:nvSpPr>
          <p:cNvPr id="41" name="Text Placeholder 10"/>
          <p:cNvSpPr txBox="1">
            <a:spLocks/>
          </p:cNvSpPr>
          <p:nvPr/>
        </p:nvSpPr>
        <p:spPr>
          <a:xfrm>
            <a:off x="5567682" y="2209166"/>
            <a:ext cx="1177228" cy="235742"/>
          </a:xfrm>
          <a:prstGeom prst="rect">
            <a:avLst/>
          </a:prstGeom>
        </p:spPr>
        <p:txBody>
          <a:bodyPr vert="horz" lIns="45706" tIns="22852" rIns="45706" bIns="22852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1400" dirty="0">
                <a:solidFill>
                  <a:schemeClr val="bg1"/>
                </a:solidFill>
                <a:latin typeface="Agency FB" panose="020B0503020202020204" pitchFamily="34" charset="0"/>
              </a:rPr>
              <a:t>PART 02</a:t>
            </a:r>
            <a:endParaRPr lang="zh-CN" altLang="en-US" sz="14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42" name="Text Placeholder 11"/>
          <p:cNvSpPr txBox="1">
            <a:spLocks/>
          </p:cNvSpPr>
          <p:nvPr/>
        </p:nvSpPr>
        <p:spPr>
          <a:xfrm>
            <a:off x="5567685" y="2506412"/>
            <a:ext cx="1177226" cy="157050"/>
          </a:xfrm>
          <a:prstGeom prst="rect">
            <a:avLst/>
          </a:prstGeom>
        </p:spPr>
        <p:txBody>
          <a:bodyPr vert="horz" lIns="45706" tIns="22852" rIns="45706" bIns="22852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bg1">
                    <a:lumMod val="50000"/>
                  </a:schemeClr>
                </a:solidFill>
                <a:latin typeface="Lato Light" panose="020F0302020204030203" pitchFamily="34" charset="0"/>
                <a:ea typeface="Roboto" panose="02000000000000000000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本地测试</a:t>
            </a:r>
          </a:p>
          <a:p>
            <a:pPr algn="ctr"/>
            <a:endParaRPr lang="zh-CN" altLang="en-US"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Text Placeholder 10"/>
          <p:cNvSpPr txBox="1">
            <a:spLocks/>
          </p:cNvSpPr>
          <p:nvPr/>
        </p:nvSpPr>
        <p:spPr>
          <a:xfrm>
            <a:off x="6931836" y="2209166"/>
            <a:ext cx="1177228" cy="235742"/>
          </a:xfrm>
          <a:prstGeom prst="rect">
            <a:avLst/>
          </a:prstGeom>
        </p:spPr>
        <p:txBody>
          <a:bodyPr vert="horz" lIns="45706" tIns="22852" rIns="45706" bIns="22852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1400" dirty="0">
                <a:solidFill>
                  <a:schemeClr val="bg1"/>
                </a:solidFill>
                <a:latin typeface="Agency FB" panose="020B0503020202020204" pitchFamily="34" charset="0"/>
              </a:rPr>
              <a:t>PART 03</a:t>
            </a:r>
            <a:endParaRPr lang="zh-CN" altLang="en-US" sz="14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44" name="Text Placeholder 11"/>
          <p:cNvSpPr txBox="1">
            <a:spLocks/>
          </p:cNvSpPr>
          <p:nvPr/>
        </p:nvSpPr>
        <p:spPr>
          <a:xfrm>
            <a:off x="6931841" y="2506412"/>
            <a:ext cx="1177226" cy="157050"/>
          </a:xfrm>
          <a:prstGeom prst="rect">
            <a:avLst/>
          </a:prstGeom>
        </p:spPr>
        <p:txBody>
          <a:bodyPr vert="horz" lIns="45706" tIns="22852" rIns="45706" bIns="22852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bg1">
                    <a:lumMod val="50000"/>
                  </a:schemeClr>
                </a:solidFill>
                <a:latin typeface="Lato Light" panose="020F0302020204030203" pitchFamily="34" charset="0"/>
                <a:ea typeface="Roboto" panose="02000000000000000000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云端测试</a:t>
            </a:r>
          </a:p>
          <a:p>
            <a:pPr algn="ctr"/>
            <a:endParaRPr lang="zh-CN" altLang="en-US"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Text Placeholder 10"/>
          <p:cNvSpPr txBox="1">
            <a:spLocks/>
          </p:cNvSpPr>
          <p:nvPr/>
        </p:nvSpPr>
        <p:spPr>
          <a:xfrm>
            <a:off x="8295990" y="2209166"/>
            <a:ext cx="1177228" cy="235742"/>
          </a:xfrm>
          <a:prstGeom prst="rect">
            <a:avLst/>
          </a:prstGeom>
        </p:spPr>
        <p:txBody>
          <a:bodyPr vert="horz" lIns="45706" tIns="22852" rIns="45706" bIns="22852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1400" dirty="0">
                <a:solidFill>
                  <a:schemeClr val="bg1"/>
                </a:solidFill>
                <a:latin typeface="Agency FB" panose="020B0503020202020204" pitchFamily="34" charset="0"/>
              </a:rPr>
              <a:t>PART 04</a:t>
            </a:r>
            <a:endParaRPr lang="zh-CN" altLang="en-US" sz="14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46" name="Text Placeholder 11"/>
          <p:cNvSpPr txBox="1">
            <a:spLocks/>
          </p:cNvSpPr>
          <p:nvPr/>
        </p:nvSpPr>
        <p:spPr>
          <a:xfrm>
            <a:off x="8295990" y="2506412"/>
            <a:ext cx="1177226" cy="157050"/>
          </a:xfrm>
          <a:prstGeom prst="rect">
            <a:avLst/>
          </a:prstGeom>
        </p:spPr>
        <p:txBody>
          <a:bodyPr vert="horz" lIns="45706" tIns="22852" rIns="45706" bIns="22852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bg1">
                    <a:lumMod val="50000"/>
                  </a:schemeClr>
                </a:solidFill>
                <a:latin typeface="Lato Light" panose="020F0302020204030203" pitchFamily="34" charset="0"/>
                <a:ea typeface="Roboto" panose="02000000000000000000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讨论与总结</a:t>
            </a:r>
          </a:p>
        </p:txBody>
      </p:sp>
      <p:sp>
        <p:nvSpPr>
          <p:cNvPr id="47" name="Oval 25"/>
          <p:cNvSpPr/>
          <p:nvPr/>
        </p:nvSpPr>
        <p:spPr>
          <a:xfrm>
            <a:off x="4404193" y="1347482"/>
            <a:ext cx="775902" cy="77594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3348" tIns="21674" rIns="43348" bIns="21674" rtlCol="0" anchor="ctr"/>
          <a:lstStyle/>
          <a:p>
            <a:pPr algn="ctr"/>
            <a:r>
              <a:rPr lang="en-AU" sz="2066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01</a:t>
            </a:r>
          </a:p>
        </p:txBody>
      </p:sp>
      <p:grpSp>
        <p:nvGrpSpPr>
          <p:cNvPr id="48" name="Group 42"/>
          <p:cNvGrpSpPr/>
          <p:nvPr/>
        </p:nvGrpSpPr>
        <p:grpSpPr>
          <a:xfrm>
            <a:off x="5768347" y="1347482"/>
            <a:ext cx="775902" cy="775946"/>
            <a:chOff x="3956297" y="2639898"/>
            <a:chExt cx="1552274" cy="1552274"/>
          </a:xfrm>
          <a:solidFill>
            <a:srgbClr val="FF0000"/>
          </a:solidFill>
        </p:grpSpPr>
        <p:sp>
          <p:nvSpPr>
            <p:cNvPr id="49" name="Oval 26"/>
            <p:cNvSpPr/>
            <p:nvPr/>
          </p:nvSpPr>
          <p:spPr>
            <a:xfrm>
              <a:off x="3956297" y="2639898"/>
              <a:ext cx="1552274" cy="15522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066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lt"/>
                </a:rPr>
                <a:t>02</a:t>
              </a:r>
            </a:p>
          </p:txBody>
        </p:sp>
        <p:sp>
          <p:nvSpPr>
            <p:cNvPr id="50" name="Freeform 6"/>
            <p:cNvSpPr>
              <a:spLocks/>
            </p:cNvSpPr>
            <p:nvPr/>
          </p:nvSpPr>
          <p:spPr bwMode="auto">
            <a:xfrm>
              <a:off x="4874627" y="3277303"/>
              <a:ext cx="48760" cy="100230"/>
            </a:xfrm>
            <a:custGeom>
              <a:avLst/>
              <a:gdLst>
                <a:gd name="T0" fmla="*/ 18 w 18"/>
                <a:gd name="T1" fmla="*/ 37 h 37"/>
                <a:gd name="T2" fmla="*/ 18 w 18"/>
                <a:gd name="T3" fmla="*/ 0 h 37"/>
                <a:gd name="T4" fmla="*/ 0 w 18"/>
                <a:gd name="T5" fmla="*/ 0 h 37"/>
                <a:gd name="T6" fmla="*/ 0 w 18"/>
                <a:gd name="T7" fmla="*/ 21 h 37"/>
                <a:gd name="T8" fmla="*/ 18 w 18"/>
                <a:gd name="T9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37">
                  <a:moveTo>
                    <a:pt x="18" y="37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0" y="21"/>
                  </a:lnTo>
                  <a:lnTo>
                    <a:pt x="18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5698" tIns="42850" rIns="85698" bIns="4285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2066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endParaRPr>
            </a:p>
          </p:txBody>
        </p:sp>
      </p:grpSp>
      <p:sp>
        <p:nvSpPr>
          <p:cNvPr id="51" name="Oval 27"/>
          <p:cNvSpPr/>
          <p:nvPr/>
        </p:nvSpPr>
        <p:spPr>
          <a:xfrm>
            <a:off x="7132501" y="1353962"/>
            <a:ext cx="775902" cy="77594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3348" tIns="21674" rIns="43348" bIns="21674" rtlCol="0" anchor="ctr"/>
          <a:lstStyle/>
          <a:p>
            <a:pPr algn="ctr"/>
            <a:r>
              <a:rPr lang="en-AU" sz="2066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03</a:t>
            </a:r>
          </a:p>
        </p:txBody>
      </p:sp>
      <p:sp>
        <p:nvSpPr>
          <p:cNvPr id="52" name="Oval 28"/>
          <p:cNvSpPr/>
          <p:nvPr/>
        </p:nvSpPr>
        <p:spPr>
          <a:xfrm>
            <a:off x="8496655" y="1353962"/>
            <a:ext cx="775902" cy="77594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3348" tIns="21674" rIns="43348" bIns="21674" rtlCol="0" anchor="ctr"/>
          <a:lstStyle/>
          <a:p>
            <a:pPr algn="ctr"/>
            <a:r>
              <a:rPr lang="en-AU" sz="2066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1340559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26"/>
          <p:cNvSpPr txBox="1"/>
          <p:nvPr/>
        </p:nvSpPr>
        <p:spPr>
          <a:xfrm>
            <a:off x="6670798" y="1632044"/>
            <a:ext cx="25678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  <a:sym typeface="+mn-lt"/>
              </a:rPr>
              <a:t>Docker</a:t>
            </a:r>
            <a:r>
              <a:rPr lang="zh-CN" altLang="en-US" sz="16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  <a:sym typeface="+mn-lt"/>
              </a:rPr>
              <a:t>及其虚拟网络</a:t>
            </a:r>
            <a:endParaRPr lang="en-US" altLang="zh-CN" sz="16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  <a:cs typeface="Arial" panose="020B0604020202020204" pitchFamily="34" charset="0"/>
              <a:sym typeface="+mn-lt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  <a:sym typeface="+mn-lt"/>
              </a:rPr>
              <a:t>ARP</a:t>
            </a:r>
            <a:r>
              <a:rPr lang="zh-CN" altLang="en-US" sz="16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  <a:sym typeface="+mn-lt"/>
              </a:rPr>
              <a:t>欺骗与中间人攻击</a:t>
            </a:r>
          </a:p>
        </p:txBody>
      </p:sp>
      <p:sp>
        <p:nvSpPr>
          <p:cNvPr id="8" name="Text Placeholder 10"/>
          <p:cNvSpPr txBox="1">
            <a:spLocks/>
          </p:cNvSpPr>
          <p:nvPr/>
        </p:nvSpPr>
        <p:spPr>
          <a:xfrm>
            <a:off x="6606786" y="692462"/>
            <a:ext cx="1177228" cy="235742"/>
          </a:xfrm>
          <a:prstGeom prst="rect">
            <a:avLst/>
          </a:prstGeom>
        </p:spPr>
        <p:txBody>
          <a:bodyPr lIns="43348" tIns="21674" rIns="43348" bIns="21674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en-US" altLang="zh-CN" sz="3000" dirty="0">
                <a:solidFill>
                  <a:srgbClr val="C00000"/>
                </a:solidFill>
                <a:latin typeface="Agency FB" panose="020B0503020202020204" pitchFamily="34" charset="0"/>
              </a:rPr>
              <a:t>PART 01</a:t>
            </a:r>
            <a:endParaRPr lang="zh-CN" altLang="en-US" sz="3000" dirty="0">
              <a:solidFill>
                <a:srgbClr val="C00000"/>
              </a:solidFill>
              <a:latin typeface="Agency FB" panose="020B0503020202020204" pitchFamily="34" charset="0"/>
            </a:endParaRPr>
          </a:p>
        </p:txBody>
      </p:sp>
      <p:sp>
        <p:nvSpPr>
          <p:cNvPr id="9" name="Text Placeholder 11"/>
          <p:cNvSpPr txBox="1">
            <a:spLocks/>
          </p:cNvSpPr>
          <p:nvPr/>
        </p:nvSpPr>
        <p:spPr>
          <a:xfrm>
            <a:off x="6670798" y="1163441"/>
            <a:ext cx="2313403" cy="436760"/>
          </a:xfrm>
          <a:prstGeom prst="rect">
            <a:avLst/>
          </a:prstGeom>
        </p:spPr>
        <p:txBody>
          <a:bodyPr lIns="43348" tIns="21674" rIns="43348" bIns="21674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</a:p>
        </p:txBody>
      </p:sp>
    </p:spTree>
    <p:extLst>
      <p:ext uri="{BB962C8B-B14F-4D97-AF65-F5344CB8AC3E}">
        <p14:creationId xmlns:p14="http://schemas.microsoft.com/office/powerpoint/2010/main" val="2534642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91691"/>
            <a:ext cx="13679488" cy="695921"/>
          </a:xfrm>
        </p:spPr>
        <p:txBody>
          <a:bodyPr>
            <a:normAutofit/>
          </a:bodyPr>
          <a:lstStyle/>
          <a:p>
            <a:pPr marL="228600" indent="-228600" algn="ctr" defTabSz="914400">
              <a:spcBef>
                <a:spcPts val="1000"/>
              </a:spcBef>
            </a:pP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容器技术简介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2513" y="958453"/>
            <a:ext cx="11883761" cy="2284452"/>
          </a:xfrm>
        </p:spPr>
        <p:txBody>
          <a:bodyPr/>
          <a:lstStyle/>
          <a:p>
            <a:pPr marL="177800" indent="-177800">
              <a:lnSpc>
                <a:spcPct val="150000"/>
              </a:lnSpc>
            </a:pPr>
            <a:r>
              <a:rPr lang="zh-CN" altLang="en-US" b="1" dirty="0">
                <a:solidFill>
                  <a:schemeClr val="bg1"/>
                </a:solidFill>
              </a:rPr>
              <a:t>共享底层操作系统的进程间隔离技术</a:t>
            </a:r>
            <a:endParaRPr lang="en-US" altLang="zh-CN" b="1" dirty="0">
              <a:solidFill>
                <a:schemeClr val="bg1"/>
              </a:solidFill>
            </a:endParaRPr>
          </a:p>
          <a:p>
            <a:pPr marL="177800" indent="-177800">
              <a:lnSpc>
                <a:spcPct val="150000"/>
              </a:lnSpc>
            </a:pPr>
            <a:r>
              <a:rPr lang="zh-CN" altLang="en-US" b="1" dirty="0">
                <a:solidFill>
                  <a:schemeClr val="bg1"/>
                </a:solidFill>
              </a:rPr>
              <a:t>底层技术：</a:t>
            </a:r>
            <a:r>
              <a:rPr lang="en-US" altLang="zh-CN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Namespace</a:t>
            </a:r>
            <a:r>
              <a:rPr lang="zh-CN" altLang="en-US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b="1" dirty="0" err="1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Cgroup</a:t>
            </a:r>
            <a:r>
              <a:rPr lang="en-US" altLang="zh-CN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…</a:t>
            </a:r>
          </a:p>
          <a:p>
            <a:pPr marL="177800" indent="-177800">
              <a:lnSpc>
                <a:spcPct val="150000"/>
              </a:lnSpc>
            </a:pPr>
            <a:r>
              <a:rPr lang="zh-CN" altLang="en-US" b="1" dirty="0">
                <a:solidFill>
                  <a:schemeClr val="bg1"/>
                </a:solidFill>
                <a:latin typeface="+mn-ea"/>
              </a:rPr>
              <a:t>优缺点 </a:t>
            </a:r>
            <a:r>
              <a:rPr lang="en-US" altLang="zh-CN" b="1" dirty="0">
                <a:solidFill>
                  <a:schemeClr val="bg1"/>
                </a:solidFill>
                <a:latin typeface="+mn-ea"/>
              </a:rPr>
              <a:t>(vs </a:t>
            </a:r>
            <a:r>
              <a:rPr lang="zh-CN" altLang="en-US" b="1" dirty="0">
                <a:solidFill>
                  <a:schemeClr val="bg1"/>
                </a:solidFill>
                <a:latin typeface="+mn-ea"/>
              </a:rPr>
              <a:t>虚拟化技术</a:t>
            </a:r>
            <a:r>
              <a:rPr lang="en-US" altLang="zh-CN" b="1" dirty="0">
                <a:solidFill>
                  <a:schemeClr val="bg1"/>
                </a:solidFill>
                <a:latin typeface="+mn-ea"/>
              </a:rPr>
              <a:t>)</a:t>
            </a:r>
            <a:r>
              <a:rPr lang="zh-CN" altLang="en-US" b="1" dirty="0">
                <a:solidFill>
                  <a:schemeClr val="bg1"/>
                </a:solidFill>
                <a:latin typeface="+mn-ea"/>
              </a:rPr>
              <a:t>：</a:t>
            </a:r>
            <a:endParaRPr lang="en-US" altLang="zh-CN" b="1" dirty="0">
              <a:solidFill>
                <a:schemeClr val="bg1"/>
              </a:solidFill>
              <a:latin typeface="+mn-ea"/>
            </a:endParaRPr>
          </a:p>
          <a:p>
            <a:pPr marL="446088" indent="-268288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优点：低成本、高效率、易部署</a:t>
            </a:r>
            <a:endParaRPr lang="en-US" altLang="zh-CN" sz="1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46088" indent="-268288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缺点：共享内核，隔离不充分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4490462" y="1105735"/>
            <a:ext cx="5254149" cy="2160000"/>
            <a:chOff x="4611429" y="1158240"/>
            <a:chExt cx="5254149" cy="2160000"/>
          </a:xfrm>
        </p:grpSpPr>
        <p:pic>
          <p:nvPicPr>
            <p:cNvPr id="1026" name="Picture 2" descr="Virtual Machine System Architecture Diagram"/>
            <p:cNvPicPr>
              <a:picLocks noChangeAspect="1" noChangeArrowheads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11429" y="1158240"/>
              <a:ext cx="2403454" cy="21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Containers System Architecture Diagram"/>
            <p:cNvPicPr>
              <a:picLocks noChangeAspect="1" noChangeArrowheads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56348" y="1158240"/>
              <a:ext cx="2409230" cy="21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11765" r="90196"/>
                    </a14:imgEffect>
                  </a14:imgLayer>
                </a14:imgProps>
              </a:ext>
            </a:extLst>
          </a:blip>
          <a:srcRect l="11370" r="10232"/>
          <a:stretch/>
        </p:blipFill>
        <p:spPr>
          <a:xfrm>
            <a:off x="10918348" y="887612"/>
            <a:ext cx="1944548" cy="1142923"/>
          </a:xfrm>
          <a:prstGeom prst="rect">
            <a:avLst/>
          </a:prstGeom>
        </p:spPr>
      </p:pic>
      <p:pic>
        <p:nvPicPr>
          <p:cNvPr id="1038" name="Picture 14" descr="images/flower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1865" y="2326719"/>
            <a:ext cx="2677515" cy="987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8831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91691"/>
            <a:ext cx="13679488" cy="695921"/>
          </a:xfrm>
        </p:spPr>
        <p:txBody>
          <a:bodyPr>
            <a:normAutofit/>
          </a:bodyPr>
          <a:lstStyle/>
          <a:p>
            <a:pPr marL="228600" indent="-228600" algn="ctr" defTabSz="914400">
              <a:spcBef>
                <a:spcPts val="1000"/>
              </a:spcBef>
            </a:pP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Docker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容器网络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00300" y="958453"/>
            <a:ext cx="10294203" cy="2284452"/>
          </a:xfrm>
        </p:spPr>
        <p:txBody>
          <a:bodyPr/>
          <a:lstStyle/>
          <a:p>
            <a:pPr marL="177800" indent="-177800">
              <a:lnSpc>
                <a:spcPct val="150000"/>
              </a:lnSpc>
            </a:pPr>
            <a:r>
              <a:rPr lang="zh-CN" altLang="en-US" b="1" dirty="0">
                <a:solidFill>
                  <a:schemeClr val="bg1"/>
                </a:solidFill>
              </a:rPr>
              <a:t>系统向</a:t>
            </a:r>
            <a:r>
              <a:rPr lang="en-US" altLang="zh-CN" b="1" dirty="0">
                <a:solidFill>
                  <a:schemeClr val="bg1"/>
                </a:solidFill>
              </a:rPr>
              <a:t>Docker</a:t>
            </a:r>
            <a:r>
              <a:rPr lang="zh-CN" altLang="en-US" b="1" dirty="0">
                <a:solidFill>
                  <a:schemeClr val="bg1"/>
                </a:solidFill>
              </a:rPr>
              <a:t>实例提供网络通信能力</a:t>
            </a:r>
            <a:endParaRPr lang="en-US" altLang="zh-CN" b="1" dirty="0">
              <a:solidFill>
                <a:schemeClr val="bg1"/>
              </a:solidFill>
            </a:endParaRPr>
          </a:p>
          <a:p>
            <a:pPr marL="538163" indent="-358775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宿主系统虚拟网桥 </a:t>
            </a:r>
            <a:r>
              <a:rPr lang="en-US" altLang="zh-CN" sz="1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(bridge);</a:t>
            </a:r>
          </a:p>
          <a:p>
            <a:pPr marL="538163" indent="-358775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宿主系统创建一对虚拟网口；</a:t>
            </a:r>
            <a:endParaRPr lang="en-US" altLang="zh-CN" sz="1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538163" indent="-358775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将虚拟网口分别添加到</a:t>
            </a:r>
            <a:r>
              <a:rPr lang="en-US" altLang="zh-CN" sz="1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Docker</a:t>
            </a:r>
            <a:r>
              <a:rPr lang="zh-CN" altLang="en-US" sz="1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实例和虚拟网桥</a:t>
            </a:r>
            <a:r>
              <a:rPr lang="en-US" altLang="zh-CN" sz="1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.</a:t>
            </a:r>
          </a:p>
          <a:p>
            <a:pPr marL="177800" indent="-177800">
              <a:lnSpc>
                <a:spcPct val="150000"/>
              </a:lnSpc>
            </a:pPr>
            <a:endParaRPr lang="zh-CN" altLang="en-US" sz="1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/>
          <a:srcRect t="4717"/>
          <a:stretch/>
        </p:blipFill>
        <p:spPr>
          <a:xfrm>
            <a:off x="7547401" y="958453"/>
            <a:ext cx="4098125" cy="2419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236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91691"/>
            <a:ext cx="13679488" cy="695921"/>
          </a:xfrm>
        </p:spPr>
        <p:txBody>
          <a:bodyPr>
            <a:normAutofit/>
          </a:bodyPr>
          <a:lstStyle/>
          <a:p>
            <a:pPr marL="228600" indent="-228600" algn="ctr" defTabSz="914400">
              <a:spcBef>
                <a:spcPts val="1000"/>
              </a:spcBef>
            </a:pP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ARP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欺骗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00300" y="958453"/>
            <a:ext cx="10294203" cy="2284452"/>
          </a:xfrm>
        </p:spPr>
        <p:txBody>
          <a:bodyPr>
            <a:normAutofit/>
          </a:bodyPr>
          <a:lstStyle/>
          <a:p>
            <a:pPr marL="177800" indent="-177800">
              <a:lnSpc>
                <a:spcPct val="150000"/>
              </a:lnSpc>
            </a:pPr>
            <a:r>
              <a:rPr lang="zh-CN" altLang="en-US" b="1" dirty="0">
                <a:solidFill>
                  <a:schemeClr val="bg1"/>
                </a:solidFill>
                <a:latin typeface="+mn-ea"/>
              </a:rPr>
              <a:t>网络通信基于</a:t>
            </a:r>
            <a:r>
              <a:rPr lang="en-US" altLang="zh-CN" b="1" dirty="0">
                <a:solidFill>
                  <a:schemeClr val="bg1"/>
                </a:solidFill>
                <a:latin typeface="+mn-ea"/>
              </a:rPr>
              <a:t>IP</a:t>
            </a:r>
            <a:r>
              <a:rPr lang="zh-CN" altLang="en-US" b="1" dirty="0">
                <a:solidFill>
                  <a:schemeClr val="bg1"/>
                </a:solidFill>
                <a:latin typeface="+mn-ea"/>
              </a:rPr>
              <a:t>地址 </a:t>
            </a:r>
            <a:r>
              <a:rPr lang="en-US" altLang="zh-CN" b="1" dirty="0">
                <a:solidFill>
                  <a:schemeClr val="bg1"/>
                </a:solidFill>
                <a:latin typeface="+mn-ea"/>
              </a:rPr>
              <a:t>vs </a:t>
            </a:r>
            <a:r>
              <a:rPr lang="zh-CN" altLang="en-US" b="1" dirty="0">
                <a:solidFill>
                  <a:schemeClr val="bg1"/>
                </a:solidFill>
                <a:latin typeface="+mn-ea"/>
              </a:rPr>
              <a:t>网卡接受数据基于</a:t>
            </a:r>
            <a:r>
              <a:rPr lang="en-US" altLang="zh-CN" b="1" dirty="0">
                <a:solidFill>
                  <a:schemeClr val="bg1"/>
                </a:solidFill>
                <a:latin typeface="+mn-ea"/>
              </a:rPr>
              <a:t>Mac</a:t>
            </a:r>
            <a:r>
              <a:rPr lang="zh-CN" altLang="en-US" b="1" dirty="0">
                <a:solidFill>
                  <a:schemeClr val="bg1"/>
                </a:solidFill>
                <a:latin typeface="+mn-ea"/>
              </a:rPr>
              <a:t>地址</a:t>
            </a:r>
            <a:endParaRPr lang="en-US" altLang="zh-CN" b="1" dirty="0">
              <a:solidFill>
                <a:schemeClr val="bg1"/>
              </a:solidFill>
              <a:latin typeface="+mn-ea"/>
            </a:endParaRPr>
          </a:p>
          <a:p>
            <a:pPr marL="177800" indent="-177800">
              <a:lnSpc>
                <a:spcPct val="150000"/>
              </a:lnSpc>
            </a:pPr>
            <a:r>
              <a:rPr lang="en-US" altLang="zh-CN" b="1" dirty="0">
                <a:solidFill>
                  <a:schemeClr val="bg1"/>
                </a:solidFill>
                <a:latin typeface="+mn-ea"/>
              </a:rPr>
              <a:t>ARP</a:t>
            </a:r>
            <a:r>
              <a:rPr lang="zh-CN" altLang="en-US" b="1" dirty="0">
                <a:solidFill>
                  <a:schemeClr val="bg1"/>
                </a:solidFill>
                <a:latin typeface="+mn-ea"/>
              </a:rPr>
              <a:t>表：</a:t>
            </a:r>
            <a:r>
              <a:rPr lang="en-US" altLang="zh-CN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IP</a:t>
            </a:r>
            <a:r>
              <a:rPr lang="zh-CN" altLang="en-US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地址 </a:t>
            </a:r>
            <a:r>
              <a:rPr lang="en-US" altLang="zh-CN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-&gt; MAC</a:t>
            </a:r>
            <a:r>
              <a:rPr lang="zh-CN" altLang="en-US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地址</a:t>
            </a:r>
            <a:endParaRPr lang="en-US" altLang="zh-CN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177800" indent="-177800">
              <a:lnSpc>
                <a:spcPct val="150000"/>
              </a:lnSpc>
            </a:pPr>
            <a:r>
              <a:rPr lang="en-US" altLang="zh-CN" b="1" dirty="0">
                <a:solidFill>
                  <a:schemeClr val="bg1"/>
                </a:solidFill>
                <a:latin typeface="+mn-ea"/>
              </a:rPr>
              <a:t>ARP</a:t>
            </a:r>
            <a:r>
              <a:rPr lang="zh-CN" altLang="en-US" b="1" dirty="0">
                <a:solidFill>
                  <a:schemeClr val="bg1"/>
                </a:solidFill>
                <a:latin typeface="+mn-ea"/>
              </a:rPr>
              <a:t>查询与反馈</a:t>
            </a:r>
            <a:endParaRPr lang="en-US" altLang="zh-CN" b="1" dirty="0">
              <a:solidFill>
                <a:schemeClr val="bg1"/>
              </a:solidFill>
              <a:latin typeface="+mn-ea"/>
            </a:endParaRPr>
          </a:p>
          <a:p>
            <a:pPr marL="177800" indent="-177800">
              <a:lnSpc>
                <a:spcPct val="150000"/>
              </a:lnSpc>
            </a:pPr>
            <a:endParaRPr lang="en-US" altLang="zh-CN" b="1" dirty="0">
              <a:solidFill>
                <a:schemeClr val="bg1"/>
              </a:solidFill>
              <a:latin typeface="+mn-ea"/>
            </a:endParaRPr>
          </a:p>
          <a:p>
            <a:pPr marL="177800" indent="-177800">
              <a:lnSpc>
                <a:spcPct val="150000"/>
              </a:lnSpc>
            </a:pPr>
            <a:r>
              <a:rPr lang="en-US" altLang="zh-CN" sz="1400" b="1" dirty="0">
                <a:solidFill>
                  <a:schemeClr val="bg1"/>
                </a:solidFill>
                <a:latin typeface="+mn-ea"/>
              </a:rPr>
              <a:t>ARP</a:t>
            </a:r>
            <a:r>
              <a:rPr lang="zh-CN" altLang="en-US" sz="1400" b="1" dirty="0">
                <a:solidFill>
                  <a:schemeClr val="bg1"/>
                </a:solidFill>
                <a:latin typeface="+mn-ea"/>
              </a:rPr>
              <a:t>欺骗：</a:t>
            </a:r>
            <a:r>
              <a:rPr lang="en-US" altLang="zh-CN" sz="1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ARP</a:t>
            </a:r>
            <a:r>
              <a:rPr lang="zh-CN" altLang="en-US" sz="1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数据包真实性无法验证</a:t>
            </a:r>
            <a:endParaRPr lang="en-US" altLang="zh-CN" sz="1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761513" y="2359639"/>
            <a:ext cx="3856890" cy="954107"/>
          </a:xfrm>
          <a:prstGeom prst="rect">
            <a:avLst/>
          </a:prstGeom>
          <a:solidFill>
            <a:srgbClr val="F3F3F3"/>
          </a:solidFill>
          <a:ln>
            <a:solidFill>
              <a:srgbClr val="F3F3F3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 # 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arp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-a</a:t>
            </a:r>
          </a:p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 (172.17.0.4) at 02:42:ac:11:00:04 [ether]  on eth0</a:t>
            </a:r>
          </a:p>
          <a:p>
            <a:r>
              <a:rPr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 (172.17.0.2) at 02:42:ac:11:00:04 [ether]  on eth0</a:t>
            </a:r>
          </a:p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 (172.17.0.1) at 02:42:fa:4f:be:25 [ether]  on eth0</a:t>
            </a:r>
          </a:p>
        </p:txBody>
      </p:sp>
      <p:sp>
        <p:nvSpPr>
          <p:cNvPr id="6" name="下箭头 5"/>
          <p:cNvSpPr/>
          <p:nvPr/>
        </p:nvSpPr>
        <p:spPr>
          <a:xfrm>
            <a:off x="9495029" y="1826569"/>
            <a:ext cx="389858" cy="548219"/>
          </a:xfrm>
          <a:prstGeom prst="downArrow">
            <a:avLst/>
          </a:prstGeom>
          <a:solidFill>
            <a:srgbClr val="F3F3F3"/>
          </a:solidFill>
          <a:ln>
            <a:solidFill>
              <a:srgbClr val="F3F3F3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image2.png"/>
          <p:cNvPicPr/>
          <p:nvPr/>
        </p:nvPicPr>
        <p:blipFill rotWithShape="1">
          <a:blip r:embed="rId3"/>
          <a:srcRect l="62762" t="67405" r="15029" b="11705"/>
          <a:stretch/>
        </p:blipFill>
        <p:spPr>
          <a:xfrm>
            <a:off x="3378411" y="2188687"/>
            <a:ext cx="2879256" cy="341903"/>
          </a:xfrm>
          <a:prstGeom prst="rect">
            <a:avLst/>
          </a:prstGeom>
          <a:ln/>
        </p:spPr>
      </p:pic>
      <p:sp>
        <p:nvSpPr>
          <p:cNvPr id="4" name="矩形 3"/>
          <p:cNvSpPr/>
          <p:nvPr/>
        </p:nvSpPr>
        <p:spPr>
          <a:xfrm>
            <a:off x="4040026" y="2317055"/>
            <a:ext cx="270000" cy="270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7761513" y="1087905"/>
            <a:ext cx="3856890" cy="738664"/>
          </a:xfrm>
          <a:prstGeom prst="rect">
            <a:avLst/>
          </a:prstGeom>
          <a:solidFill>
            <a:srgbClr val="F3F3F3"/>
          </a:solidFill>
          <a:ln>
            <a:solidFill>
              <a:srgbClr val="F3F3F3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 # 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arp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-a</a:t>
            </a:r>
            <a:endParaRPr lang="zh-CN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 (172.17.0.4) at 02:42:ac:11:00:04 [ether]  on eth0</a:t>
            </a:r>
            <a:endParaRPr lang="zh-CN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 (172.17.0.1) at 02:42:fa:4f:be:25 [ether]  on eth0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911498" y="2317055"/>
            <a:ext cx="270000" cy="270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1551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  <p:bldP spid="4" grpId="0" animBg="1"/>
      <p:bldP spid="4" grpId="1" animBg="1"/>
      <p:bldP spid="13" grpId="0" animBg="1"/>
      <p:bldP spid="13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91691"/>
            <a:ext cx="13679488" cy="695921"/>
          </a:xfrm>
        </p:spPr>
        <p:txBody>
          <a:bodyPr>
            <a:normAutofit/>
          </a:bodyPr>
          <a:lstStyle/>
          <a:p>
            <a:pPr marL="228600" indent="-228600" algn="ctr" defTabSz="914400">
              <a:spcBef>
                <a:spcPts val="1000"/>
              </a:spcBef>
            </a:pP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中间人攻击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82144" y="958453"/>
            <a:ext cx="5791200" cy="2284452"/>
          </a:xfrm>
        </p:spPr>
        <p:txBody>
          <a:bodyPr>
            <a:normAutofit fontScale="92500" lnSpcReduction="10000"/>
          </a:bodyPr>
          <a:lstStyle/>
          <a:p>
            <a:pPr marL="177800" indent="-177800">
              <a:lnSpc>
                <a:spcPct val="150000"/>
              </a:lnSpc>
            </a:pPr>
            <a:r>
              <a:rPr lang="zh-CN" altLang="en-US" b="1" dirty="0">
                <a:solidFill>
                  <a:schemeClr val="bg1"/>
                </a:solidFill>
                <a:latin typeface="+mn-ea"/>
              </a:rPr>
              <a:t>以</a:t>
            </a:r>
            <a:r>
              <a:rPr lang="en-US" altLang="zh-CN" b="1" dirty="0">
                <a:solidFill>
                  <a:schemeClr val="bg1"/>
                </a:solidFill>
                <a:latin typeface="+mn-ea"/>
              </a:rPr>
              <a:t>ARP</a:t>
            </a:r>
            <a:r>
              <a:rPr lang="zh-CN" altLang="en-US" b="1" dirty="0">
                <a:solidFill>
                  <a:schemeClr val="bg1"/>
                </a:solidFill>
                <a:latin typeface="+mn-ea"/>
              </a:rPr>
              <a:t>欺骗为基础可实现局域网内的中间人攻击</a:t>
            </a:r>
            <a:endParaRPr lang="en-US" altLang="zh-CN" b="1" dirty="0">
              <a:solidFill>
                <a:schemeClr val="bg1"/>
              </a:solidFill>
              <a:latin typeface="+mn-ea"/>
            </a:endParaRPr>
          </a:p>
          <a:p>
            <a:pPr marL="0" indent="182563">
              <a:lnSpc>
                <a:spcPct val="150000"/>
              </a:lnSpc>
              <a:buNone/>
            </a:pPr>
            <a:r>
              <a:rPr lang="zh-CN" altLang="en-US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例：欺骗受害者，使其</a:t>
            </a:r>
            <a:r>
              <a:rPr lang="en-US" altLang="zh-CN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ARP</a:t>
            </a:r>
            <a:r>
              <a:rPr lang="zh-CN" altLang="en-US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缓存表中网关</a:t>
            </a:r>
            <a:r>
              <a:rPr lang="en-US" altLang="zh-CN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IP</a:t>
            </a:r>
            <a:r>
              <a:rPr lang="zh-CN" altLang="en-US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对应</a:t>
            </a:r>
            <a:r>
              <a:rPr lang="en-US" altLang="zh-CN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Mac</a:t>
            </a:r>
            <a:r>
              <a:rPr lang="zh-CN" altLang="en-US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地址遭到篡改。</a:t>
            </a:r>
            <a:endParaRPr lang="en-US" altLang="zh-CN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177800" indent="-177800">
              <a:lnSpc>
                <a:spcPct val="150000"/>
              </a:lnSpc>
            </a:pPr>
            <a:r>
              <a:rPr lang="zh-CN" altLang="en-US" b="1" dirty="0">
                <a:solidFill>
                  <a:schemeClr val="bg1"/>
                </a:solidFill>
                <a:latin typeface="+mn-ea"/>
              </a:rPr>
              <a:t>中间人攻击的传统实现思路</a:t>
            </a:r>
            <a:endParaRPr lang="en-US" altLang="zh-CN" b="1" dirty="0">
              <a:solidFill>
                <a:schemeClr val="bg1"/>
              </a:solidFill>
              <a:latin typeface="+mn-ea"/>
            </a:endParaRPr>
          </a:p>
          <a:p>
            <a:pPr marL="0" indent="182563">
              <a:lnSpc>
                <a:spcPct val="150000"/>
              </a:lnSpc>
              <a:buNone/>
            </a:pPr>
            <a:r>
              <a:rPr lang="zh-CN" altLang="en-US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使用原始套接字，在数据链路层进行数据帧的收发、监控和修改。</a:t>
            </a:r>
            <a:endParaRPr lang="en-US" altLang="zh-CN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177800" indent="-177800">
              <a:lnSpc>
                <a:spcPct val="150000"/>
              </a:lnSpc>
            </a:pPr>
            <a:r>
              <a:rPr lang="zh-CN" altLang="en-US" b="1" dirty="0">
                <a:solidFill>
                  <a:schemeClr val="bg1"/>
                </a:solidFill>
                <a:latin typeface="+mn-ea"/>
              </a:rPr>
              <a:t>攻击场景举例</a:t>
            </a:r>
            <a:endParaRPr lang="en-US" altLang="zh-CN" b="1" dirty="0">
              <a:solidFill>
                <a:schemeClr val="bg1"/>
              </a:solidFill>
              <a:latin typeface="+mn-ea"/>
            </a:endParaRPr>
          </a:p>
          <a:p>
            <a:pPr marL="0" indent="182563">
              <a:lnSpc>
                <a:spcPct val="150000"/>
              </a:lnSpc>
              <a:buNone/>
            </a:pPr>
            <a:r>
              <a:rPr lang="zh-CN" altLang="en-US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钓鱼攻击、会话劫持、</a:t>
            </a:r>
            <a:r>
              <a:rPr lang="en-US" altLang="zh-CN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Https</a:t>
            </a:r>
            <a:r>
              <a:rPr lang="zh-CN" altLang="en-US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中间人攻击</a:t>
            </a:r>
            <a:r>
              <a:rPr lang="en-US" altLang="zh-CN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……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6942" y="1416559"/>
            <a:ext cx="3883520" cy="1387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4843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91691"/>
            <a:ext cx="13679488" cy="695921"/>
          </a:xfrm>
        </p:spPr>
        <p:txBody>
          <a:bodyPr>
            <a:normAutofit/>
          </a:bodyPr>
          <a:lstStyle/>
          <a:p>
            <a:pPr marL="228600" indent="-228600" algn="ctr" defTabSz="914400">
              <a:spcBef>
                <a:spcPts val="1000"/>
              </a:spcBef>
            </a:pP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在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Docker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容器网络里也是这样的吗？</a:t>
            </a:r>
            <a:endParaRPr lang="en-US" altLang="zh-CN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2050" name="Picture 2" descr="åªåä¹é­ç«¥éä¸è¡¨æåå¤§å¨ æé³åªåè¡¨æåå¾çæç¬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30170" y1="96750" x2="30170" y2="96750"/>
                        <a14:foregroundMark x1="36983" y1="95250" x2="36983" y2="95250"/>
                        <a14:foregroundMark x1="33333" y1="95250" x2="33333" y2="95250"/>
                        <a14:foregroundMark x1="34793" y1="92000" x2="34793" y2="92000"/>
                        <a14:foregroundMark x1="42579" y1="96500" x2="42579" y2="96500"/>
                        <a14:foregroundMark x1="53528" y1="97250" x2="53528" y2="97250"/>
                        <a14:foregroundMark x1="57178" y1="96500" x2="57178" y2="96500"/>
                        <a14:foregroundMark x1="58881" y1="97250" x2="57664" y2="91750"/>
                        <a14:foregroundMark x1="58394" y1="95000" x2="58881" y2="95250"/>
                        <a14:foregroundMark x1="63504" y1="93500" x2="63504" y2="93500"/>
                        <a14:foregroundMark x1="63260" y1="95250" x2="63260" y2="95250"/>
                        <a14:foregroundMark x1="63504" y1="96500" x2="63504" y2="96500"/>
                        <a14:foregroundMark x1="58394" y1="92750" x2="58394" y2="92750"/>
                        <a14:foregroundMark x1="54501" y1="89250" x2="54501" y2="892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6995" y="1040997"/>
            <a:ext cx="2645497" cy="2574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29412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1902</TotalTime>
  <Words>1761</Words>
  <Application>Microsoft Office PowerPoint</Application>
  <PresentationFormat>自定义</PresentationFormat>
  <Paragraphs>343</Paragraphs>
  <Slides>27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40" baseType="lpstr">
      <vt:lpstr>Roboto</vt:lpstr>
      <vt:lpstr>等线</vt:lpstr>
      <vt:lpstr>等线 Light</vt:lpstr>
      <vt:lpstr>楷体</vt:lpstr>
      <vt:lpstr>微软雅黑</vt:lpstr>
      <vt:lpstr>微软雅黑</vt:lpstr>
      <vt:lpstr>Agency FB</vt:lpstr>
      <vt:lpstr>Arial</vt:lpstr>
      <vt:lpstr>Calibri</vt:lpstr>
      <vt:lpstr>Calibri Light</vt:lpstr>
      <vt:lpstr>Times New Roman</vt:lpstr>
      <vt:lpstr>Wingdings</vt:lpstr>
      <vt:lpstr>Office 主题​​</vt:lpstr>
      <vt:lpstr>PowerPoint 演示文稿</vt:lpstr>
      <vt:lpstr>关于我</vt:lpstr>
      <vt:lpstr>PowerPoint 演示文稿</vt:lpstr>
      <vt:lpstr>PowerPoint 演示文稿</vt:lpstr>
      <vt:lpstr>容器技术简介</vt:lpstr>
      <vt:lpstr>Docker容器网络</vt:lpstr>
      <vt:lpstr>ARP欺骗</vt:lpstr>
      <vt:lpstr>中间人攻击</vt:lpstr>
      <vt:lpstr>在Docker容器网络里也是这样的吗？</vt:lpstr>
      <vt:lpstr>PowerPoint 演示文稿</vt:lpstr>
      <vt:lpstr>本地测试环境的搭建</vt:lpstr>
      <vt:lpstr>基于设备 VS 基于Docker的攻击</vt:lpstr>
      <vt:lpstr>ARP欺骗的实现方法</vt:lpstr>
      <vt:lpstr>ARP欺骗的成功条件</vt:lpstr>
      <vt:lpstr>中间人攻击的方法与条件</vt:lpstr>
      <vt:lpstr>中间人攻击的方法与条件</vt:lpstr>
      <vt:lpstr>PowerPoint 演示文稿</vt:lpstr>
      <vt:lpstr>不受控内核带来的小麻烦</vt:lpstr>
      <vt:lpstr>小麻烦的解决方案</vt:lpstr>
      <vt:lpstr>中间人攻击Demo</vt:lpstr>
      <vt:lpstr>PowerPoint 演示文稿</vt:lpstr>
      <vt:lpstr>被测目标的选取</vt:lpstr>
      <vt:lpstr>主流云厂商的测试</vt:lpstr>
      <vt:lpstr>某云厂商FaaS平台攻击PoC</vt:lpstr>
      <vt:lpstr>PowerPoint 演示文稿</vt:lpstr>
      <vt:lpstr>讨论与总结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Gu</dc:creator>
  <cp:lastModifiedBy>Tencent_Go</cp:lastModifiedBy>
  <cp:revision>344</cp:revision>
  <dcterms:created xsi:type="dcterms:W3CDTF">2018-07-23T08:46:32Z</dcterms:created>
  <dcterms:modified xsi:type="dcterms:W3CDTF">2019-10-30T15:27:47Z</dcterms:modified>
</cp:coreProperties>
</file>