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61" r:id="rId4"/>
    <p:sldId id="262" r:id="rId5"/>
    <p:sldId id="263" r:id="rId6"/>
    <p:sldId id="264" r:id="rId7"/>
    <p:sldId id="265" r:id="rId8"/>
    <p:sldId id="259"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2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448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4885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59277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556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679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2051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387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6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5808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4/20/2023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2528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4/20/2023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914593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earthexplorer.usgs.gov/" TargetMode="External"/><Relationship Id="rId2" Type="http://schemas.openxmlformats.org/officeDocument/2006/relationships/hyperlink" Target="https://bhuvan-app1.nrsc.gov.in/globe/2d.ph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forest road">
            <a:extLst>
              <a:ext uri="{FF2B5EF4-FFF2-40B4-BE49-F238E27FC236}">
                <a16:creationId xmlns:a16="http://schemas.microsoft.com/office/drawing/2014/main" id="{DDC61170-2E8F-0C45-874E-E85532C15300}"/>
              </a:ext>
            </a:extLst>
          </p:cNvPr>
          <p:cNvPicPr>
            <a:picLocks noChangeAspect="1"/>
          </p:cNvPicPr>
          <p:nvPr/>
        </p:nvPicPr>
        <p:blipFill rotWithShape="1">
          <a:blip r:embed="rId2">
            <a:alphaModFix amt="40000"/>
          </a:blip>
          <a:srcRect t="16512" r="-1" b="6677"/>
          <a:stretch/>
        </p:blipFill>
        <p:spPr>
          <a:xfrm>
            <a:off x="20" y="-154735"/>
            <a:ext cx="12188932" cy="6857990"/>
          </a:xfrm>
          <a:prstGeom prst="rect">
            <a:avLst/>
          </a:prstGeom>
        </p:spPr>
      </p:pic>
      <p:sp>
        <p:nvSpPr>
          <p:cNvPr id="2" name="Title 1">
            <a:extLst>
              <a:ext uri="{FF2B5EF4-FFF2-40B4-BE49-F238E27FC236}">
                <a16:creationId xmlns:a16="http://schemas.microsoft.com/office/drawing/2014/main" id="{0B4F2FD8-BC3A-F0AF-A415-815010AD8DF1}"/>
              </a:ext>
            </a:extLst>
          </p:cNvPr>
          <p:cNvSpPr>
            <a:spLocks noGrp="1"/>
          </p:cNvSpPr>
          <p:nvPr>
            <p:ph type="ctrTitle"/>
          </p:nvPr>
        </p:nvSpPr>
        <p:spPr>
          <a:xfrm>
            <a:off x="482600" y="732032"/>
            <a:ext cx="6900839" cy="2736390"/>
          </a:xfrm>
        </p:spPr>
        <p:txBody>
          <a:bodyPr anchor="t">
            <a:normAutofit/>
          </a:bodyPr>
          <a:lstStyle/>
          <a:p>
            <a:pPr>
              <a:lnSpc>
                <a:spcPct val="90000"/>
              </a:lnSpc>
            </a:pPr>
            <a:r>
              <a:rPr lang="en-US" sz="3800" b="1" i="0" u="none" strike="noStrike" baseline="0" dirty="0">
                <a:solidFill>
                  <a:srgbClr val="FFFFFF"/>
                </a:solidFill>
                <a:latin typeface="Times New Roman" panose="02020603050405020304" pitchFamily="18" charset="0"/>
              </a:rPr>
              <a:t>AUTOMATIC ROAD EXTRACTION FROM MULTISPECTRAL HIGH RESOLUTION</a:t>
            </a:r>
            <a:br>
              <a:rPr lang="en-US" sz="3800" b="1" i="0" u="none" strike="noStrike" baseline="0" dirty="0">
                <a:solidFill>
                  <a:srgbClr val="FFFFFF"/>
                </a:solidFill>
                <a:latin typeface="Times New Roman" panose="02020603050405020304" pitchFamily="18" charset="0"/>
              </a:rPr>
            </a:br>
            <a:r>
              <a:rPr lang="en-IN" sz="3800" b="1" i="0" u="none" strike="noStrike" baseline="0" dirty="0">
                <a:solidFill>
                  <a:srgbClr val="FFFFFF"/>
                </a:solidFill>
                <a:latin typeface="Times New Roman" panose="02020603050405020304" pitchFamily="18" charset="0"/>
              </a:rPr>
              <a:t>SATELLITE IMAGES</a:t>
            </a:r>
            <a:endParaRPr lang="en-IN" sz="3800" dirty="0">
              <a:solidFill>
                <a:srgbClr val="FFFFFF"/>
              </a:solidFill>
            </a:endParaRPr>
          </a:p>
        </p:txBody>
      </p:sp>
      <p:sp>
        <p:nvSpPr>
          <p:cNvPr id="3" name="Subtitle 2">
            <a:extLst>
              <a:ext uri="{FF2B5EF4-FFF2-40B4-BE49-F238E27FC236}">
                <a16:creationId xmlns:a16="http://schemas.microsoft.com/office/drawing/2014/main" id="{DBF76C21-7386-4F9F-D84E-E1059F5D0374}"/>
              </a:ext>
            </a:extLst>
          </p:cNvPr>
          <p:cNvSpPr>
            <a:spLocks noGrp="1"/>
          </p:cNvSpPr>
          <p:nvPr>
            <p:ph type="subTitle" idx="1"/>
          </p:nvPr>
        </p:nvSpPr>
        <p:spPr>
          <a:xfrm>
            <a:off x="6596565" y="4201721"/>
            <a:ext cx="4986084" cy="1949813"/>
          </a:xfrm>
        </p:spPr>
        <p:txBody>
          <a:bodyPr anchor="b">
            <a:normAutofit/>
          </a:bodyPr>
          <a:lstStyle/>
          <a:p>
            <a:pPr algn="r"/>
            <a:r>
              <a:rPr lang="en-IN" dirty="0">
                <a:solidFill>
                  <a:srgbClr val="FFFFFF"/>
                </a:solidFill>
              </a:rPr>
              <a:t>Rishabh Yadav</a:t>
            </a:r>
          </a:p>
          <a:p>
            <a:pPr algn="r"/>
            <a:r>
              <a:rPr lang="en-IN" dirty="0">
                <a:solidFill>
                  <a:srgbClr val="FFFFFF"/>
                </a:solidFill>
              </a:rPr>
              <a:t>22123013</a:t>
            </a: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828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7E62-D97A-ADA4-F8D4-BB86EB36CCF5}"/>
              </a:ext>
            </a:extLst>
          </p:cNvPr>
          <p:cNvSpPr>
            <a:spLocks noGrp="1"/>
          </p:cNvSpPr>
          <p:nvPr>
            <p:ph type="title"/>
          </p:nvPr>
        </p:nvSpPr>
        <p:spPr>
          <a:xfrm>
            <a:off x="482600" y="550048"/>
            <a:ext cx="6072945" cy="428361"/>
          </a:xfrm>
        </p:spPr>
        <p:txBody>
          <a:bodyPr/>
          <a:lstStyle/>
          <a:p>
            <a:r>
              <a:rPr lang="en-IN" dirty="0"/>
              <a:t>Road Extraction</a:t>
            </a:r>
          </a:p>
        </p:txBody>
      </p:sp>
      <p:sp>
        <p:nvSpPr>
          <p:cNvPr id="3" name="Content Placeholder 2">
            <a:extLst>
              <a:ext uri="{FF2B5EF4-FFF2-40B4-BE49-F238E27FC236}">
                <a16:creationId xmlns:a16="http://schemas.microsoft.com/office/drawing/2014/main" id="{740C3BD2-7A83-153F-580E-D1B6C732A7AE}"/>
              </a:ext>
            </a:extLst>
          </p:cNvPr>
          <p:cNvSpPr>
            <a:spLocks noGrp="1"/>
          </p:cNvSpPr>
          <p:nvPr>
            <p:ph idx="1"/>
          </p:nvPr>
        </p:nvSpPr>
        <p:spPr>
          <a:xfrm>
            <a:off x="482600" y="1392702"/>
            <a:ext cx="10506991" cy="4486889"/>
          </a:xfrm>
        </p:spPr>
        <p:txBody>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significance of road extraction from satellite images originates from the fact that it significantly improves the effectiveness of map production and can therefore be of used in automobile navigation systems or any emergency (rescue) system that requires instant maps. </a:t>
            </a: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793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2D32-771D-9D1E-99BF-FD06E296F0FC}"/>
              </a:ext>
            </a:extLst>
          </p:cNvPr>
          <p:cNvSpPr>
            <a:spLocks noGrp="1"/>
          </p:cNvSpPr>
          <p:nvPr>
            <p:ph type="title"/>
          </p:nvPr>
        </p:nvSpPr>
        <p:spPr>
          <a:xfrm>
            <a:off x="484632" y="705841"/>
            <a:ext cx="11145039" cy="823912"/>
          </a:xfrm>
        </p:spPr>
        <p:txBody>
          <a:bodyPr/>
          <a:lstStyle/>
          <a:p>
            <a:r>
              <a:rPr lang="en-IN" sz="5400" dirty="0"/>
              <a:t>Methodology</a:t>
            </a:r>
          </a:p>
        </p:txBody>
      </p:sp>
      <p:sp>
        <p:nvSpPr>
          <p:cNvPr id="3" name="Text Placeholder 2">
            <a:extLst>
              <a:ext uri="{FF2B5EF4-FFF2-40B4-BE49-F238E27FC236}">
                <a16:creationId xmlns:a16="http://schemas.microsoft.com/office/drawing/2014/main" id="{490CE275-FDC5-2A8A-1A94-3E5F02AFFE81}"/>
              </a:ext>
            </a:extLst>
          </p:cNvPr>
          <p:cNvSpPr>
            <a:spLocks noGrp="1"/>
          </p:cNvSpPr>
          <p:nvPr>
            <p:ph type="body" idx="1"/>
          </p:nvPr>
        </p:nvSpPr>
        <p:spPr>
          <a:xfrm>
            <a:off x="484632" y="1826709"/>
            <a:ext cx="5346222" cy="507322"/>
          </a:xfrm>
        </p:spPr>
        <p:txBody>
          <a:bodyPr/>
          <a:lstStyle/>
          <a:p>
            <a:r>
              <a:rPr lang="en-IN" dirty="0"/>
              <a:t>               Original Image</a:t>
            </a:r>
          </a:p>
        </p:txBody>
      </p:sp>
      <p:pic>
        <p:nvPicPr>
          <p:cNvPr id="8" name="Content Placeholder 7" descr="A picture containing indoor&#10;&#10;Description automatically generated">
            <a:extLst>
              <a:ext uri="{FF2B5EF4-FFF2-40B4-BE49-F238E27FC236}">
                <a16:creationId xmlns:a16="http://schemas.microsoft.com/office/drawing/2014/main" id="{F149A17A-DCA0-A008-5160-BDAD1DE821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1830" y="2334031"/>
            <a:ext cx="2648320" cy="2524477"/>
          </a:xfrm>
        </p:spPr>
      </p:pic>
      <p:sp>
        <p:nvSpPr>
          <p:cNvPr id="5" name="Text Placeholder 4">
            <a:extLst>
              <a:ext uri="{FF2B5EF4-FFF2-40B4-BE49-F238E27FC236}">
                <a16:creationId xmlns:a16="http://schemas.microsoft.com/office/drawing/2014/main" id="{80A63183-3499-55BD-8853-0769D3FCCCD0}"/>
              </a:ext>
            </a:extLst>
          </p:cNvPr>
          <p:cNvSpPr>
            <a:spLocks noGrp="1"/>
          </p:cNvSpPr>
          <p:nvPr>
            <p:ph type="body" sz="quarter" idx="3"/>
          </p:nvPr>
        </p:nvSpPr>
        <p:spPr>
          <a:xfrm>
            <a:off x="6256905" y="1826709"/>
            <a:ext cx="5372551" cy="560331"/>
          </a:xfrm>
        </p:spPr>
        <p:txBody>
          <a:bodyPr/>
          <a:lstStyle/>
          <a:p>
            <a:r>
              <a:rPr lang="en-IN" dirty="0"/>
              <a:t>              Convert to grey scale</a:t>
            </a:r>
          </a:p>
        </p:txBody>
      </p:sp>
      <p:pic>
        <p:nvPicPr>
          <p:cNvPr id="10" name="Content Placeholder 9" descr="A satellite view of a city&#10;&#10;Description automatically generated with low confidence">
            <a:extLst>
              <a:ext uri="{FF2B5EF4-FFF2-40B4-BE49-F238E27FC236}">
                <a16:creationId xmlns:a16="http://schemas.microsoft.com/office/drawing/2014/main" id="{6E4BC237-194B-462B-40FE-DBD53933FD4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19205" y="2392018"/>
            <a:ext cx="2647950" cy="2524125"/>
          </a:xfrm>
        </p:spPr>
      </p:pic>
      <p:sp>
        <p:nvSpPr>
          <p:cNvPr id="11" name="TextBox 10">
            <a:extLst>
              <a:ext uri="{FF2B5EF4-FFF2-40B4-BE49-F238E27FC236}">
                <a16:creationId xmlns:a16="http://schemas.microsoft.com/office/drawing/2014/main" id="{BC5EC2A1-43D6-DAD5-7E8C-DA50944C653F}"/>
              </a:ext>
            </a:extLst>
          </p:cNvPr>
          <p:cNvSpPr txBox="1"/>
          <p:nvPr/>
        </p:nvSpPr>
        <p:spPr>
          <a:xfrm>
            <a:off x="344557" y="5247861"/>
            <a:ext cx="5486297" cy="646331"/>
          </a:xfrm>
          <a:prstGeom prst="rect">
            <a:avLst/>
          </a:prstGeom>
          <a:noFill/>
        </p:spPr>
        <p:txBody>
          <a:bodyPr wrap="square" rtlCol="0">
            <a:spAutoFit/>
          </a:bodyPr>
          <a:lstStyle/>
          <a:p>
            <a:r>
              <a:rPr lang="en-IN" b="0" dirty="0" err="1">
                <a:solidFill>
                  <a:srgbClr val="000000"/>
                </a:solidFill>
                <a:effectLst/>
                <a:latin typeface="Courier New" panose="02070309020205020404" pitchFamily="49" charset="0"/>
              </a:rPr>
              <a:t>satellite_image</a:t>
            </a:r>
            <a:r>
              <a:rPr lang="en-IN" b="0" dirty="0">
                <a:solidFill>
                  <a:srgbClr val="000000"/>
                </a:solidFill>
                <a:effectLst/>
                <a:latin typeface="Courier New" panose="02070309020205020404" pitchFamily="49" charset="0"/>
              </a:rPr>
              <a:t> = cv2.imread(</a:t>
            </a:r>
            <a:r>
              <a:rPr lang="en-IN" b="0" dirty="0">
                <a:solidFill>
                  <a:srgbClr val="A31515"/>
                </a:solidFill>
                <a:effectLst/>
                <a:latin typeface="Courier New" panose="02070309020205020404" pitchFamily="49" charset="0"/>
              </a:rPr>
              <a:t>'33.png'</a:t>
            </a:r>
            <a:r>
              <a:rPr lang="en-IN" b="0" dirty="0">
                <a:solidFill>
                  <a:srgbClr val="000000"/>
                </a:solidFill>
                <a:effectLst/>
                <a:latin typeface="Courier New" panose="02070309020205020404" pitchFamily="49" charset="0"/>
              </a:rPr>
              <a:t>)</a:t>
            </a:r>
          </a:p>
          <a:p>
            <a:endParaRPr lang="en-IN" dirty="0"/>
          </a:p>
        </p:txBody>
      </p:sp>
      <p:sp>
        <p:nvSpPr>
          <p:cNvPr id="12" name="TextBox 11">
            <a:extLst>
              <a:ext uri="{FF2B5EF4-FFF2-40B4-BE49-F238E27FC236}">
                <a16:creationId xmlns:a16="http://schemas.microsoft.com/office/drawing/2014/main" id="{213D18E6-4144-DB02-05D9-2E08B2C9CF7C}"/>
              </a:ext>
            </a:extLst>
          </p:cNvPr>
          <p:cNvSpPr txBox="1"/>
          <p:nvPr/>
        </p:nvSpPr>
        <p:spPr>
          <a:xfrm>
            <a:off x="5830854" y="5109361"/>
            <a:ext cx="6016589" cy="923330"/>
          </a:xfrm>
          <a:prstGeom prst="rect">
            <a:avLst/>
          </a:prstGeom>
          <a:noFill/>
        </p:spPr>
        <p:txBody>
          <a:bodyPr wrap="square" rtlCol="0">
            <a:spAutoFit/>
          </a:bodyPr>
          <a:lstStyle/>
          <a:p>
            <a:r>
              <a:rPr lang="en-US" b="0" dirty="0">
                <a:solidFill>
                  <a:srgbClr val="000000"/>
                </a:solidFill>
                <a:effectLst/>
                <a:latin typeface="Courier New" panose="02070309020205020404" pitchFamily="49" charset="0"/>
              </a:rPr>
              <a:t>gray = cv2.cvtColor(</a:t>
            </a:r>
            <a:r>
              <a:rPr lang="en-US" b="0" dirty="0" err="1">
                <a:solidFill>
                  <a:srgbClr val="000000"/>
                </a:solidFill>
                <a:effectLst/>
                <a:latin typeface="Courier New" panose="02070309020205020404" pitchFamily="49" charset="0"/>
              </a:rPr>
              <a:t>satellite_image</a:t>
            </a:r>
            <a:r>
              <a:rPr lang="en-US" b="0" dirty="0">
                <a:solidFill>
                  <a:srgbClr val="000000"/>
                </a:solidFill>
                <a:effectLst/>
                <a:latin typeface="Courier New" panose="02070309020205020404" pitchFamily="49" charset="0"/>
              </a:rPr>
              <a:t>, cv2.COLOR_BGR2GRAY)</a:t>
            </a:r>
          </a:p>
          <a:p>
            <a:endParaRPr lang="en-IN" dirty="0"/>
          </a:p>
        </p:txBody>
      </p:sp>
    </p:spTree>
    <p:extLst>
      <p:ext uri="{BB962C8B-B14F-4D97-AF65-F5344CB8AC3E}">
        <p14:creationId xmlns:p14="http://schemas.microsoft.com/office/powerpoint/2010/main" val="313165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6685-B666-2238-5C2A-096CE91A75DD}"/>
              </a:ext>
            </a:extLst>
          </p:cNvPr>
          <p:cNvSpPr>
            <a:spLocks noGrp="1"/>
          </p:cNvSpPr>
          <p:nvPr>
            <p:ph type="title"/>
          </p:nvPr>
        </p:nvSpPr>
        <p:spPr>
          <a:xfrm>
            <a:off x="484631" y="978407"/>
            <a:ext cx="11145039" cy="823912"/>
          </a:xfrm>
        </p:spPr>
        <p:txBody>
          <a:bodyPr/>
          <a:lstStyle/>
          <a:p>
            <a:r>
              <a:rPr lang="en-IN" sz="4800" dirty="0"/>
              <a:t>Continued</a:t>
            </a:r>
          </a:p>
        </p:txBody>
      </p:sp>
      <p:sp>
        <p:nvSpPr>
          <p:cNvPr id="3" name="Text Placeholder 2">
            <a:extLst>
              <a:ext uri="{FF2B5EF4-FFF2-40B4-BE49-F238E27FC236}">
                <a16:creationId xmlns:a16="http://schemas.microsoft.com/office/drawing/2014/main" id="{9422777A-363A-014C-C131-D10FD728CD36}"/>
              </a:ext>
            </a:extLst>
          </p:cNvPr>
          <p:cNvSpPr>
            <a:spLocks noGrp="1"/>
          </p:cNvSpPr>
          <p:nvPr>
            <p:ph type="body" idx="1"/>
          </p:nvPr>
        </p:nvSpPr>
        <p:spPr>
          <a:xfrm>
            <a:off x="484631" y="1867714"/>
            <a:ext cx="5346222" cy="560331"/>
          </a:xfrm>
        </p:spPr>
        <p:txBody>
          <a:bodyPr/>
          <a:lstStyle/>
          <a:p>
            <a:r>
              <a:rPr lang="en-IN" dirty="0"/>
              <a:t>               Gaussian blur Image</a:t>
            </a:r>
          </a:p>
        </p:txBody>
      </p:sp>
      <p:pic>
        <p:nvPicPr>
          <p:cNvPr id="8" name="Content Placeholder 7">
            <a:extLst>
              <a:ext uri="{FF2B5EF4-FFF2-40B4-BE49-F238E27FC236}">
                <a16:creationId xmlns:a16="http://schemas.microsoft.com/office/drawing/2014/main" id="{9DFB456F-0BD4-3595-19F2-9DA5218C20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24846" y="2476739"/>
            <a:ext cx="2647950" cy="2524125"/>
          </a:xfrm>
        </p:spPr>
      </p:pic>
      <p:sp>
        <p:nvSpPr>
          <p:cNvPr id="5" name="Text Placeholder 4">
            <a:extLst>
              <a:ext uri="{FF2B5EF4-FFF2-40B4-BE49-F238E27FC236}">
                <a16:creationId xmlns:a16="http://schemas.microsoft.com/office/drawing/2014/main" id="{E34580AA-DF25-098B-A5EF-013DC036945F}"/>
              </a:ext>
            </a:extLst>
          </p:cNvPr>
          <p:cNvSpPr>
            <a:spLocks noGrp="1"/>
          </p:cNvSpPr>
          <p:nvPr>
            <p:ph type="body" sz="quarter" idx="3"/>
          </p:nvPr>
        </p:nvSpPr>
        <p:spPr>
          <a:xfrm>
            <a:off x="6256905" y="1880966"/>
            <a:ext cx="5372551" cy="547079"/>
          </a:xfrm>
        </p:spPr>
        <p:txBody>
          <a:bodyPr/>
          <a:lstStyle/>
          <a:p>
            <a:r>
              <a:rPr lang="en-IN" dirty="0"/>
              <a:t>        Edge detection using canny</a:t>
            </a:r>
          </a:p>
        </p:txBody>
      </p:sp>
      <p:pic>
        <p:nvPicPr>
          <p:cNvPr id="10" name="Content Placeholder 9" descr="A picture containing text, blackboard&#10;&#10;Description automatically generated">
            <a:extLst>
              <a:ext uri="{FF2B5EF4-FFF2-40B4-BE49-F238E27FC236}">
                <a16:creationId xmlns:a16="http://schemas.microsoft.com/office/drawing/2014/main" id="{7C5956EF-7A15-027F-6B6D-8D71DD08B4C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19205" y="2476740"/>
            <a:ext cx="2647950" cy="2524125"/>
          </a:xfrm>
        </p:spPr>
      </p:pic>
      <p:sp>
        <p:nvSpPr>
          <p:cNvPr id="11" name="TextBox 10">
            <a:extLst>
              <a:ext uri="{FF2B5EF4-FFF2-40B4-BE49-F238E27FC236}">
                <a16:creationId xmlns:a16="http://schemas.microsoft.com/office/drawing/2014/main" id="{F541EA60-C8AE-354A-C6E2-97689B25C734}"/>
              </a:ext>
            </a:extLst>
          </p:cNvPr>
          <p:cNvSpPr txBox="1"/>
          <p:nvPr/>
        </p:nvSpPr>
        <p:spPr>
          <a:xfrm>
            <a:off x="0" y="5194852"/>
            <a:ext cx="6256905" cy="646331"/>
          </a:xfrm>
          <a:prstGeom prst="rect">
            <a:avLst/>
          </a:prstGeom>
          <a:noFill/>
        </p:spPr>
        <p:txBody>
          <a:bodyPr wrap="square" rtlCol="0">
            <a:spAutoFit/>
          </a:bodyPr>
          <a:lstStyle/>
          <a:p>
            <a:r>
              <a:rPr lang="en-US" b="0" dirty="0" err="1">
                <a:solidFill>
                  <a:srgbClr val="000000"/>
                </a:solidFill>
                <a:effectLst/>
                <a:latin typeface="Courier New" panose="02070309020205020404" pitchFamily="49" charset="0"/>
              </a:rPr>
              <a:t>gray_blur</a:t>
            </a:r>
            <a:r>
              <a:rPr lang="en-US" b="0" dirty="0">
                <a:solidFill>
                  <a:srgbClr val="000000"/>
                </a:solidFill>
                <a:effectLst/>
                <a:latin typeface="Courier New" panose="02070309020205020404" pitchFamily="49" charset="0"/>
              </a:rPr>
              <a:t> = cv2.GaussianBlur(gray, (</a:t>
            </a:r>
            <a:r>
              <a:rPr lang="en-US" b="0" dirty="0">
                <a:solidFill>
                  <a:srgbClr val="098156"/>
                </a:solidFill>
                <a:effectLst/>
                <a:latin typeface="Courier New" panose="02070309020205020404" pitchFamily="49" charset="0"/>
              </a:rPr>
              <a:t>7</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7</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endParaRPr lang="en-IN" dirty="0"/>
          </a:p>
        </p:txBody>
      </p:sp>
      <p:sp>
        <p:nvSpPr>
          <p:cNvPr id="12" name="TextBox 11">
            <a:extLst>
              <a:ext uri="{FF2B5EF4-FFF2-40B4-BE49-F238E27FC236}">
                <a16:creationId xmlns:a16="http://schemas.microsoft.com/office/drawing/2014/main" id="{55DBD784-66AC-717A-9A38-6AC4D6EAB0E7}"/>
              </a:ext>
            </a:extLst>
          </p:cNvPr>
          <p:cNvSpPr txBox="1"/>
          <p:nvPr/>
        </p:nvSpPr>
        <p:spPr>
          <a:xfrm>
            <a:off x="6361043" y="5194852"/>
            <a:ext cx="5539409" cy="646331"/>
          </a:xfrm>
          <a:prstGeom prst="rect">
            <a:avLst/>
          </a:prstGeom>
          <a:noFill/>
        </p:spPr>
        <p:txBody>
          <a:bodyPr wrap="square" rtlCol="0">
            <a:spAutoFit/>
          </a:bodyPr>
          <a:lstStyle/>
          <a:p>
            <a:r>
              <a:rPr lang="en-US" b="0" dirty="0">
                <a:solidFill>
                  <a:srgbClr val="000000"/>
                </a:solidFill>
                <a:effectLst/>
                <a:latin typeface="Courier New" panose="02070309020205020404" pitchFamily="49" charset="0"/>
              </a:rPr>
              <a:t>edges = cv2.Canny(</a:t>
            </a:r>
            <a:r>
              <a:rPr lang="en-US" b="0" dirty="0" err="1">
                <a:solidFill>
                  <a:srgbClr val="000000"/>
                </a:solidFill>
                <a:effectLst/>
                <a:latin typeface="Courier New" panose="02070309020205020404" pitchFamily="49" charset="0"/>
              </a:rPr>
              <a:t>gray_blur</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50</a:t>
            </a:r>
            <a:r>
              <a:rPr lang="en-US" b="0" dirty="0">
                <a:solidFill>
                  <a:srgbClr val="000000"/>
                </a:solidFill>
                <a:effectLst/>
                <a:latin typeface="Courier New" panose="02070309020205020404" pitchFamily="49" charset="0"/>
              </a:rPr>
              <a:t> , </a:t>
            </a:r>
            <a:r>
              <a:rPr lang="en-US" b="0" dirty="0">
                <a:solidFill>
                  <a:srgbClr val="098156"/>
                </a:solidFill>
                <a:effectLst/>
                <a:latin typeface="Courier New" panose="02070309020205020404" pitchFamily="49" charset="0"/>
              </a:rPr>
              <a:t>150</a:t>
            </a:r>
            <a:r>
              <a:rPr lang="en-US"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172696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E2C9-9771-B0A7-3330-1FA5948596A0}"/>
              </a:ext>
            </a:extLst>
          </p:cNvPr>
          <p:cNvSpPr>
            <a:spLocks noGrp="1"/>
          </p:cNvSpPr>
          <p:nvPr>
            <p:ph type="title"/>
          </p:nvPr>
        </p:nvSpPr>
        <p:spPr>
          <a:xfrm>
            <a:off x="484631" y="978407"/>
            <a:ext cx="11145039" cy="823912"/>
          </a:xfrm>
        </p:spPr>
        <p:txBody>
          <a:bodyPr/>
          <a:lstStyle/>
          <a:p>
            <a:r>
              <a:rPr lang="en-IN" sz="4800" dirty="0"/>
              <a:t>Continued</a:t>
            </a:r>
          </a:p>
        </p:txBody>
      </p:sp>
      <p:sp>
        <p:nvSpPr>
          <p:cNvPr id="3" name="Text Placeholder 2">
            <a:extLst>
              <a:ext uri="{FF2B5EF4-FFF2-40B4-BE49-F238E27FC236}">
                <a16:creationId xmlns:a16="http://schemas.microsoft.com/office/drawing/2014/main" id="{33F55C22-1EC3-6656-3D89-E110C9E5A355}"/>
              </a:ext>
            </a:extLst>
          </p:cNvPr>
          <p:cNvSpPr>
            <a:spLocks noGrp="1"/>
          </p:cNvSpPr>
          <p:nvPr>
            <p:ph type="body" idx="1"/>
          </p:nvPr>
        </p:nvSpPr>
        <p:spPr>
          <a:xfrm>
            <a:off x="484631" y="1811831"/>
            <a:ext cx="5346222" cy="494070"/>
          </a:xfrm>
        </p:spPr>
        <p:txBody>
          <a:bodyPr/>
          <a:lstStyle/>
          <a:p>
            <a:r>
              <a:rPr lang="en-IN" dirty="0"/>
              <a:t>                   Thresholding</a:t>
            </a:r>
          </a:p>
        </p:txBody>
      </p:sp>
      <p:pic>
        <p:nvPicPr>
          <p:cNvPr id="8" name="Content Placeholder 7" descr="A picture containing text, blackboard&#10;&#10;Description automatically generated">
            <a:extLst>
              <a:ext uri="{FF2B5EF4-FFF2-40B4-BE49-F238E27FC236}">
                <a16:creationId xmlns:a16="http://schemas.microsoft.com/office/drawing/2014/main" id="{9BC90E78-E357-76A9-2C70-4D94407ED3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33767" y="2332406"/>
            <a:ext cx="2647950" cy="2524125"/>
          </a:xfrm>
        </p:spPr>
      </p:pic>
      <p:sp>
        <p:nvSpPr>
          <p:cNvPr id="5" name="Text Placeholder 4">
            <a:extLst>
              <a:ext uri="{FF2B5EF4-FFF2-40B4-BE49-F238E27FC236}">
                <a16:creationId xmlns:a16="http://schemas.microsoft.com/office/drawing/2014/main" id="{F11D5D9F-A36F-AA3D-D75A-FE2B88506DA3}"/>
              </a:ext>
            </a:extLst>
          </p:cNvPr>
          <p:cNvSpPr>
            <a:spLocks noGrp="1"/>
          </p:cNvSpPr>
          <p:nvPr>
            <p:ph type="body" sz="quarter" idx="3"/>
          </p:nvPr>
        </p:nvSpPr>
        <p:spPr>
          <a:xfrm>
            <a:off x="6256905" y="1811831"/>
            <a:ext cx="5372551" cy="520575"/>
          </a:xfrm>
        </p:spPr>
        <p:txBody>
          <a:bodyPr/>
          <a:lstStyle/>
          <a:p>
            <a:r>
              <a:rPr lang="en-IN" dirty="0"/>
              <a:t>              Morphological closing</a:t>
            </a:r>
          </a:p>
        </p:txBody>
      </p:sp>
      <p:pic>
        <p:nvPicPr>
          <p:cNvPr id="10" name="Content Placeholder 9" descr="Map&#10;&#10;Description automatically generated">
            <a:extLst>
              <a:ext uri="{FF2B5EF4-FFF2-40B4-BE49-F238E27FC236}">
                <a16:creationId xmlns:a16="http://schemas.microsoft.com/office/drawing/2014/main" id="{16DF6059-255A-8FDA-B028-5845246BE4D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19205" y="2384803"/>
            <a:ext cx="2647950" cy="2524125"/>
          </a:xfrm>
        </p:spPr>
      </p:pic>
      <p:sp>
        <p:nvSpPr>
          <p:cNvPr id="11" name="TextBox 10">
            <a:extLst>
              <a:ext uri="{FF2B5EF4-FFF2-40B4-BE49-F238E27FC236}">
                <a16:creationId xmlns:a16="http://schemas.microsoft.com/office/drawing/2014/main" id="{8CE244C2-2759-3995-D18D-BBE3BE6EFE14}"/>
              </a:ext>
            </a:extLst>
          </p:cNvPr>
          <p:cNvSpPr txBox="1"/>
          <p:nvPr/>
        </p:nvSpPr>
        <p:spPr>
          <a:xfrm>
            <a:off x="484631" y="5088835"/>
            <a:ext cx="5465595" cy="923330"/>
          </a:xfrm>
          <a:prstGeom prst="rect">
            <a:avLst/>
          </a:prstGeom>
          <a:noFill/>
        </p:spPr>
        <p:txBody>
          <a:bodyPr wrap="square" rtlCol="0">
            <a:spAutoFit/>
          </a:bodyPr>
          <a:lstStyle/>
          <a:p>
            <a:r>
              <a:rPr lang="en-US" b="0" dirty="0">
                <a:solidFill>
                  <a:srgbClr val="000000"/>
                </a:solidFill>
                <a:effectLst/>
                <a:latin typeface="Courier New" panose="02070309020205020404" pitchFamily="49" charset="0"/>
              </a:rPr>
              <a:t> thresh = cv2.threshold(edges, </a:t>
            </a:r>
            <a:r>
              <a:rPr lang="en-US" b="0" dirty="0">
                <a:solidFill>
                  <a:srgbClr val="098156"/>
                </a:solidFill>
                <a:effectLst/>
                <a:latin typeface="Courier New" panose="02070309020205020404" pitchFamily="49" charset="0"/>
              </a:rPr>
              <a:t>50</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150     </a:t>
            </a:r>
            <a:r>
              <a:rPr lang="en-US" b="0" dirty="0">
                <a:solidFill>
                  <a:srgbClr val="000000"/>
                </a:solidFill>
                <a:effectLst/>
                <a:latin typeface="Courier New" panose="02070309020205020404" pitchFamily="49" charset="0"/>
              </a:rPr>
              <a:t>,cv2.THRESH_BINARY)</a:t>
            </a:r>
          </a:p>
          <a:p>
            <a:endParaRPr lang="en-IN" dirty="0"/>
          </a:p>
        </p:txBody>
      </p:sp>
      <p:sp>
        <p:nvSpPr>
          <p:cNvPr id="12" name="TextBox 11">
            <a:extLst>
              <a:ext uri="{FF2B5EF4-FFF2-40B4-BE49-F238E27FC236}">
                <a16:creationId xmlns:a16="http://schemas.microsoft.com/office/drawing/2014/main" id="{C234F314-E0F1-4462-5A33-EDEA146DF005}"/>
              </a:ext>
            </a:extLst>
          </p:cNvPr>
          <p:cNvSpPr txBox="1"/>
          <p:nvPr/>
        </p:nvSpPr>
        <p:spPr>
          <a:xfrm>
            <a:off x="5934489" y="4961325"/>
            <a:ext cx="5897217" cy="1477328"/>
          </a:xfrm>
          <a:prstGeom prst="rect">
            <a:avLst/>
          </a:prstGeom>
          <a:noFill/>
        </p:spPr>
        <p:txBody>
          <a:bodyPr wrap="square" rtlCol="0">
            <a:spAutoFit/>
          </a:bodyPr>
          <a:lstStyle/>
          <a:p>
            <a:r>
              <a:rPr lang="en-IN" b="0" dirty="0">
                <a:solidFill>
                  <a:srgbClr val="000000"/>
                </a:solidFill>
                <a:effectLst/>
                <a:latin typeface="Courier New" panose="02070309020205020404" pitchFamily="49" charset="0"/>
              </a:rPr>
              <a:t>kernel = cv2.getStructuringElement(cv2.MORPH_ELLIPSE, (</a:t>
            </a:r>
            <a:r>
              <a:rPr lang="en-IN" b="0" dirty="0">
                <a:solidFill>
                  <a:srgbClr val="098156"/>
                </a:solidFill>
                <a:effectLst/>
                <a:latin typeface="Courier New" panose="02070309020205020404" pitchFamily="49" charset="0"/>
              </a:rPr>
              <a:t>7</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7</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closed = cv2.morphologyEx(thresh, cv2.MORPH_CLOSE, kernel)</a:t>
            </a:r>
          </a:p>
          <a:p>
            <a:endParaRPr lang="en-IN" dirty="0"/>
          </a:p>
        </p:txBody>
      </p:sp>
    </p:spTree>
    <p:extLst>
      <p:ext uri="{BB962C8B-B14F-4D97-AF65-F5344CB8AC3E}">
        <p14:creationId xmlns:p14="http://schemas.microsoft.com/office/powerpoint/2010/main" val="263823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E904-4955-4B6E-0009-986C45C63682}"/>
              </a:ext>
            </a:extLst>
          </p:cNvPr>
          <p:cNvSpPr>
            <a:spLocks noGrp="1"/>
          </p:cNvSpPr>
          <p:nvPr>
            <p:ph type="title"/>
          </p:nvPr>
        </p:nvSpPr>
        <p:spPr>
          <a:xfrm>
            <a:off x="484631" y="978407"/>
            <a:ext cx="11145039" cy="823912"/>
          </a:xfrm>
        </p:spPr>
        <p:txBody>
          <a:bodyPr/>
          <a:lstStyle/>
          <a:p>
            <a:r>
              <a:rPr lang="en-IN" sz="4800" dirty="0"/>
              <a:t>Continued</a:t>
            </a:r>
          </a:p>
        </p:txBody>
      </p:sp>
      <p:sp>
        <p:nvSpPr>
          <p:cNvPr id="3" name="Text Placeholder 2">
            <a:extLst>
              <a:ext uri="{FF2B5EF4-FFF2-40B4-BE49-F238E27FC236}">
                <a16:creationId xmlns:a16="http://schemas.microsoft.com/office/drawing/2014/main" id="{88E4E03A-0F16-B901-F307-20D7247982B5}"/>
              </a:ext>
            </a:extLst>
          </p:cNvPr>
          <p:cNvSpPr>
            <a:spLocks noGrp="1"/>
          </p:cNvSpPr>
          <p:nvPr>
            <p:ph type="body" idx="1"/>
          </p:nvPr>
        </p:nvSpPr>
        <p:spPr>
          <a:xfrm>
            <a:off x="484631" y="1802319"/>
            <a:ext cx="5346222" cy="475616"/>
          </a:xfrm>
        </p:spPr>
        <p:txBody>
          <a:bodyPr>
            <a:normAutofit lnSpcReduction="10000"/>
          </a:bodyPr>
          <a:lstStyle/>
          <a:p>
            <a:r>
              <a:rPr lang="en-IN" dirty="0"/>
              <a:t>                       Thinning </a:t>
            </a:r>
          </a:p>
        </p:txBody>
      </p:sp>
      <p:pic>
        <p:nvPicPr>
          <p:cNvPr id="8" name="Content Placeholder 7">
            <a:extLst>
              <a:ext uri="{FF2B5EF4-FFF2-40B4-BE49-F238E27FC236}">
                <a16:creationId xmlns:a16="http://schemas.microsoft.com/office/drawing/2014/main" id="{12FF2A8C-71B2-2832-F038-5C5B821D95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33767" y="2285206"/>
            <a:ext cx="2647950" cy="2524125"/>
          </a:xfrm>
        </p:spPr>
      </p:pic>
      <p:sp>
        <p:nvSpPr>
          <p:cNvPr id="5" name="Text Placeholder 4">
            <a:extLst>
              <a:ext uri="{FF2B5EF4-FFF2-40B4-BE49-F238E27FC236}">
                <a16:creationId xmlns:a16="http://schemas.microsoft.com/office/drawing/2014/main" id="{05331ABE-3462-D291-E22B-6C1384B0DCE5}"/>
              </a:ext>
            </a:extLst>
          </p:cNvPr>
          <p:cNvSpPr>
            <a:spLocks noGrp="1"/>
          </p:cNvSpPr>
          <p:nvPr>
            <p:ph type="body" sz="quarter" idx="3"/>
          </p:nvPr>
        </p:nvSpPr>
        <p:spPr>
          <a:xfrm>
            <a:off x="6256905" y="1850126"/>
            <a:ext cx="5372551" cy="427809"/>
          </a:xfrm>
        </p:spPr>
        <p:txBody>
          <a:bodyPr>
            <a:normAutofit lnSpcReduction="10000"/>
          </a:bodyPr>
          <a:lstStyle/>
          <a:p>
            <a:r>
              <a:rPr lang="en-IN" dirty="0"/>
              <a:t>                 Contour making</a:t>
            </a:r>
          </a:p>
        </p:txBody>
      </p:sp>
      <p:pic>
        <p:nvPicPr>
          <p:cNvPr id="10" name="Content Placeholder 9" descr="A picture containing painting&#10;&#10;Description automatically generated">
            <a:extLst>
              <a:ext uri="{FF2B5EF4-FFF2-40B4-BE49-F238E27FC236}">
                <a16:creationId xmlns:a16="http://schemas.microsoft.com/office/drawing/2014/main" id="{01E1E7AF-5DC7-8A4B-1C4A-DCA32DD3579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19205" y="2325742"/>
            <a:ext cx="2647950" cy="2524125"/>
          </a:xfrm>
        </p:spPr>
      </p:pic>
      <p:sp>
        <p:nvSpPr>
          <p:cNvPr id="11" name="TextBox 10">
            <a:extLst>
              <a:ext uri="{FF2B5EF4-FFF2-40B4-BE49-F238E27FC236}">
                <a16:creationId xmlns:a16="http://schemas.microsoft.com/office/drawing/2014/main" id="{B4B30382-859B-1477-A901-0D4F93F04A38}"/>
              </a:ext>
            </a:extLst>
          </p:cNvPr>
          <p:cNvSpPr txBox="1"/>
          <p:nvPr/>
        </p:nvSpPr>
        <p:spPr>
          <a:xfrm>
            <a:off x="484631" y="5115339"/>
            <a:ext cx="5227056" cy="923330"/>
          </a:xfrm>
          <a:prstGeom prst="rect">
            <a:avLst/>
          </a:prstGeom>
          <a:noFill/>
        </p:spPr>
        <p:txBody>
          <a:bodyPr wrap="square" rtlCol="0">
            <a:spAutoFit/>
          </a:bodyPr>
          <a:lstStyle/>
          <a:p>
            <a:r>
              <a:rPr lang="en-US" b="0" dirty="0">
                <a:solidFill>
                  <a:srgbClr val="000000"/>
                </a:solidFill>
                <a:effectLst/>
                <a:latin typeface="Courier New" panose="02070309020205020404" pitchFamily="49" charset="0"/>
              </a:rPr>
              <a:t>thinned = cv2.ximgproc.thinning(closed)</a:t>
            </a:r>
          </a:p>
          <a:p>
            <a:endParaRPr lang="en-IN" dirty="0"/>
          </a:p>
        </p:txBody>
      </p:sp>
      <p:sp>
        <p:nvSpPr>
          <p:cNvPr id="12" name="TextBox 11">
            <a:extLst>
              <a:ext uri="{FF2B5EF4-FFF2-40B4-BE49-F238E27FC236}">
                <a16:creationId xmlns:a16="http://schemas.microsoft.com/office/drawing/2014/main" id="{8E769A85-12AD-CFDA-7259-1BCB26D92FE1}"/>
              </a:ext>
            </a:extLst>
          </p:cNvPr>
          <p:cNvSpPr txBox="1"/>
          <p:nvPr/>
        </p:nvSpPr>
        <p:spPr>
          <a:xfrm>
            <a:off x="6256905" y="5115339"/>
            <a:ext cx="5227056" cy="1200329"/>
          </a:xfrm>
          <a:prstGeom prst="rect">
            <a:avLst/>
          </a:prstGeom>
          <a:noFill/>
        </p:spPr>
        <p:txBody>
          <a:bodyPr wrap="square" rtlCol="0">
            <a:spAutoFit/>
          </a:bodyPr>
          <a:lstStyle/>
          <a:p>
            <a:r>
              <a:rPr lang="en-IN" dirty="0"/>
              <a:t>Contour making involves three steps</a:t>
            </a:r>
          </a:p>
          <a:p>
            <a:pPr marL="342900" indent="-3429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Contour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Contour filtering</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Draw contours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226648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624D-0368-82F8-5B49-238D4159BFEC}"/>
              </a:ext>
            </a:extLst>
          </p:cNvPr>
          <p:cNvSpPr>
            <a:spLocks noGrp="1"/>
          </p:cNvSpPr>
          <p:nvPr>
            <p:ph type="ctrTitle"/>
          </p:nvPr>
        </p:nvSpPr>
        <p:spPr/>
        <p:txBody>
          <a:bodyPr/>
          <a:lstStyle/>
          <a:p>
            <a:r>
              <a:rPr lang="en-IN" sz="3600" dirty="0"/>
              <a:t>Some other results generated through this process</a:t>
            </a:r>
          </a:p>
        </p:txBody>
      </p:sp>
    </p:spTree>
    <p:extLst>
      <p:ext uri="{BB962C8B-B14F-4D97-AF65-F5344CB8AC3E}">
        <p14:creationId xmlns:p14="http://schemas.microsoft.com/office/powerpoint/2010/main" val="84638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indoor&#10;&#10;Description automatically generated">
            <a:extLst>
              <a:ext uri="{FF2B5EF4-FFF2-40B4-BE49-F238E27FC236}">
                <a16:creationId xmlns:a16="http://schemas.microsoft.com/office/drawing/2014/main" id="{C2DB51F7-B5E6-607D-EDD6-E2B023493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257" y="496988"/>
            <a:ext cx="2648320" cy="2524477"/>
          </a:xfrm>
          <a:prstGeom prst="rect">
            <a:avLst/>
          </a:prstGeom>
        </p:spPr>
      </p:pic>
      <p:pic>
        <p:nvPicPr>
          <p:cNvPr id="11" name="Picture 10" descr="A picture containing old&#10;&#10;Description automatically generated">
            <a:extLst>
              <a:ext uri="{FF2B5EF4-FFF2-40B4-BE49-F238E27FC236}">
                <a16:creationId xmlns:a16="http://schemas.microsoft.com/office/drawing/2014/main" id="{94358A49-9440-1B39-E8EB-D14471B92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743" y="496988"/>
            <a:ext cx="2648320" cy="2524477"/>
          </a:xfrm>
          <a:prstGeom prst="rect">
            <a:avLst/>
          </a:prstGeom>
        </p:spPr>
      </p:pic>
      <p:pic>
        <p:nvPicPr>
          <p:cNvPr id="13" name="Picture 12">
            <a:extLst>
              <a:ext uri="{FF2B5EF4-FFF2-40B4-BE49-F238E27FC236}">
                <a16:creationId xmlns:a16="http://schemas.microsoft.com/office/drawing/2014/main" id="{9C562141-C7B3-7452-B680-4F23D667A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7229" y="496987"/>
            <a:ext cx="2648320" cy="2524477"/>
          </a:xfrm>
          <a:prstGeom prst="rect">
            <a:avLst/>
          </a:prstGeom>
        </p:spPr>
      </p:pic>
      <p:sp>
        <p:nvSpPr>
          <p:cNvPr id="14" name="TextBox 13">
            <a:extLst>
              <a:ext uri="{FF2B5EF4-FFF2-40B4-BE49-F238E27FC236}">
                <a16:creationId xmlns:a16="http://schemas.microsoft.com/office/drawing/2014/main" id="{7D7EC861-35D1-6DCA-9C13-9F424F9FCC21}"/>
              </a:ext>
            </a:extLst>
          </p:cNvPr>
          <p:cNvSpPr txBox="1"/>
          <p:nvPr/>
        </p:nvSpPr>
        <p:spPr>
          <a:xfrm>
            <a:off x="4771840" y="3059668"/>
            <a:ext cx="2648320" cy="369332"/>
          </a:xfrm>
          <a:prstGeom prst="rect">
            <a:avLst/>
          </a:prstGeom>
          <a:noFill/>
        </p:spPr>
        <p:txBody>
          <a:bodyPr wrap="square" rtlCol="0">
            <a:spAutoFit/>
          </a:bodyPr>
          <a:lstStyle/>
          <a:p>
            <a:r>
              <a:rPr lang="en-IN" dirty="0"/>
              <a:t>Input Satellite Image</a:t>
            </a:r>
          </a:p>
        </p:txBody>
      </p:sp>
      <p:pic>
        <p:nvPicPr>
          <p:cNvPr id="16" name="Picture 15" descr="A picture containing painting&#10;&#10;Description automatically generated">
            <a:extLst>
              <a:ext uri="{FF2B5EF4-FFF2-40B4-BE49-F238E27FC236}">
                <a16:creationId xmlns:a16="http://schemas.microsoft.com/office/drawing/2014/main" id="{DA1C174C-CEF3-2B13-66A0-C20ACC5898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0257" y="3467555"/>
            <a:ext cx="2647950" cy="2524125"/>
          </a:xfrm>
          <a:prstGeom prst="rect">
            <a:avLst/>
          </a:prstGeom>
        </p:spPr>
      </p:pic>
      <p:pic>
        <p:nvPicPr>
          <p:cNvPr id="18" name="Picture 17" descr="A picture containing light&#10;&#10;Description automatically generated">
            <a:extLst>
              <a:ext uri="{FF2B5EF4-FFF2-40B4-BE49-F238E27FC236}">
                <a16:creationId xmlns:a16="http://schemas.microsoft.com/office/drawing/2014/main" id="{0D97A7E2-3D85-22E4-7AC1-9014E61385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4113" y="3467203"/>
            <a:ext cx="2647950" cy="2524477"/>
          </a:xfrm>
          <a:prstGeom prst="rect">
            <a:avLst/>
          </a:prstGeom>
        </p:spPr>
      </p:pic>
      <p:pic>
        <p:nvPicPr>
          <p:cNvPr id="20" name="Picture 19" descr="A picture containing text, train, track&#10;&#10;Description automatically generated">
            <a:extLst>
              <a:ext uri="{FF2B5EF4-FFF2-40B4-BE49-F238E27FC236}">
                <a16:creationId xmlns:a16="http://schemas.microsoft.com/office/drawing/2014/main" id="{C54594B1-E946-0F24-C91F-2540A8BDF9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7599" y="3467203"/>
            <a:ext cx="2647950" cy="2524477"/>
          </a:xfrm>
          <a:prstGeom prst="rect">
            <a:avLst/>
          </a:prstGeom>
        </p:spPr>
      </p:pic>
      <p:sp>
        <p:nvSpPr>
          <p:cNvPr id="21" name="TextBox 20">
            <a:extLst>
              <a:ext uri="{FF2B5EF4-FFF2-40B4-BE49-F238E27FC236}">
                <a16:creationId xmlns:a16="http://schemas.microsoft.com/office/drawing/2014/main" id="{4528FF50-5B4B-1828-E526-A8BF6EACEC9C}"/>
              </a:ext>
            </a:extLst>
          </p:cNvPr>
          <p:cNvSpPr txBox="1"/>
          <p:nvPr/>
        </p:nvSpPr>
        <p:spPr>
          <a:xfrm>
            <a:off x="4593743" y="5991680"/>
            <a:ext cx="2647950" cy="369332"/>
          </a:xfrm>
          <a:prstGeom prst="rect">
            <a:avLst/>
          </a:prstGeom>
          <a:noFill/>
        </p:spPr>
        <p:txBody>
          <a:bodyPr wrap="square" rtlCol="0">
            <a:spAutoFit/>
          </a:bodyPr>
          <a:lstStyle/>
          <a:p>
            <a:r>
              <a:rPr lang="en-IN" dirty="0"/>
              <a:t>Output Road Extraction</a:t>
            </a:r>
          </a:p>
        </p:txBody>
      </p:sp>
    </p:spTree>
    <p:extLst>
      <p:ext uri="{BB962C8B-B14F-4D97-AF65-F5344CB8AC3E}">
        <p14:creationId xmlns:p14="http://schemas.microsoft.com/office/powerpoint/2010/main" val="248699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B6DCB-4296-2E9D-7372-37809E926804}"/>
              </a:ext>
            </a:extLst>
          </p:cNvPr>
          <p:cNvSpPr txBox="1"/>
          <p:nvPr/>
        </p:nvSpPr>
        <p:spPr>
          <a:xfrm>
            <a:off x="530087" y="728870"/>
            <a:ext cx="11290852" cy="3609193"/>
          </a:xfrm>
          <a:prstGeom prst="rect">
            <a:avLst/>
          </a:prstGeom>
          <a:noFill/>
        </p:spPr>
        <p:txBody>
          <a:bodyPr wrap="square" rtlCol="0">
            <a:spAutoFit/>
          </a:bodyPr>
          <a:lstStyle/>
          <a:p>
            <a:r>
              <a:rPr lang="en-IN" sz="3200" dirty="0"/>
              <a:t>References</a:t>
            </a:r>
          </a:p>
          <a:p>
            <a:endParaRPr lang="en-IN" sz="3200" dirty="0"/>
          </a:p>
          <a:p>
            <a:pPr marL="342900" lvl="0" indent="-342900">
              <a:lnSpc>
                <a:spcPct val="115000"/>
              </a:lnSpc>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Automated Road Extraction From High Resolution Satellite Images Jose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Hormese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Dr. C. Saravanan.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AUTOMATIC ROAD EXTRACTION FROM MULTISPECTRAL HIGH RESOLUTION SATELLITE IMAGES Uwe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Bacher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Helmut Mayer.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Automatic Road Extraction from Aerial Image John C. Trinder,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Yandong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Wang.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https://bhuvan-app1.nrsc.gov.in/globe/2d.php#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downloading the image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https://earthexplorer.usgs.gov/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downloading the image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474853602"/>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148</TotalTime>
  <Words>320</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Seaford</vt:lpstr>
      <vt:lpstr>Times New Roman</vt:lpstr>
      <vt:lpstr>LevelVTI</vt:lpstr>
      <vt:lpstr>AUTOMATIC ROAD EXTRACTION FROM MULTISPECTRAL HIGH RESOLUTION SATELLITE IMAGES</vt:lpstr>
      <vt:lpstr>Road Extraction</vt:lpstr>
      <vt:lpstr>Methodology</vt:lpstr>
      <vt:lpstr>Continued</vt:lpstr>
      <vt:lpstr>Continued</vt:lpstr>
      <vt:lpstr>Continued</vt:lpstr>
      <vt:lpstr>Some other results generated through this process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ROAD EXTRACTION FROM MULTISPECTRAL HIGH RESOLUTION SATELLITE IMAGES</dc:title>
  <dc:creator>Rishabh Yadav</dc:creator>
  <cp:lastModifiedBy>Rishabh Yadav</cp:lastModifiedBy>
  <cp:revision>1</cp:revision>
  <dcterms:created xsi:type="dcterms:W3CDTF">2023-04-20T13:49:45Z</dcterms:created>
  <dcterms:modified xsi:type="dcterms:W3CDTF">2023-04-20T16:18:20Z</dcterms:modified>
</cp:coreProperties>
</file>