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5" r:id="rId4"/>
    <p:sldId id="264" r:id="rId5"/>
    <p:sldId id="266" r:id="rId6"/>
    <p:sldId id="267" r:id="rId7"/>
    <p:sldId id="258" r:id="rId8"/>
    <p:sldId id="262" r:id="rId9"/>
    <p:sldId id="268" r:id="rId10"/>
    <p:sldId id="263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8A99"/>
    <a:srgbClr val="507596"/>
    <a:srgbClr val="6082A0"/>
    <a:srgbClr val="B9C8D5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17" autoAdjust="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53556E4-1E74-4AE0-B4E5-B0AD24F4C5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DEC10A-8F53-409C-AA30-64905D9551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293DF-63F7-40E5-B110-BC2401F1DF49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05515F-C24F-409B-8164-EFB551F7FE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0F3535-08D5-49B8-A9EC-96656B896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46470-48E7-49B0-A609-9C2C12A71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347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D6F39-8DBE-4A71-BD2A-20EDF00505D2}" type="datetimeFigureOut">
              <a:rPr lang="pt-BR" noProof="0" smtClean="0"/>
              <a:t>10/02/2021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86946-7E32-4FC4-8EEE-89DDA1083C4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9273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429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36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61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7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318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002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51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90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87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08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72D238-6F26-4580-B069-BF18AA81471A}" type="datetime1">
              <a:rPr lang="pt-BR" noProof="0" smtClean="0"/>
              <a:t>10/02/2021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E3DDEC-9D2F-4FF0-BECC-73C56F6004CA}" type="datetime1">
              <a:rPr lang="pt-BR" noProof="0" smtClean="0"/>
              <a:t>10/02/2021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EBB74-CE92-42DC-89F8-04F0A2AB4884}" type="datetime1">
              <a:rPr lang="pt-BR" noProof="0" smtClean="0"/>
              <a:t>10/02/2021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331D0E-DC98-4705-B247-40191CA5DB4B}" type="datetime1">
              <a:rPr lang="pt-BR" noProof="0" smtClean="0"/>
              <a:t>10/02/2021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FE736-3B46-4FED-B7B8-F91DA081A806}" type="datetime1">
              <a:rPr lang="pt-BR" noProof="0" smtClean="0"/>
              <a:t>10/02/2021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6ADC54-D1CC-4E5D-B356-8FBD277DD488}" type="datetime1">
              <a:rPr lang="pt-BR" noProof="0" smtClean="0"/>
              <a:t>10/02/2021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D37E6-DC1B-4842-B3D9-ABB2DC1A4063}" type="datetime1">
              <a:rPr lang="pt-BR" noProof="0" smtClean="0"/>
              <a:t>10/02/2021</a:t>
            </a:fld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397E9-BDDA-426B-A515-2362FD47B657}" type="datetime1">
              <a:rPr lang="pt-BR" noProof="0" smtClean="0"/>
              <a:t>10/02/2021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B5377D-2A34-4221-AA17-813006A4664B}" type="datetime1">
              <a:rPr lang="pt-BR" noProof="0" smtClean="0"/>
              <a:t>10/02/2021</a:t>
            </a:fld>
            <a:endParaRPr lang="pt-BR" noProof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AD35C-8CC4-4811-8D7B-1494718B37B9}" type="datetime1">
              <a:rPr lang="pt-BR" noProof="0" smtClean="0"/>
              <a:t>10/02/2021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866546-F8A0-4972-AF74-30D64ED8933E}" type="datetime1">
              <a:rPr lang="pt-BR" noProof="0" smtClean="0"/>
              <a:t>10/02/2021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B62FA7-2790-4A89-93B9-38E1E8B17B52}" type="datetime1">
              <a:rPr lang="pt-BR" noProof="0" smtClean="0"/>
              <a:t>10/02/2021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lemento gráfico 14" descr="Área de transferência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631394">
            <a:off x="8419814" y="3561688"/>
            <a:ext cx="3194131" cy="3194131"/>
          </a:xfrm>
          <a:prstGeom prst="rect">
            <a:avLst/>
          </a:prstGeom>
        </p:spPr>
      </p:pic>
      <p:pic>
        <p:nvPicPr>
          <p:cNvPr id="11" name="Elemento gráfico 10" descr="Microscópio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338607" flipH="1">
            <a:off x="-41221" y="786893"/>
            <a:ext cx="2684499" cy="26844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355" y="863968"/>
            <a:ext cx="9144000" cy="2387600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Biologia 1º série </a:t>
            </a:r>
            <a:r>
              <a:rPr lang="pt-BR" sz="8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EaD</a:t>
            </a:r>
            <a:endParaRPr lang="pt-BR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Profª</a:t>
            </a:r>
            <a:r>
              <a:rPr lang="pt-BR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Yara Graciano</a:t>
            </a:r>
            <a:endParaRPr lang="pt-BR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áfico 6" descr="Béqu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1213697">
            <a:off x="-294357" y="3551917"/>
            <a:ext cx="3245427" cy="3245427"/>
          </a:xfrm>
          <a:prstGeom prst="rect">
            <a:avLst/>
          </a:prstGeom>
        </p:spPr>
      </p:pic>
      <p:pic>
        <p:nvPicPr>
          <p:cNvPr id="9" name="Elemento gráfico 8" descr="Frasco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20451125">
            <a:off x="8776969" y="377457"/>
            <a:ext cx="3005286" cy="3005286"/>
          </a:xfrm>
          <a:prstGeom prst="rect">
            <a:avLst/>
          </a:prstGeom>
        </p:spPr>
      </p:pic>
      <p:pic>
        <p:nvPicPr>
          <p:cNvPr id="13" name="Elemento gráfico 12" descr="Tubos de ensaio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1078969">
            <a:off x="2655592" y="4413585"/>
            <a:ext cx="2453456" cy="2453456"/>
          </a:xfrm>
          <a:prstGeom prst="rect">
            <a:avLst/>
          </a:prstGeom>
        </p:spPr>
      </p:pic>
      <p:pic>
        <p:nvPicPr>
          <p:cNvPr id="19" name="Elemento gráfico 18" descr="Régua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Elemento gráfico 20" descr="Lápis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lemento gráfico 14" descr="Área de transferência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631394">
            <a:off x="5533405" y="3788988"/>
            <a:ext cx="3194131" cy="3194131"/>
          </a:xfrm>
          <a:prstGeom prst="rect">
            <a:avLst/>
          </a:prstGeom>
        </p:spPr>
      </p:pic>
      <p:pic>
        <p:nvPicPr>
          <p:cNvPr id="11" name="Elemento gráfico 10" descr="Microscópio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338607" flipH="1">
            <a:off x="-46681" y="611706"/>
            <a:ext cx="2684499" cy="26844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817" y="1071588"/>
            <a:ext cx="9144000" cy="2915524"/>
          </a:xfrm>
        </p:spPr>
        <p:txBody>
          <a:bodyPr rtlCol="0">
            <a:normAutofit fontScale="90000"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Estamos juntos </a:t>
            </a:r>
            <a:r>
              <a:rPr lang="pt-BR" sz="4400" b="1" dirty="0" smtClean="0">
                <a:solidFill>
                  <a:schemeClr val="bg1"/>
                </a:solidFill>
              </a:rPr>
              <a:t>neste </a:t>
            </a:r>
            <a:r>
              <a:rPr lang="pt-BR" sz="4400" b="1" dirty="0">
                <a:solidFill>
                  <a:schemeClr val="bg1"/>
                </a:solidFill>
              </a:rPr>
              <a:t>novo ciclo. </a:t>
            </a:r>
            <a:r>
              <a:rPr lang="pt-BR" sz="4400" b="1" dirty="0" smtClean="0">
                <a:solidFill>
                  <a:schemeClr val="bg1"/>
                </a:solidFill>
              </a:rPr>
              <a:t/>
            </a:r>
            <a:br>
              <a:rPr lang="pt-BR" sz="4400" b="1" dirty="0" smtClean="0">
                <a:solidFill>
                  <a:schemeClr val="bg1"/>
                </a:solidFill>
              </a:rPr>
            </a:br>
            <a:r>
              <a:rPr lang="pt-BR" sz="4400" b="1" dirty="0" smtClean="0">
                <a:solidFill>
                  <a:schemeClr val="bg1"/>
                </a:solidFill>
              </a:rPr>
              <a:t>Aprendendo</a:t>
            </a:r>
            <a:r>
              <a:rPr lang="pt-BR" sz="4400" b="1" dirty="0">
                <a:solidFill>
                  <a:schemeClr val="bg1"/>
                </a:solidFill>
              </a:rPr>
              <a:t>, superando os nossos </a:t>
            </a:r>
            <a:r>
              <a:rPr lang="pt-BR" sz="4400" b="1" dirty="0" smtClean="0">
                <a:solidFill>
                  <a:schemeClr val="bg1"/>
                </a:solidFill>
              </a:rPr>
              <a:t>limites, as nossas dificuldades e</a:t>
            </a:r>
            <a:r>
              <a:rPr lang="pt-BR" sz="4400" b="1" dirty="0">
                <a:solidFill>
                  <a:schemeClr val="bg1"/>
                </a:solidFill>
              </a:rPr>
              <a:t> </a:t>
            </a:r>
            <a:r>
              <a:rPr lang="pt-BR" sz="4400" b="1" dirty="0" smtClean="0">
                <a:solidFill>
                  <a:schemeClr val="bg1"/>
                </a:solidFill>
              </a:rPr>
              <a:t>valorizando o amor </a:t>
            </a:r>
            <a:r>
              <a:rPr lang="pt-BR" sz="4400" b="1" dirty="0">
                <a:solidFill>
                  <a:schemeClr val="bg1"/>
                </a:solidFill>
              </a:rPr>
              <a:t>ao próximo e ao nosso planeta...</a:t>
            </a:r>
            <a:r>
              <a:rPr lang="pt-BR" sz="7200" dirty="0"/>
              <a:t/>
            </a:r>
            <a:br>
              <a:rPr lang="pt-BR" sz="7200" dirty="0"/>
            </a:br>
            <a:endParaRPr lang="pt-BR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B</a:t>
            </a:r>
            <a:r>
              <a:rPr lang="pt-BR" sz="4000" dirty="0" smtClean="0">
                <a:solidFill>
                  <a:schemeClr val="bg1"/>
                </a:solidFill>
              </a:rPr>
              <a:t>om </a:t>
            </a:r>
            <a:r>
              <a:rPr lang="pt-BR" sz="4000" dirty="0">
                <a:solidFill>
                  <a:schemeClr val="bg1"/>
                </a:solidFill>
              </a:rPr>
              <a:t>trabalho a todos!!!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áfico 6" descr="Béqu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1213697">
            <a:off x="-331177" y="3601132"/>
            <a:ext cx="3245427" cy="3245427"/>
          </a:xfrm>
          <a:prstGeom prst="rect">
            <a:avLst/>
          </a:prstGeom>
        </p:spPr>
      </p:pic>
      <p:pic>
        <p:nvPicPr>
          <p:cNvPr id="9" name="Elemento gráfico 8" descr="Frasco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20451125">
            <a:off x="9474671" y="3506545"/>
            <a:ext cx="3005286" cy="3005286"/>
          </a:xfrm>
          <a:prstGeom prst="rect">
            <a:avLst/>
          </a:prstGeom>
        </p:spPr>
      </p:pic>
      <p:pic>
        <p:nvPicPr>
          <p:cNvPr id="13" name="Elemento gráfico 12" descr="Tubos de ensaio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1078969">
            <a:off x="2135764" y="4445010"/>
            <a:ext cx="2453456" cy="2453456"/>
          </a:xfrm>
          <a:prstGeom prst="rect">
            <a:avLst/>
          </a:prstGeom>
        </p:spPr>
      </p:pic>
      <p:pic>
        <p:nvPicPr>
          <p:cNvPr id="19" name="Elemento gráfico 18" descr="Régua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8889495">
            <a:off x="10461425" y="663040"/>
            <a:ext cx="1574403" cy="1574403"/>
          </a:xfrm>
          <a:prstGeom prst="rect">
            <a:avLst/>
          </a:prstGeom>
        </p:spPr>
      </p:pic>
      <p:pic>
        <p:nvPicPr>
          <p:cNvPr id="21" name="Elemento gráfico 20" descr="Lápis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20520790">
            <a:off x="10861437" y="1710273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487902" cy="1325563"/>
          </a:xfrm>
        </p:spPr>
        <p:txBody>
          <a:bodyPr rtlCol="0">
            <a:noAutofit/>
          </a:bodyPr>
          <a:lstStyle/>
          <a:p>
            <a:pPr rtl="0"/>
            <a:r>
              <a:rPr lang="pt-BR" sz="3800" b="1" dirty="0" smtClean="0">
                <a:solidFill>
                  <a:srgbClr val="507596"/>
                </a:solidFill>
                <a:latin typeface="Rockwell" panose="02060603020205020403" pitchFamily="18" charset="0"/>
              </a:rPr>
              <a:t>Competências</a:t>
            </a:r>
            <a:endParaRPr lang="pt-BR" sz="3800" b="1" dirty="0">
              <a:solidFill>
                <a:srgbClr val="507596"/>
              </a:solidFill>
              <a:latin typeface="Rockwell" panose="02060603020205020403" pitchFamily="18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1" name="Elemento gráfico 10" descr="Área de transferência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501603" y="1384663"/>
            <a:ext cx="8136717" cy="480536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2400" dirty="0" smtClean="0"/>
              <a:t>Utilizar-se </a:t>
            </a:r>
            <a:r>
              <a:rPr lang="pt-BR" sz="2400" dirty="0"/>
              <a:t>das linguagens como meio de expressão, informação e comunicação, em situações intersubjetivas, adequando-as aos contextos diferenciados dos interlocutores e das situações</a:t>
            </a:r>
            <a:r>
              <a:rPr lang="pt-BR" sz="2400" dirty="0" smtClean="0"/>
              <a:t>. </a:t>
            </a:r>
          </a:p>
          <a:p>
            <a:pPr algn="just">
              <a:lnSpc>
                <a:spcPct val="100000"/>
              </a:lnSpc>
            </a:pPr>
            <a:r>
              <a:rPr lang="pt-BR" sz="2400" dirty="0" smtClean="0"/>
              <a:t>Exprimir-se </a:t>
            </a:r>
            <a:r>
              <a:rPr lang="pt-BR" sz="2400" dirty="0"/>
              <a:t>por escrito ou oralmente com clareza, usando a terminologia pertinente. </a:t>
            </a:r>
            <a:endParaRPr lang="pt-BR" sz="2400" dirty="0" smtClean="0"/>
          </a:p>
          <a:p>
            <a:pPr algn="just">
              <a:lnSpc>
                <a:spcPct val="100000"/>
              </a:lnSpc>
            </a:pPr>
            <a:r>
              <a:rPr lang="pt-BR" sz="2400" dirty="0" smtClean="0"/>
              <a:t>Colocar-se </a:t>
            </a:r>
            <a:r>
              <a:rPr lang="pt-BR" sz="2400" dirty="0"/>
              <a:t>como sujeito no processo de produção/recepção da comunicação e </a:t>
            </a:r>
            <a:r>
              <a:rPr lang="pt-BR" sz="2400" dirty="0" smtClean="0"/>
              <a:t>expressão. </a:t>
            </a:r>
          </a:p>
          <a:p>
            <a:pPr algn="just">
              <a:lnSpc>
                <a:spcPct val="100000"/>
              </a:lnSpc>
            </a:pPr>
            <a:r>
              <a:rPr lang="pt-BR" sz="2400" dirty="0" smtClean="0"/>
              <a:t>Avaliar </a:t>
            </a:r>
            <a:r>
              <a:rPr lang="pt-BR" sz="2400" dirty="0"/>
              <a:t>resultados (de experimentos, demonstrações, projetos etc.) e propor ações de intervenção ou novas pesquisas e projetos com base nas avaliações </a:t>
            </a:r>
            <a:r>
              <a:rPr lang="pt-BR" sz="2400" dirty="0" smtClean="0"/>
              <a:t>efetuadas.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487902" cy="1325563"/>
          </a:xfrm>
        </p:spPr>
        <p:txBody>
          <a:bodyPr rtlCol="0">
            <a:noAutofit/>
          </a:bodyPr>
          <a:lstStyle/>
          <a:p>
            <a:pPr rtl="0"/>
            <a:r>
              <a:rPr lang="pt-BR" sz="3800" b="1" dirty="0" smtClean="0">
                <a:solidFill>
                  <a:srgbClr val="507596"/>
                </a:solidFill>
                <a:latin typeface="Rockwell" panose="02060603020205020403" pitchFamily="18" charset="0"/>
              </a:rPr>
              <a:t>Habilidades</a:t>
            </a:r>
            <a:endParaRPr lang="pt-BR" sz="3800" b="1" dirty="0">
              <a:solidFill>
                <a:srgbClr val="507596"/>
              </a:solidFill>
              <a:latin typeface="Rockwell" panose="02060603020205020403" pitchFamily="18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1" name="Elemento gráfico 10" descr="Área de transferência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501603" y="1384663"/>
            <a:ext cx="8136717" cy="48053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Perceber a pertinência da utilização de determinadas formas de linguagem, de acordo com diferentes situações e </a:t>
            </a:r>
            <a:r>
              <a:rPr lang="pt-BR" dirty="0" smtClean="0"/>
              <a:t>objetivos.</a:t>
            </a:r>
          </a:p>
          <a:p>
            <a:pPr algn="just"/>
            <a:r>
              <a:rPr lang="pt-BR" dirty="0" smtClean="0"/>
              <a:t>Perceber </a:t>
            </a:r>
            <a:r>
              <a:rPr lang="pt-BR" dirty="0"/>
              <a:t>quais são, selecionar e utilizar as formas mais adequadas para expressar concordância, oposição, indiferença, neutralidade, solidariedade em diferentes situações e </a:t>
            </a:r>
            <a:r>
              <a:rPr lang="pt-BR" dirty="0" smtClean="0"/>
              <a:t>contextos. </a:t>
            </a:r>
          </a:p>
          <a:p>
            <a:pPr algn="just"/>
            <a:r>
              <a:rPr lang="pt-BR" dirty="0" smtClean="0"/>
              <a:t>Reconhecer </a:t>
            </a:r>
            <a:r>
              <a:rPr lang="pt-BR" dirty="0"/>
              <a:t>e utilizar terminologia e vocabulário específicos a cada situação. </a:t>
            </a:r>
            <a:endParaRPr lang="pt-BR" dirty="0" smtClean="0"/>
          </a:p>
          <a:p>
            <a:pPr algn="just"/>
            <a:r>
              <a:rPr lang="pt-BR" dirty="0" smtClean="0"/>
              <a:t>Articular </a:t>
            </a:r>
            <a:r>
              <a:rPr lang="pt-BR" dirty="0"/>
              <a:t>conhecimentos de diferentes naturezas e áreas numa perspectiva interdisciplinar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Buscar </a:t>
            </a:r>
            <a:r>
              <a:rPr lang="pt-BR" dirty="0"/>
              <a:t>subsídios teóricos para interpretar e testar resultados. </a:t>
            </a:r>
          </a:p>
          <a:p>
            <a:pPr algn="just"/>
            <a:r>
              <a:rPr lang="pt-BR" dirty="0" smtClean="0"/>
              <a:t>Confrontar </a:t>
            </a:r>
            <a:r>
              <a:rPr lang="pt-BR" dirty="0"/>
              <a:t>resultados com objetivos e metas propostas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Confrontar </a:t>
            </a:r>
            <a:r>
              <a:rPr lang="pt-BR" dirty="0"/>
              <a:t>resultados com hipóteses </a:t>
            </a:r>
            <a:r>
              <a:rPr lang="pt-BR" dirty="0" smtClean="0"/>
              <a:t>levantadas.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21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487902" cy="1325563"/>
          </a:xfrm>
        </p:spPr>
        <p:txBody>
          <a:bodyPr rtlCol="0">
            <a:noAutofit/>
          </a:bodyPr>
          <a:lstStyle/>
          <a:p>
            <a:pPr rtl="0"/>
            <a:r>
              <a:rPr lang="pt-BR" sz="3800" b="1" dirty="0" smtClean="0">
                <a:solidFill>
                  <a:srgbClr val="507596"/>
                </a:solidFill>
                <a:latin typeface="Rockwell" panose="02060603020205020403" pitchFamily="18" charset="0"/>
              </a:rPr>
              <a:t>Vamos Conhecer...</a:t>
            </a:r>
            <a:endParaRPr lang="pt-BR" sz="3800" b="1" dirty="0">
              <a:solidFill>
                <a:srgbClr val="507596"/>
              </a:solidFill>
              <a:latin typeface="Rockwell" panose="02060603020205020403" pitchFamily="18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1" name="Elemento gráfico 10" descr="Área de transferência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501603" y="1528354"/>
            <a:ext cx="8136717" cy="466167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pt-BR" sz="9600" dirty="0"/>
              <a:t>A contribuição das descobertas científicas no avanço tecnológico.</a:t>
            </a:r>
          </a:p>
          <a:p>
            <a:r>
              <a:rPr lang="pt-BR" sz="9600" dirty="0" smtClean="0"/>
              <a:t>Biologia</a:t>
            </a:r>
            <a:r>
              <a:rPr lang="pt-BR" sz="9600" dirty="0"/>
              <a:t>: ciência e vida.</a:t>
            </a:r>
          </a:p>
          <a:p>
            <a:r>
              <a:rPr lang="pt-BR" sz="9600" dirty="0" smtClean="0"/>
              <a:t>Origem </a:t>
            </a:r>
            <a:r>
              <a:rPr lang="pt-BR" sz="9600" dirty="0"/>
              <a:t>da vida na Terra.</a:t>
            </a:r>
          </a:p>
          <a:p>
            <a:r>
              <a:rPr lang="pt-BR" sz="9600" dirty="0" smtClean="0"/>
              <a:t>Abiogênese </a:t>
            </a:r>
            <a:r>
              <a:rPr lang="pt-BR" sz="9600" dirty="0"/>
              <a:t>e biogênese.</a:t>
            </a:r>
          </a:p>
          <a:p>
            <a:r>
              <a:rPr lang="pt-BR" sz="9600" dirty="0" smtClean="0"/>
              <a:t>Hipótese </a:t>
            </a:r>
            <a:r>
              <a:rPr lang="pt-BR" sz="9600" dirty="0"/>
              <a:t>autotrófica e heterotrófica.</a:t>
            </a:r>
          </a:p>
          <a:p>
            <a:r>
              <a:rPr lang="pt-BR" sz="9600" dirty="0" smtClean="0"/>
              <a:t>Composição </a:t>
            </a:r>
            <a:r>
              <a:rPr lang="pt-BR" sz="9600" dirty="0"/>
              <a:t>química dos seres vivos.</a:t>
            </a:r>
          </a:p>
          <a:p>
            <a:r>
              <a:rPr lang="pt-BR" sz="9600" dirty="0" smtClean="0"/>
              <a:t>Carboidratos </a:t>
            </a:r>
            <a:r>
              <a:rPr lang="pt-BR" sz="9600" dirty="0"/>
              <a:t>e lipídios.</a:t>
            </a:r>
          </a:p>
          <a:p>
            <a:r>
              <a:rPr lang="pt-BR" sz="9600" dirty="0" smtClean="0"/>
              <a:t>Proteínas </a:t>
            </a:r>
            <a:r>
              <a:rPr lang="pt-BR" sz="9600" dirty="0"/>
              <a:t>e enzimas.</a:t>
            </a:r>
          </a:p>
          <a:p>
            <a:r>
              <a:rPr lang="pt-BR" sz="9600" dirty="0" smtClean="0"/>
              <a:t>Ácidos </a:t>
            </a:r>
            <a:r>
              <a:rPr lang="pt-BR" sz="9600" dirty="0"/>
              <a:t>nucléicos.</a:t>
            </a:r>
          </a:p>
          <a:p>
            <a:r>
              <a:rPr lang="pt-BR" sz="9600" dirty="0" smtClean="0"/>
              <a:t>A </a:t>
            </a:r>
            <a:r>
              <a:rPr lang="pt-BR" sz="9600" dirty="0"/>
              <a:t>descoberta da célula.</a:t>
            </a:r>
          </a:p>
          <a:p>
            <a:pPr marL="0" indent="0">
              <a:buNone/>
            </a:pP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31335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487902" cy="1325563"/>
          </a:xfrm>
        </p:spPr>
        <p:txBody>
          <a:bodyPr rtlCol="0">
            <a:noAutofit/>
          </a:bodyPr>
          <a:lstStyle/>
          <a:p>
            <a:pPr rtl="0"/>
            <a:r>
              <a:rPr lang="pt-BR" sz="3800" b="1" dirty="0" smtClean="0">
                <a:solidFill>
                  <a:srgbClr val="507596"/>
                </a:solidFill>
                <a:latin typeface="Rockwell" panose="02060603020205020403" pitchFamily="18" charset="0"/>
              </a:rPr>
              <a:t>Vamos Conhecer...</a:t>
            </a:r>
            <a:endParaRPr lang="pt-BR" sz="3800" b="1" dirty="0">
              <a:solidFill>
                <a:srgbClr val="507596"/>
              </a:solidFill>
              <a:latin typeface="Rockwell" panose="02060603020205020403" pitchFamily="18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1" name="Elemento gráfico 10" descr="Área de transferência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501603" y="1423851"/>
            <a:ext cx="8136717" cy="47661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dirty="0"/>
              <a:t> </a:t>
            </a:r>
          </a:p>
          <a:p>
            <a:pPr algn="just"/>
            <a:r>
              <a:rPr lang="pt-BR" sz="9600" dirty="0" smtClean="0"/>
              <a:t>Diferenças </a:t>
            </a:r>
            <a:r>
              <a:rPr lang="pt-BR" sz="9600" dirty="0"/>
              <a:t>entre célula procariótica e eucariótica</a:t>
            </a:r>
            <a:r>
              <a:rPr lang="pt-BR" sz="9600" dirty="0" smtClean="0"/>
              <a:t>.</a:t>
            </a:r>
            <a:endParaRPr lang="pt-BR" sz="9600" dirty="0"/>
          </a:p>
          <a:p>
            <a:pPr algn="just"/>
            <a:r>
              <a:rPr lang="pt-BR" sz="9600" dirty="0"/>
              <a:t>Estudo das membranas celulares e suas funções</a:t>
            </a:r>
            <a:r>
              <a:rPr lang="pt-BR" sz="9600" dirty="0" smtClean="0"/>
              <a:t>.</a:t>
            </a:r>
          </a:p>
          <a:p>
            <a:pPr algn="just"/>
            <a:r>
              <a:rPr lang="pt-BR" sz="9600" dirty="0"/>
              <a:t>Estrutura celular básica do citoplasma e suas funções. </a:t>
            </a:r>
          </a:p>
          <a:p>
            <a:pPr algn="just"/>
            <a:r>
              <a:rPr lang="pt-BR" sz="9600" dirty="0" smtClean="0"/>
              <a:t>Mitocôndrias </a:t>
            </a:r>
            <a:r>
              <a:rPr lang="pt-BR" sz="9600" dirty="0"/>
              <a:t>e produção de energia</a:t>
            </a:r>
            <a:r>
              <a:rPr lang="pt-BR" sz="9600" dirty="0" smtClean="0"/>
              <a:t>.</a:t>
            </a:r>
            <a:endParaRPr lang="pt-BR" sz="9600" dirty="0"/>
          </a:p>
          <a:p>
            <a:pPr algn="just"/>
            <a:r>
              <a:rPr lang="pt-BR" sz="9600" dirty="0"/>
              <a:t>Lisossomos e fagocitose</a:t>
            </a:r>
            <a:r>
              <a:rPr lang="pt-BR" sz="9600" dirty="0" smtClean="0"/>
              <a:t>.</a:t>
            </a:r>
            <a:endParaRPr lang="pt-BR" sz="9600" dirty="0"/>
          </a:p>
          <a:p>
            <a:pPr algn="just"/>
            <a:r>
              <a:rPr lang="pt-BR" sz="9600" dirty="0"/>
              <a:t>Ribossomos e síntese de proteínas</a:t>
            </a:r>
            <a:r>
              <a:rPr lang="pt-BR" sz="9600" dirty="0" smtClean="0"/>
              <a:t>.</a:t>
            </a:r>
            <a:endParaRPr lang="pt-BR" sz="9600" dirty="0"/>
          </a:p>
          <a:p>
            <a:pPr algn="just"/>
            <a:r>
              <a:rPr lang="pt-BR" sz="9600" dirty="0"/>
              <a:t>Complexo </a:t>
            </a:r>
            <a:r>
              <a:rPr lang="pt-BR" sz="9600" dirty="0" err="1"/>
              <a:t>Golgiense</a:t>
            </a:r>
            <a:r>
              <a:rPr lang="pt-BR" sz="9600" dirty="0"/>
              <a:t>, Retículo Endoplasmático e Centríolos</a:t>
            </a:r>
            <a:r>
              <a:rPr lang="pt-BR" sz="9600" dirty="0" smtClean="0"/>
              <a:t>.</a:t>
            </a:r>
            <a:endParaRPr lang="pt-BR" sz="9600" dirty="0"/>
          </a:p>
          <a:p>
            <a:pPr algn="just"/>
            <a:r>
              <a:rPr lang="pt-BR" sz="9600" dirty="0"/>
              <a:t>Divisão celular: Mitose e meiose.</a:t>
            </a:r>
          </a:p>
          <a:p>
            <a:pPr algn="just"/>
            <a:r>
              <a:rPr lang="pt-BR" sz="9600" dirty="0"/>
              <a:t>Gametogênese: </a:t>
            </a:r>
            <a:r>
              <a:rPr lang="pt-BR" sz="9600" dirty="0" err="1"/>
              <a:t>Ovulogênese</a:t>
            </a:r>
            <a:r>
              <a:rPr lang="pt-BR" sz="9600" dirty="0"/>
              <a:t> e espermatogênese</a:t>
            </a:r>
            <a:r>
              <a:rPr lang="pt-BR" sz="9600" dirty="0" smtClean="0"/>
              <a:t>.</a:t>
            </a:r>
            <a:endParaRPr lang="pt-BR" sz="9600" dirty="0"/>
          </a:p>
          <a:p>
            <a:pPr algn="just"/>
            <a:r>
              <a:rPr lang="pt-BR" sz="9600" dirty="0"/>
              <a:t>Histologia animal</a:t>
            </a:r>
            <a:r>
              <a:rPr lang="pt-BR" sz="9600" dirty="0" smtClean="0"/>
              <a:t>.</a:t>
            </a:r>
            <a:endParaRPr lang="pt-BR" sz="9600" dirty="0"/>
          </a:p>
          <a:p>
            <a:pPr algn="just"/>
            <a:r>
              <a:rPr lang="pt-BR" sz="9600" dirty="0"/>
              <a:t>Embriologia.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94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487902" cy="1325563"/>
          </a:xfrm>
        </p:spPr>
        <p:txBody>
          <a:bodyPr rtlCol="0">
            <a:noAutofit/>
          </a:bodyPr>
          <a:lstStyle/>
          <a:p>
            <a:pPr rtl="0"/>
            <a:r>
              <a:rPr lang="pt-BR" sz="3800" b="1" dirty="0" smtClean="0">
                <a:solidFill>
                  <a:srgbClr val="507596"/>
                </a:solidFill>
                <a:latin typeface="Rockwell" panose="02060603020205020403" pitchFamily="18" charset="0"/>
              </a:rPr>
              <a:t>Livro adotado...</a:t>
            </a:r>
            <a:endParaRPr lang="pt-BR" sz="3800" b="1" dirty="0">
              <a:solidFill>
                <a:srgbClr val="507596"/>
              </a:solidFill>
              <a:latin typeface="Rockwell" panose="02060603020205020403" pitchFamily="18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1" name="Elemento gráfico 10" descr="Área de transferência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599112" y="1502228"/>
            <a:ext cx="8136717" cy="476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  </a:t>
            </a:r>
            <a:endParaRPr lang="pt-BR" dirty="0" smtClean="0"/>
          </a:p>
          <a:p>
            <a:pPr marL="0" indent="0">
              <a:buNone/>
            </a:pPr>
            <a:r>
              <a:rPr lang="pt-BR" sz="3200" dirty="0" smtClean="0"/>
              <a:t>    CÉSAR, SEZAR &amp; CALDINI </a:t>
            </a:r>
          </a:p>
          <a:p>
            <a:pPr marL="0" indent="0">
              <a:buNone/>
            </a:pPr>
            <a:r>
              <a:rPr lang="pt-BR" sz="3200" dirty="0"/>
              <a:t> </a:t>
            </a:r>
            <a:r>
              <a:rPr lang="pt-BR" sz="3200" dirty="0" smtClean="0"/>
              <a:t>    Biologia</a:t>
            </a:r>
          </a:p>
          <a:p>
            <a:pPr marL="0" indent="0">
              <a:buNone/>
            </a:pPr>
            <a:r>
              <a:rPr lang="pt-BR" sz="3200" dirty="0"/>
              <a:t> </a:t>
            </a:r>
            <a:r>
              <a:rPr lang="pt-BR" sz="3200" dirty="0" smtClean="0"/>
              <a:t>    Volume Único</a:t>
            </a:r>
          </a:p>
          <a:p>
            <a:pPr marL="0" indent="0">
              <a:buNone/>
            </a:pPr>
            <a:r>
              <a:rPr lang="pt-BR" sz="3200" dirty="0"/>
              <a:t> </a:t>
            </a:r>
            <a:r>
              <a:rPr lang="pt-BR" sz="3200" dirty="0" smtClean="0"/>
              <a:t>    Editora Saraiva</a:t>
            </a:r>
            <a:endParaRPr lang="pt-BR" sz="3200" dirty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pic>
        <p:nvPicPr>
          <p:cNvPr id="1026" name="Picture 2" descr="https://images-na.ssl-images-amazon.com/images/I/51pCcAc3moL._SX372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786" y="1690688"/>
            <a:ext cx="3082941" cy="411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5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21" y="476064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pt-BR" sz="3800" b="1" dirty="0" smtClean="0">
                <a:solidFill>
                  <a:srgbClr val="7F8A99"/>
                </a:solidFill>
                <a:latin typeface="Rockwell" panose="02060603020205020403" pitchFamily="18" charset="0"/>
              </a:rPr>
              <a:t>Nossa Interação...</a:t>
            </a:r>
            <a:endParaRPr lang="pt-BR" sz="3800" b="1" dirty="0">
              <a:solidFill>
                <a:srgbClr val="7F8A99"/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41817" y="0"/>
            <a:ext cx="3136324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pic>
        <p:nvPicPr>
          <p:cNvPr id="27" name="Elemento gráfico 18" descr="Régua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8889495">
            <a:off x="9654720" y="2221271"/>
            <a:ext cx="1574403" cy="1574403"/>
          </a:xfrm>
          <a:prstGeom prst="rect">
            <a:avLst/>
          </a:prstGeom>
        </p:spPr>
      </p:pic>
      <p:pic>
        <p:nvPicPr>
          <p:cNvPr id="28" name="Elemento gráfico 20" descr="Lápis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20520790">
            <a:off x="10635358" y="3551336"/>
            <a:ext cx="1488402" cy="148840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22541" y="1443841"/>
            <a:ext cx="8033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ea typeface="Cambria Math" panose="02040503050406030204" pitchFamily="18" charset="0"/>
              </a:rPr>
              <a:t>Toda a nossa comunicação será realizada pelo Microsoft </a:t>
            </a:r>
            <a:r>
              <a:rPr lang="pt-BR" sz="2800" b="1" dirty="0" err="1" smtClean="0">
                <a:ea typeface="Cambria Math" panose="02040503050406030204" pitchFamily="18" charset="0"/>
              </a:rPr>
              <a:t>Teams</a:t>
            </a:r>
            <a:r>
              <a:rPr lang="pt-BR" sz="2800" b="1" dirty="0" smtClean="0">
                <a:ea typeface="Cambria Math" panose="02040503050406030204" pitchFamily="18" charset="0"/>
              </a:rPr>
              <a:t>:</a:t>
            </a:r>
          </a:p>
          <a:p>
            <a:endParaRPr lang="pt-BR" sz="2800" b="1" dirty="0" smtClean="0"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ea typeface="Cambria Math" panose="02040503050406030204" pitchFamily="18" charset="0"/>
              </a:rPr>
              <a:t>Materiais </a:t>
            </a:r>
            <a:r>
              <a:rPr lang="pt-BR" sz="2800" dirty="0">
                <a:ea typeface="Cambria Math" panose="02040503050406030204" pitchFamily="18" charset="0"/>
              </a:rPr>
              <a:t>de </a:t>
            </a:r>
            <a:r>
              <a:rPr lang="pt-BR" sz="2800" dirty="0" smtClean="0">
                <a:ea typeface="Cambria Math" panose="02040503050406030204" pitchFamily="18" charset="0"/>
              </a:rPr>
              <a:t>aula;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ea typeface="Cambria Math" panose="02040503050406030204" pitchFamily="18" charset="0"/>
              </a:rPr>
              <a:t>Apresentação da aula </a:t>
            </a:r>
            <a:r>
              <a:rPr lang="pt-BR" sz="2800" dirty="0" err="1">
                <a:ea typeface="Cambria Math" panose="02040503050406030204" pitchFamily="18" charset="0"/>
              </a:rPr>
              <a:t>on</a:t>
            </a:r>
            <a:r>
              <a:rPr lang="pt-BR" sz="2800" dirty="0">
                <a:ea typeface="Cambria Math" panose="02040503050406030204" pitchFamily="18" charset="0"/>
              </a:rPr>
              <a:t> </a:t>
            </a:r>
            <a:r>
              <a:rPr lang="pt-BR" sz="2800" dirty="0" err="1">
                <a:ea typeface="Cambria Math" panose="02040503050406030204" pitchFamily="18" charset="0"/>
              </a:rPr>
              <a:t>line</a:t>
            </a:r>
            <a:r>
              <a:rPr lang="pt-BR" sz="2800" dirty="0" smtClean="0">
                <a:ea typeface="Cambria Math" panose="02040503050406030204" pitchFamily="18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ea typeface="Cambria Math" panose="02040503050406030204" pitchFamily="18" charset="0"/>
              </a:rPr>
              <a:t>Entrega </a:t>
            </a:r>
            <a:r>
              <a:rPr lang="pt-BR" sz="2800" dirty="0">
                <a:ea typeface="Cambria Math" panose="02040503050406030204" pitchFamily="18" charset="0"/>
              </a:rPr>
              <a:t>de </a:t>
            </a:r>
            <a:r>
              <a:rPr lang="pt-BR" sz="2800" dirty="0" smtClean="0">
                <a:ea typeface="Cambria Math" panose="02040503050406030204" pitchFamily="18" charset="0"/>
              </a:rPr>
              <a:t>atividades</a:t>
            </a:r>
            <a:r>
              <a:rPr lang="pt-BR" sz="2800" dirty="0">
                <a:ea typeface="Cambria Math" panose="02040503050406030204" pitchFamily="18" charset="0"/>
              </a:rPr>
              <a:t> </a:t>
            </a:r>
            <a:r>
              <a:rPr lang="pt-BR" sz="2800" dirty="0" smtClean="0">
                <a:ea typeface="Cambria Math" panose="02040503050406030204" pitchFamily="18" charset="0"/>
              </a:rPr>
              <a:t>individuais;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ea typeface="Cambria Math" panose="02040503050406030204" pitchFamily="18" charset="0"/>
              </a:rPr>
              <a:t>Apresentação de trabalhos em equipes;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ea typeface="Cambria Math" panose="02040503050406030204" pitchFamily="18" charset="0"/>
              </a:rPr>
              <a:t>Monitoramento </a:t>
            </a:r>
            <a:r>
              <a:rPr lang="pt-BR" sz="2800" dirty="0">
                <a:ea typeface="Cambria Math" panose="02040503050406030204" pitchFamily="18" charset="0"/>
              </a:rPr>
              <a:t>da p</a:t>
            </a:r>
            <a:r>
              <a:rPr lang="pt-BR" sz="2800" dirty="0" smtClean="0">
                <a:ea typeface="Cambria Math" panose="02040503050406030204" pitchFamily="18" charset="0"/>
              </a:rPr>
              <a:t>articipação;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Orientação </a:t>
            </a:r>
            <a:r>
              <a:rPr lang="pt-BR" sz="2800" dirty="0"/>
              <a:t>e solução de dúvidas pontuais </a:t>
            </a:r>
            <a:r>
              <a:rPr lang="pt-BR" sz="2800" dirty="0" smtClean="0"/>
              <a:t>via chat.</a:t>
            </a:r>
            <a:endParaRPr lang="pt-BR" sz="2800" dirty="0"/>
          </a:p>
        </p:txBody>
      </p:sp>
      <p:pic>
        <p:nvPicPr>
          <p:cNvPr id="29" name="Picture 2" descr="Microsoft Teams Download para Windows Grátis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5"/>
          <a:stretch/>
        </p:blipFill>
        <p:spPr bwMode="auto">
          <a:xfrm>
            <a:off x="7109618" y="5316583"/>
            <a:ext cx="1875049" cy="132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3800" b="1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Como será a avaliação?</a:t>
            </a:r>
            <a:endParaRPr lang="pt-BR" sz="3800" b="1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1" name="Elemento gráfico 10" descr="Microscópio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427767" y="615493"/>
            <a:ext cx="7873680" cy="2950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pt-BR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pt-BR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BR" b="1" dirty="0" smtClean="0">
                <a:solidFill>
                  <a:schemeClr val="tx2"/>
                </a:solidFill>
                <a:latin typeface="+mj-lt"/>
                <a:ea typeface="Cambria Math" panose="02040503050406030204" pitchFamily="18" charset="0"/>
              </a:rPr>
              <a:t>   </a:t>
            </a:r>
            <a:r>
              <a:rPr lang="pt-BR" b="1" dirty="0" smtClean="0">
                <a:latin typeface="+mj-lt"/>
                <a:ea typeface="Cambria Math" panose="02040503050406030204" pitchFamily="18" charset="0"/>
              </a:rPr>
              <a:t>Participação no fórum/chat de discussão;</a:t>
            </a:r>
          </a:p>
          <a:p>
            <a:pPr algn="just">
              <a:lnSpc>
                <a:spcPct val="100000"/>
              </a:lnSpc>
            </a:pPr>
            <a:r>
              <a:rPr lang="pt-BR" b="1" dirty="0" smtClean="0">
                <a:latin typeface="+mj-lt"/>
                <a:ea typeface="Cambria Math" panose="02040503050406030204" pitchFamily="18" charset="0"/>
              </a:rPr>
              <a:t>   Presença nas aulas;</a:t>
            </a:r>
          </a:p>
          <a:p>
            <a:pPr algn="just">
              <a:lnSpc>
                <a:spcPct val="100000"/>
              </a:lnSpc>
            </a:pPr>
            <a:r>
              <a:rPr lang="pt-BR" b="1" dirty="0">
                <a:latin typeface="+mj-lt"/>
                <a:ea typeface="Cambria Math" panose="02040503050406030204" pitchFamily="18" charset="0"/>
              </a:rPr>
              <a:t> </a:t>
            </a:r>
            <a:r>
              <a:rPr lang="pt-BR" b="1" dirty="0" smtClean="0">
                <a:latin typeface="+mj-lt"/>
                <a:ea typeface="Cambria Math" panose="02040503050406030204" pitchFamily="18" charset="0"/>
              </a:rPr>
              <a:t>  Observação direta;</a:t>
            </a:r>
          </a:p>
          <a:p>
            <a:pPr>
              <a:lnSpc>
                <a:spcPct val="100000"/>
              </a:lnSpc>
            </a:pPr>
            <a:r>
              <a:rPr lang="pt-BR" b="1" dirty="0" smtClean="0">
                <a:latin typeface="+mj-lt"/>
                <a:ea typeface="Cambria Math" panose="02040503050406030204" pitchFamily="18" charset="0"/>
              </a:rPr>
              <a:t>   Entrega das atividades solicitadas individuais ou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>
                <a:latin typeface="+mj-lt"/>
                <a:ea typeface="Cambria Math" panose="02040503050406030204" pitchFamily="18" charset="0"/>
              </a:rPr>
              <a:t> </a:t>
            </a:r>
            <a:r>
              <a:rPr lang="pt-BR" b="1" dirty="0" smtClean="0">
                <a:latin typeface="+mj-lt"/>
                <a:ea typeface="Cambria Math" panose="02040503050406030204" pitchFamily="18" charset="0"/>
              </a:rPr>
              <a:t>     em equipes.</a:t>
            </a:r>
          </a:p>
          <a:p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 txBox="1">
            <a:spLocks/>
          </p:cNvSpPr>
          <p:nvPr/>
        </p:nvSpPr>
        <p:spPr>
          <a:xfrm>
            <a:off x="583630" y="3566474"/>
            <a:ext cx="8378529" cy="1027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b="1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Não se esqueçam...</a:t>
            </a:r>
            <a:endParaRPr lang="pt-BR" sz="3800" b="1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27767" y="4593731"/>
            <a:ext cx="7873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+mj-lt"/>
              </a:rPr>
              <a:t>As atividades deverão ser bem organizadas e legíveis;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+mj-lt"/>
              </a:rPr>
              <a:t>P</a:t>
            </a:r>
            <a:r>
              <a:rPr lang="pt-BR" sz="2400" b="1" dirty="0" smtClean="0">
                <a:latin typeface="+mj-lt"/>
              </a:rPr>
              <a:t>ontualidade </a:t>
            </a:r>
            <a:r>
              <a:rPr lang="pt-BR" sz="2400" b="1" dirty="0">
                <a:latin typeface="+mj-lt"/>
              </a:rPr>
              <a:t>na </a:t>
            </a:r>
            <a:r>
              <a:rPr lang="pt-BR" sz="2400" b="1" dirty="0" smtClean="0">
                <a:latin typeface="+mj-lt"/>
              </a:rPr>
              <a:t>entrega;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smtClean="0">
                <a:latin typeface="+mj-lt"/>
              </a:rPr>
              <a:t>Seguir sempre as orientações para a realização das atividades.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487902" cy="1325563"/>
          </a:xfrm>
        </p:spPr>
        <p:txBody>
          <a:bodyPr rtlCol="0">
            <a:noAutofit/>
          </a:bodyPr>
          <a:lstStyle/>
          <a:p>
            <a:pPr rtl="0"/>
            <a:r>
              <a:rPr lang="pt-BR" sz="3800" b="1" dirty="0" smtClean="0">
                <a:solidFill>
                  <a:srgbClr val="507596"/>
                </a:solidFill>
                <a:latin typeface="Rockwell" panose="02060603020205020403" pitchFamily="18" charset="0"/>
              </a:rPr>
              <a:t>Bibliografia complementar...</a:t>
            </a:r>
            <a:endParaRPr lang="pt-BR" sz="3800" b="1" dirty="0">
              <a:solidFill>
                <a:srgbClr val="507596"/>
              </a:solidFill>
              <a:latin typeface="Rockwell" panose="02060603020205020403" pitchFamily="18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1" name="Elemento gráfico 10" descr="Área de transferência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599112" y="1502228"/>
            <a:ext cx="8136717" cy="476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 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- AMABIS</a:t>
            </a:r>
            <a:r>
              <a:rPr lang="pt-BR" dirty="0"/>
              <a:t>, J.M &amp; MARTHO, G.R. – Biologia Moderna, volume I, Editora Moderna. </a:t>
            </a:r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LOPES</a:t>
            </a:r>
            <a:r>
              <a:rPr lang="pt-BR" dirty="0"/>
              <a:t>, S. – BIO- volume único, Editora Saraiva </a:t>
            </a:r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SOARES</a:t>
            </a:r>
            <a:r>
              <a:rPr lang="pt-BR" dirty="0"/>
              <a:t>, J.L. - Biologia, volume único, Editora Scipione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- </a:t>
            </a:r>
            <a:r>
              <a:rPr lang="pt-BR" dirty="0"/>
              <a:t>Jornais, revistas e </a:t>
            </a:r>
            <a:r>
              <a:rPr lang="pt-BR" dirty="0" smtClean="0"/>
              <a:t>atualidades.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803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087_TF33787325" id="{63F727A4-0D74-4F73-BDF3-079CF6F0DD69}" vid="{3A48BA9F-3162-4425-95DB-F5D1BCB63C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4045C23B35D48ABBFB4754B07FEB1" ma:contentTypeVersion="2" ma:contentTypeDescription="Crie um novo documento." ma:contentTypeScope="" ma:versionID="e9567659435ca938f887344cabd94a22">
  <xsd:schema xmlns:xsd="http://www.w3.org/2001/XMLSchema" xmlns:xs="http://www.w3.org/2001/XMLSchema" xmlns:p="http://schemas.microsoft.com/office/2006/metadata/properties" xmlns:ns2="f86d911b-265d-42e4-9bbc-bde4ef259eed" targetNamespace="http://schemas.microsoft.com/office/2006/metadata/properties" ma:root="true" ma:fieldsID="981300aa8b0b16f774ae2fc24580d13e" ns2:_="">
    <xsd:import namespace="f86d911b-265d-42e4-9bbc-bde4ef259e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d911b-265d-42e4-9bbc-bde4ef259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EB11FA-9275-4E59-A0EB-162543A948CE}"/>
</file>

<file path=customXml/itemProps2.xml><?xml version="1.0" encoding="utf-8"?>
<ds:datastoreItem xmlns:ds="http://schemas.openxmlformats.org/officeDocument/2006/customXml" ds:itemID="{38E77B03-3246-48BA-9333-A9140062449F}"/>
</file>

<file path=customXml/itemProps3.xml><?xml version="1.0" encoding="utf-8"?>
<ds:datastoreItem xmlns:ds="http://schemas.openxmlformats.org/officeDocument/2006/customXml" ds:itemID="{D9315957-72EC-481D-8764-F9C06DC4616A}"/>
</file>

<file path=docProps/app.xml><?xml version="1.0" encoding="utf-8"?>
<Properties xmlns="http://schemas.openxmlformats.org/officeDocument/2006/extended-properties" xmlns:vt="http://schemas.openxmlformats.org/officeDocument/2006/docPropsVTypes">
  <Template>Segurança no laboratório(2)</Template>
  <TotalTime>0</TotalTime>
  <Words>370</Words>
  <Application>Microsoft Office PowerPoint</Application>
  <PresentationFormat>Widescreen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Rockwell</vt:lpstr>
      <vt:lpstr>Tahoma</vt:lpstr>
      <vt:lpstr>Tema do Office</vt:lpstr>
      <vt:lpstr>Biologia 1º série EaD</vt:lpstr>
      <vt:lpstr>Competências</vt:lpstr>
      <vt:lpstr>Habilidades</vt:lpstr>
      <vt:lpstr>Vamos Conhecer...</vt:lpstr>
      <vt:lpstr>Vamos Conhecer...</vt:lpstr>
      <vt:lpstr>Livro adotado...</vt:lpstr>
      <vt:lpstr>Nossa Interação...</vt:lpstr>
      <vt:lpstr>Como será a avaliação?</vt:lpstr>
      <vt:lpstr>Bibliografia complementar...</vt:lpstr>
      <vt:lpstr>Estamos juntos neste novo ciclo.  Aprendendo, superando os nossos limites, as nossas dificuldades e valorizando o amor ao próximo e ao nosso planeta...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2020-04-24T21:02:38Z</dcterms:created>
  <dcterms:modified xsi:type="dcterms:W3CDTF">2021-02-11T00:06:47Z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0x0101002A24045C23B35D48ABBFB4754B07FEB1</vt:lpwstr>
  </property>
</Properties>
</file>