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t9GGrIkFcvzVpJIdUagP2mXJQ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youtube.com/watch?v=ao5FkLwIDvA&amp;t=1524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365125"/>
            <a:ext cx="10515600" cy="4651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br>
              <a:rPr b="1" lang="pt-BR" sz="4800"/>
            </a:br>
            <a:r>
              <a:rPr b="1" lang="pt-BR" sz="4800"/>
              <a:t>Composição Química das Células</a:t>
            </a:r>
            <a:endParaRPr b="1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Nucleotídeo dos Ácidos Nucleicos</a:t>
            </a:r>
            <a:endParaRPr b="1"/>
          </a:p>
        </p:txBody>
      </p:sp>
      <p:pic>
        <p:nvPicPr>
          <p:cNvPr id="164" name="Google Shape;164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2720" y="2013328"/>
            <a:ext cx="6766559" cy="4094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type="title"/>
          </p:nvPr>
        </p:nvSpPr>
        <p:spPr>
          <a:xfrm>
            <a:off x="838200" y="365125"/>
            <a:ext cx="10515600" cy="1124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Bases nitrogenadas do DNA e RNA</a:t>
            </a:r>
            <a:endParaRPr b="1"/>
          </a:p>
        </p:txBody>
      </p:sp>
      <p:pic>
        <p:nvPicPr>
          <p:cNvPr id="170" name="Google Shape;170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9431" y="1724297"/>
            <a:ext cx="7373137" cy="384753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1"/>
          <p:cNvSpPr/>
          <p:nvPr/>
        </p:nvSpPr>
        <p:spPr>
          <a:xfrm>
            <a:off x="2560320" y="2769326"/>
            <a:ext cx="1280160" cy="4049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"/>
          <p:cNvSpPr/>
          <p:nvPr/>
        </p:nvSpPr>
        <p:spPr>
          <a:xfrm>
            <a:off x="2181497" y="2684417"/>
            <a:ext cx="1423852" cy="57476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Pirimídicas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1"/>
          <p:cNvSpPr/>
          <p:nvPr/>
        </p:nvSpPr>
        <p:spPr>
          <a:xfrm>
            <a:off x="2560320" y="4323806"/>
            <a:ext cx="1045029" cy="3788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/>
          <p:nvPr/>
        </p:nvSpPr>
        <p:spPr>
          <a:xfrm>
            <a:off x="2181497" y="4402183"/>
            <a:ext cx="1423852" cy="60089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Púricas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DNA (Ácido desoxirribonucleico)</a:t>
            </a:r>
            <a:endParaRPr b="1"/>
          </a:p>
        </p:txBody>
      </p:sp>
      <p:pic>
        <p:nvPicPr>
          <p:cNvPr id="180" name="Google Shape;180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0003" y="1890939"/>
            <a:ext cx="7880647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RNA (Ácido ribonucleico)</a:t>
            </a:r>
            <a:endParaRPr b="1"/>
          </a:p>
        </p:txBody>
      </p:sp>
      <p:pic>
        <p:nvPicPr>
          <p:cNvPr id="186" name="Google Shape;186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6480" y="1690688"/>
            <a:ext cx="771904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/>
          <p:nvPr>
            <p:ph type="title"/>
          </p:nvPr>
        </p:nvSpPr>
        <p:spPr>
          <a:xfrm>
            <a:off x="838200" y="365125"/>
            <a:ext cx="10515600" cy="1032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DNA x RNA</a:t>
            </a:r>
            <a:endParaRPr b="1"/>
          </a:p>
        </p:txBody>
      </p:sp>
      <p:pic>
        <p:nvPicPr>
          <p:cNvPr id="192" name="Google Shape;192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0063" y="1397726"/>
            <a:ext cx="6831873" cy="510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788" y="692332"/>
            <a:ext cx="8817999" cy="565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Para ilustrar ...</a:t>
            </a:r>
            <a:endParaRPr/>
          </a:p>
        </p:txBody>
      </p:sp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Composição química das células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https://www.youtube.com/watch?v=ao5FkLwIDvA&amp;t=1524s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Substâncias Química da Célula</a:t>
            </a:r>
            <a:endParaRPr b="1"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38200" y="1554480"/>
            <a:ext cx="10515600" cy="4622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t-BR"/>
              <a:t>Substâncias inorgânicas</a:t>
            </a:r>
            <a:r>
              <a:rPr lang="pt-BR"/>
              <a:t>: água e sais minerais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t-BR"/>
              <a:t>Substâncias orgânicas</a:t>
            </a:r>
            <a:r>
              <a:rPr lang="pt-BR"/>
              <a:t>: carboidratos, lipídios e proteínas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- Proteínas especiais: enzimas, vitaminas e ácidos nucleicos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t-BR"/>
              <a:t>Substâncias energéticas</a:t>
            </a:r>
            <a:r>
              <a:rPr lang="pt-BR"/>
              <a:t>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- Digestão de carboidratos                 Glicose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- Digestão de lipídios                           Ácidos graxos e Glicerol.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t-BR"/>
              <a:t>Substâncias construtoras</a:t>
            </a:r>
            <a:r>
              <a:rPr lang="pt-BR"/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- Digestão de proteínas                       Aminoácidos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4558937" y="4127863"/>
            <a:ext cx="1110343" cy="4571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3879669" y="4500155"/>
            <a:ext cx="1789611" cy="4571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4167051" y="5715001"/>
            <a:ext cx="1502229" cy="4571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Carboidratos</a:t>
            </a:r>
            <a:endParaRPr b="1"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Açúcares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Fornecer energia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Classificação:                                         Ribose - RNA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- Monossacarídeos      Pentose            Desoxirribose - DNA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                                        Hexose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                                                                 Glicose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                                                                 Frutose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                                                                 Galactose </a:t>
            </a:r>
            <a:endParaRPr/>
          </a:p>
        </p:txBody>
      </p:sp>
      <p:sp>
        <p:nvSpPr>
          <p:cNvPr id="100" name="Google Shape;100;p3"/>
          <p:cNvSpPr/>
          <p:nvPr/>
        </p:nvSpPr>
        <p:spPr>
          <a:xfrm>
            <a:off x="3889419" y="3457977"/>
            <a:ext cx="244699" cy="792051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 flipH="1" rot="10800000">
            <a:off x="5473521" y="3065163"/>
            <a:ext cx="747000" cy="553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2" name="Google Shape;102;p3"/>
          <p:cNvCxnSpPr/>
          <p:nvPr/>
        </p:nvCxnSpPr>
        <p:spPr>
          <a:xfrm>
            <a:off x="5473521" y="4134118"/>
            <a:ext cx="747000" cy="412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3521" y="228533"/>
            <a:ext cx="5839097" cy="2579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942703" y="934822"/>
            <a:ext cx="10515600" cy="397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                                                                     Sacarose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- Oligossacarídeos       Dissacarídeos      Maltose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                                                                     Lactose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                                       Amido - Vegetais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- Polissacarídeos          Celulose - Vegetais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                                       Glicogênio – Animais e fungos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6383383" y="1079250"/>
            <a:ext cx="236113" cy="119773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3715554" y="3216257"/>
            <a:ext cx="373487" cy="110758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3840480" y="1685109"/>
            <a:ext cx="365760" cy="4571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 Lipídios</a:t>
            </a:r>
            <a:endParaRPr b="1"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Construção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Reserva de energia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Classificação: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- Lipídios simples: Óleos, gorduras e ceras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- Lipídios compostos: fosfolipídios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- Esteroides</a:t>
            </a:r>
            <a:endParaRPr/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6058" y="519249"/>
            <a:ext cx="6152606" cy="1936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 Proteínas</a:t>
            </a:r>
            <a:endParaRPr b="1"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955766" y="190031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Aminoácidos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Construção                                                         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Regulação        hormônios                                           Complexo B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                      vitaminas       hidrossolúveis             C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                                               lipossolúveis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                                                                                    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                                                                                    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                                                                                    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                                                                                    K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Transportadoras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Contrácteis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5" name="Google Shape;125;p6"/>
          <p:cNvSpPr/>
          <p:nvPr/>
        </p:nvSpPr>
        <p:spPr>
          <a:xfrm>
            <a:off x="2705115" y="2712349"/>
            <a:ext cx="206062" cy="57954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4437046" y="3002123"/>
            <a:ext cx="167426" cy="669701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6"/>
          <p:cNvCxnSpPr/>
          <p:nvPr/>
        </p:nvCxnSpPr>
        <p:spPr>
          <a:xfrm flipH="1" rot="10800000">
            <a:off x="6611722" y="2805598"/>
            <a:ext cx="579600" cy="39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8" name="Google Shape;128;p6"/>
          <p:cNvCxnSpPr/>
          <p:nvPr/>
        </p:nvCxnSpPr>
        <p:spPr>
          <a:xfrm>
            <a:off x="6490952" y="3630206"/>
            <a:ext cx="605400" cy="386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4472" y="352426"/>
            <a:ext cx="6355265" cy="1701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Proteínas Especiais</a:t>
            </a:r>
            <a:endParaRPr b="1"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Vitaminas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Enzimas: Depende de temperatura, pH e substrato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Anticorpos                   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                                                    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                                                                          </a:t>
            </a:r>
            <a:endParaRPr/>
          </a:p>
        </p:txBody>
      </p:sp>
      <p:pic>
        <p:nvPicPr>
          <p:cNvPr id="136" name="Google Shape;1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2645" y="2382044"/>
            <a:ext cx="282892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7154" y="3763861"/>
            <a:ext cx="4911635" cy="2387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Ácidos Nucleicos: DNA e RNA</a:t>
            </a:r>
            <a:endParaRPr b="1"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Nucleotídeo = fosfato + pentose + base nitrogenada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- Fosfato: Origina-se do H</a:t>
            </a:r>
            <a:r>
              <a:rPr lang="pt-BR" sz="1800"/>
              <a:t>3</a:t>
            </a:r>
            <a:r>
              <a:rPr lang="pt-BR"/>
              <a:t>PO</a:t>
            </a:r>
            <a:r>
              <a:rPr lang="pt-BR" sz="1800"/>
              <a:t>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- Pentoses      Ribose – C</a:t>
            </a:r>
            <a:r>
              <a:rPr lang="pt-BR" sz="1800"/>
              <a:t>5</a:t>
            </a:r>
            <a:r>
              <a:rPr lang="pt-BR"/>
              <a:t>H</a:t>
            </a:r>
            <a:r>
              <a:rPr lang="pt-BR" sz="1800"/>
              <a:t>10</a:t>
            </a:r>
            <a:r>
              <a:rPr lang="pt-BR"/>
              <a:t>O</a:t>
            </a:r>
            <a:r>
              <a:rPr lang="pt-BR" sz="1800"/>
              <a:t>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800"/>
              <a:t>                                           </a:t>
            </a:r>
            <a:r>
              <a:rPr lang="pt-BR"/>
              <a:t>Desoxirribose – C</a:t>
            </a:r>
            <a:r>
              <a:rPr lang="pt-BR" sz="1800"/>
              <a:t>5</a:t>
            </a:r>
            <a:r>
              <a:rPr lang="pt-BR"/>
              <a:t>H</a:t>
            </a:r>
            <a:r>
              <a:rPr lang="pt-BR" sz="1800"/>
              <a:t>10</a:t>
            </a:r>
            <a:r>
              <a:rPr lang="pt-BR"/>
              <a:t>O</a:t>
            </a:r>
            <a:r>
              <a:rPr lang="pt-BR" sz="1800"/>
              <a:t>4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- Bases nitrogenadas   Púricas         A - adenina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                                                         G – guanina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                                   Pirimídicas    C – citosina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                                                           T – timina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                                                           U - uracila</a:t>
            </a:r>
            <a:endParaRPr/>
          </a:p>
        </p:txBody>
      </p:sp>
      <p:sp>
        <p:nvSpPr>
          <p:cNvPr id="144" name="Google Shape;144;p8"/>
          <p:cNvSpPr/>
          <p:nvPr/>
        </p:nvSpPr>
        <p:spPr>
          <a:xfrm>
            <a:off x="2704564" y="2678806"/>
            <a:ext cx="167425" cy="50227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3889420" y="3567448"/>
            <a:ext cx="180305" cy="115909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5499279" y="3387143"/>
            <a:ext cx="64395" cy="69545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5563674" y="4726547"/>
            <a:ext cx="154546" cy="115909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773803" y="875212"/>
            <a:ext cx="37285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t-BR"/>
              <a:t>DNA</a:t>
            </a:r>
            <a:r>
              <a:rPr lang="pt-BR"/>
              <a:t>:          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C                       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A                       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                                                           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t-BR"/>
              <a:t>RNA</a:t>
            </a:r>
            <a:r>
              <a:rPr lang="pt-BR"/>
              <a:t>:        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C                      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T                      A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A                     U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                                              </a:t>
            </a:r>
            <a:endParaRPr/>
          </a:p>
        </p:txBody>
      </p:sp>
      <p:cxnSp>
        <p:nvCxnSpPr>
          <p:cNvPr id="153" name="Google Shape;153;p9"/>
          <p:cNvCxnSpPr/>
          <p:nvPr/>
        </p:nvCxnSpPr>
        <p:spPr>
          <a:xfrm flipH="1" rot="10800000">
            <a:off x="1393231" y="1408489"/>
            <a:ext cx="1244835" cy="459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54" name="Google Shape;154;p9"/>
          <p:cNvCxnSpPr/>
          <p:nvPr/>
        </p:nvCxnSpPr>
        <p:spPr>
          <a:xfrm rot="10800000">
            <a:off x="1371075" y="1763486"/>
            <a:ext cx="124483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55" name="Google Shape;155;p9"/>
          <p:cNvCxnSpPr/>
          <p:nvPr/>
        </p:nvCxnSpPr>
        <p:spPr>
          <a:xfrm>
            <a:off x="1393231" y="3702491"/>
            <a:ext cx="1244835" cy="1122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56" name="Google Shape;156;p9"/>
          <p:cNvCxnSpPr/>
          <p:nvPr/>
        </p:nvCxnSpPr>
        <p:spPr>
          <a:xfrm>
            <a:off x="1393231" y="4070644"/>
            <a:ext cx="1244835" cy="496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57" name="Google Shape;1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1553" y="496389"/>
            <a:ext cx="7367451" cy="55255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9"/>
          <p:cNvCxnSpPr/>
          <p:nvPr/>
        </p:nvCxnSpPr>
        <p:spPr>
          <a:xfrm>
            <a:off x="1393231" y="4480559"/>
            <a:ext cx="124483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2020-06-17T22:08:57Z</dcterms:created>
  <dc:creator>Ygor Graciano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0x0101002A24045C23B35D48ABBFB4754B07FEB1</vt:lpwstr>
  </property>
</Properties>
</file>