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ED8F-B20E-45BF-9337-21B9726CF02D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E9A9-7DE5-41B3-B41D-A643616DE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ED8F-B20E-45BF-9337-21B9726CF02D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E9A9-7DE5-41B3-B41D-A643616DE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91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ED8F-B20E-45BF-9337-21B9726CF02D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E9A9-7DE5-41B3-B41D-A643616DE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75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ED8F-B20E-45BF-9337-21B9726CF02D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E9A9-7DE5-41B3-B41D-A643616DE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35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ED8F-B20E-45BF-9337-21B9726CF02D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E9A9-7DE5-41B3-B41D-A643616DE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56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ED8F-B20E-45BF-9337-21B9726CF02D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E9A9-7DE5-41B3-B41D-A643616DE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73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ED8F-B20E-45BF-9337-21B9726CF02D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E9A9-7DE5-41B3-B41D-A643616DE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25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ED8F-B20E-45BF-9337-21B9726CF02D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E9A9-7DE5-41B3-B41D-A643616DE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2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ED8F-B20E-45BF-9337-21B9726CF02D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E9A9-7DE5-41B3-B41D-A643616DE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33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ED8F-B20E-45BF-9337-21B9726CF02D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E9A9-7DE5-41B3-B41D-A643616DE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00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ED8F-B20E-45BF-9337-21B9726CF02D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E9A9-7DE5-41B3-B41D-A643616DE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97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2ED8F-B20E-45BF-9337-21B9726CF02D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9E9A9-7DE5-41B3-B41D-A643616DE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66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JFET5YjcBo&amp;feature=youtu.be" TargetMode="External"/><Relationship Id="rId7" Type="http://schemas.openxmlformats.org/officeDocument/2006/relationships/hyperlink" Target="https://i2.wp.com/www.biologia.edu.ar/cel_euca/images/exocitosis.gif" TargetMode="External"/><Relationship Id="rId2" Type="http://schemas.openxmlformats.org/officeDocument/2006/relationships/hyperlink" Target="https://thumbs.gfycat.com/EnragedHonestAnteater-mobile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uNaPYvu452U" TargetMode="External"/><Relationship Id="rId5" Type="http://schemas.openxmlformats.org/officeDocument/2006/relationships/hyperlink" Target="https://www.youtube.com/watch?v=UDYZ2O3r1lg" TargetMode="External"/><Relationship Id="rId4" Type="http://schemas.openxmlformats.org/officeDocument/2006/relationships/hyperlink" Target="https://www.youtube.com/watch?v=PHJxwBvfwg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89314" y="172325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err="1" smtClean="0"/>
              <a:t>Endocitose</a:t>
            </a:r>
            <a:r>
              <a:rPr lang="pt-BR" b="1" dirty="0" smtClean="0"/>
              <a:t> </a:t>
            </a:r>
            <a:r>
              <a:rPr lang="pt-BR" b="1" dirty="0"/>
              <a:t>e </a:t>
            </a:r>
            <a:r>
              <a:rPr lang="pt-BR" b="1" dirty="0" err="1"/>
              <a:t>E</a:t>
            </a:r>
            <a:r>
              <a:rPr lang="pt-BR" b="1" dirty="0" err="1" smtClean="0"/>
              <a:t>xocitose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9462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745217"/>
          </a:xfrm>
        </p:spPr>
        <p:txBody>
          <a:bodyPr/>
          <a:lstStyle/>
          <a:p>
            <a:r>
              <a:rPr lang="pt-BR" dirty="0" smtClean="0"/>
              <a:t>Para ilustrar...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136469"/>
            <a:ext cx="10515600" cy="5040494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 smtClean="0"/>
              <a:t>Endocitose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>
                <a:hlinkClick r:id="rId2"/>
              </a:rPr>
              <a:t>https://thumbs.gfycat.com/EnragedHonestAnteater-mobile.mp4</a:t>
            </a:r>
            <a:endParaRPr lang="pt-BR" dirty="0"/>
          </a:p>
          <a:p>
            <a:r>
              <a:rPr lang="pt-BR" dirty="0" smtClean="0"/>
              <a:t>Cenas de fagocitose</a:t>
            </a:r>
          </a:p>
          <a:p>
            <a:pPr marL="0" indent="0">
              <a:buNone/>
            </a:pPr>
            <a:r>
              <a:rPr lang="pt-BR" dirty="0" smtClean="0">
                <a:hlinkClick r:id="rId3"/>
              </a:rPr>
              <a:t>https://www.youtube.com/watch?v=DJFET5YjcBo&amp;feature=youtu.be</a:t>
            </a:r>
            <a:endParaRPr lang="pt-BR" dirty="0" smtClean="0"/>
          </a:p>
          <a:p>
            <a:r>
              <a:rPr lang="pt-BR" dirty="0" smtClean="0"/>
              <a:t>Microrganismos – Fagocitose</a:t>
            </a:r>
          </a:p>
          <a:p>
            <a:pPr marL="0" indent="0">
              <a:buNone/>
            </a:pPr>
            <a:r>
              <a:rPr lang="pt-BR" dirty="0" smtClean="0">
                <a:hlinkClick r:id="rId4"/>
              </a:rPr>
              <a:t>https://www.youtube.com/watch?v=PHJxwBvfwgY</a:t>
            </a:r>
            <a:endParaRPr lang="pt-BR" dirty="0" smtClean="0"/>
          </a:p>
          <a:p>
            <a:r>
              <a:rPr lang="pt-BR" dirty="0" smtClean="0"/>
              <a:t>Fagocitose licença para matar</a:t>
            </a:r>
          </a:p>
          <a:p>
            <a:pPr marL="0" indent="0">
              <a:buNone/>
            </a:pPr>
            <a:r>
              <a:rPr lang="pt-BR" dirty="0" smtClean="0">
                <a:hlinkClick r:id="rId5"/>
              </a:rPr>
              <a:t>https://www.youtube.com/watch?v=UDYZ2O3r1lg</a:t>
            </a:r>
            <a:endParaRPr lang="pt-BR" dirty="0" smtClean="0"/>
          </a:p>
          <a:p>
            <a:r>
              <a:rPr lang="pt-BR" dirty="0" err="1" smtClean="0"/>
              <a:t>Pinocitose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>
                <a:hlinkClick r:id="rId6"/>
              </a:rPr>
              <a:t>https://www.youtube.com/watch?v=uNaPYvu452U</a:t>
            </a:r>
            <a:endParaRPr lang="pt-BR" dirty="0"/>
          </a:p>
          <a:p>
            <a:r>
              <a:rPr lang="pt-BR" dirty="0" err="1" smtClean="0"/>
              <a:t>Exocitose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>
                <a:hlinkClick r:id="rId7"/>
              </a:rPr>
              <a:t>https://i2.wp.com/www.biologia.edu.ar/cel_euca/images/exocitosis.gif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3701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4"/>
          </a:xfrm>
        </p:spPr>
        <p:txBody>
          <a:bodyPr/>
          <a:lstStyle/>
          <a:p>
            <a:pPr algn="ctr"/>
            <a:r>
              <a:rPr lang="pt-BR" b="1" dirty="0" err="1" smtClean="0"/>
              <a:t>Endocitose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36470"/>
            <a:ext cx="10515600" cy="504049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Quando a substância é englobada pela membrana celular, fala-se em </a:t>
            </a:r>
            <a:r>
              <a:rPr lang="pt-BR" b="1" dirty="0" err="1"/>
              <a:t>endocitose</a:t>
            </a:r>
            <a:r>
              <a:rPr lang="pt-BR" b="1" dirty="0" smtClean="0"/>
              <a:t>.</a:t>
            </a:r>
          </a:p>
          <a:p>
            <a:pPr algn="just"/>
            <a:r>
              <a:rPr lang="pt-BR" dirty="0" smtClean="0"/>
              <a:t>Dependendo </a:t>
            </a:r>
            <a:r>
              <a:rPr lang="pt-BR" dirty="0"/>
              <a:t>do tamanho da partícula e de sua consistência (sólida ou líquida), a </a:t>
            </a:r>
            <a:r>
              <a:rPr lang="pt-BR" dirty="0" err="1" smtClean="0"/>
              <a:t>endocitose</a:t>
            </a:r>
            <a:r>
              <a:rPr lang="pt-BR" dirty="0" smtClean="0"/>
              <a:t> </a:t>
            </a:r>
            <a:r>
              <a:rPr lang="pt-BR" dirty="0"/>
              <a:t>é denominada </a:t>
            </a:r>
            <a:r>
              <a:rPr lang="pt-BR" b="1" dirty="0"/>
              <a:t>fagocitose </a:t>
            </a:r>
            <a:r>
              <a:rPr lang="pt-BR" dirty="0"/>
              <a:t>ou </a:t>
            </a:r>
            <a:r>
              <a:rPr lang="pt-BR" b="1" dirty="0" err="1"/>
              <a:t>pinocitose</a:t>
            </a:r>
            <a:r>
              <a:rPr lang="pt-BR" b="1" dirty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06" y="3017520"/>
            <a:ext cx="8902029" cy="32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7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/>
          <a:lstStyle/>
          <a:p>
            <a:pPr algn="ctr"/>
            <a:r>
              <a:rPr lang="pt-BR" b="1" dirty="0" smtClean="0"/>
              <a:t>Fagocitose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45474"/>
            <a:ext cx="10515600" cy="4831489"/>
          </a:xfrm>
        </p:spPr>
        <p:txBody>
          <a:bodyPr/>
          <a:lstStyle/>
          <a:p>
            <a:pPr algn="just"/>
            <a:r>
              <a:rPr lang="pt-BR" dirty="0"/>
              <a:t>No processo da fagocitose (do grego </a:t>
            </a:r>
            <a:r>
              <a:rPr lang="pt-BR" i="1" dirty="0" err="1"/>
              <a:t>phagein</a:t>
            </a:r>
            <a:r>
              <a:rPr lang="pt-BR" i="1" dirty="0"/>
              <a:t> = </a:t>
            </a:r>
            <a:r>
              <a:rPr lang="pt-BR" dirty="0"/>
              <a:t>comer), as partículas sólidas e grandes são englobadas por meio de </a:t>
            </a:r>
            <a:r>
              <a:rPr lang="pt-BR" b="1" dirty="0" err="1"/>
              <a:t>pseudópodes</a:t>
            </a:r>
            <a:r>
              <a:rPr lang="pt-BR" b="1" dirty="0"/>
              <a:t> </a:t>
            </a:r>
            <a:r>
              <a:rPr lang="pt-BR" dirty="0"/>
              <a:t>(do grego </a:t>
            </a:r>
            <a:r>
              <a:rPr lang="pt-BR" i="1" dirty="0" err="1"/>
              <a:t>pseudo</a:t>
            </a:r>
            <a:r>
              <a:rPr lang="pt-BR" i="1" dirty="0"/>
              <a:t> = </a:t>
            </a:r>
            <a:r>
              <a:rPr lang="pt-BR" dirty="0"/>
              <a:t>falso; </a:t>
            </a:r>
            <a:r>
              <a:rPr lang="pt-BR" i="1" dirty="0" err="1" smtClean="0"/>
              <a:t>podos</a:t>
            </a:r>
            <a:r>
              <a:rPr lang="pt-BR" i="1" dirty="0" smtClean="0"/>
              <a:t> </a:t>
            </a:r>
            <a:r>
              <a:rPr lang="pt-BR" i="1" dirty="0"/>
              <a:t>=</a:t>
            </a:r>
            <a:r>
              <a:rPr lang="pt-BR" dirty="0"/>
              <a:t> pés) e forma-se um vacúolo digestivo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Isso se observa em protozoários, como as amebas, e em glóbulos brancos. </a:t>
            </a:r>
            <a:endParaRPr lang="pt-BR" dirty="0" smtClean="0"/>
          </a:p>
          <a:p>
            <a:pPr algn="just"/>
            <a:r>
              <a:rPr lang="pt-BR" dirty="0" smtClean="0"/>
              <a:t>Nos </a:t>
            </a:r>
            <a:r>
              <a:rPr lang="pt-BR" dirty="0"/>
              <a:t>protozoários, a fagocitose atua como um processo nutritivo e, nos glóbulos brancos, também como um processo de defesa contra partículas estranhas ao organismo.</a:t>
            </a:r>
          </a:p>
        </p:txBody>
      </p:sp>
    </p:spTree>
    <p:extLst>
      <p:ext uri="{BB962C8B-B14F-4D97-AF65-F5344CB8AC3E}">
        <p14:creationId xmlns:p14="http://schemas.microsoft.com/office/powerpoint/2010/main" val="16578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094" y="705395"/>
            <a:ext cx="10404147" cy="563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2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224"/>
          </a:xfrm>
        </p:spPr>
        <p:txBody>
          <a:bodyPr>
            <a:normAutofit fontScale="90000"/>
          </a:bodyPr>
          <a:lstStyle/>
          <a:p>
            <a:pPr algn="ctr"/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sz="4900" i="1" dirty="0" err="1" smtClean="0"/>
              <a:t>Entamoeba</a:t>
            </a:r>
            <a:r>
              <a:rPr lang="pt-BR" sz="4900" i="1" dirty="0" smtClean="0"/>
              <a:t> </a:t>
            </a:r>
            <a:r>
              <a:rPr lang="pt-BR" sz="4900" i="1" dirty="0" err="1"/>
              <a:t>histolytica</a:t>
            </a:r>
            <a:r>
              <a:rPr lang="pt-BR" sz="4900" b="1" dirty="0"/>
              <a:t/>
            </a:r>
            <a:br>
              <a:rPr lang="pt-BR" sz="4900" b="1" dirty="0"/>
            </a:br>
            <a:endParaRPr lang="pt-BR" sz="49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6914"/>
            <a:ext cx="5465318" cy="485938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390" y="1436914"/>
            <a:ext cx="4741410" cy="48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9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pPr algn="ctr"/>
            <a:r>
              <a:rPr lang="pt-BR" b="1" dirty="0" err="1" smtClean="0"/>
              <a:t>Pinocitose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63041"/>
            <a:ext cx="10515600" cy="5001306"/>
          </a:xfrm>
        </p:spPr>
        <p:txBody>
          <a:bodyPr/>
          <a:lstStyle/>
          <a:p>
            <a:pPr algn="just"/>
            <a:r>
              <a:rPr lang="pt-BR" dirty="0" err="1"/>
              <a:t>Pinocitose</a:t>
            </a:r>
            <a:r>
              <a:rPr lang="pt-BR" dirty="0"/>
              <a:t> (do grego </a:t>
            </a:r>
            <a:r>
              <a:rPr lang="pt-BR" i="1" dirty="0" err="1"/>
              <a:t>pinein</a:t>
            </a:r>
            <a:r>
              <a:rPr lang="pt-BR" i="1" dirty="0"/>
              <a:t> =</a:t>
            </a:r>
            <a:r>
              <a:rPr lang="pt-BR" dirty="0"/>
              <a:t> beber) é o mecanismo pelo qual são incorporadas à célula proteínas e outras substâncias solúveis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Esse processo ocorre na maioria das células, diferentemente da fagocitose, que é restrita apenas a alguns tipos de células. </a:t>
            </a:r>
            <a:endParaRPr lang="pt-BR" dirty="0" smtClean="0"/>
          </a:p>
          <a:p>
            <a:pPr algn="just"/>
            <a:r>
              <a:rPr lang="pt-BR" dirty="0" smtClean="0"/>
              <a:t>Um </a:t>
            </a:r>
            <a:r>
              <a:rPr lang="pt-BR" dirty="0"/>
              <a:t>exemplo de </a:t>
            </a:r>
            <a:r>
              <a:rPr lang="pt-BR" dirty="0" err="1"/>
              <a:t>pinocitose</a:t>
            </a:r>
            <a:r>
              <a:rPr lang="pt-BR" dirty="0"/>
              <a:t> acontece no intestino, onde as células englobam moléculas de lipídios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A </a:t>
            </a:r>
            <a:r>
              <a:rPr lang="pt-BR" dirty="0" err="1"/>
              <a:t>pinocitose</a:t>
            </a:r>
            <a:r>
              <a:rPr lang="pt-BR" dirty="0"/>
              <a:t> é induzida por certas substâncias. </a:t>
            </a:r>
            <a:endParaRPr lang="pt-BR" dirty="0" smtClean="0"/>
          </a:p>
          <a:p>
            <a:pPr algn="just"/>
            <a:r>
              <a:rPr lang="pt-BR" dirty="0"/>
              <a:t>A membrana celular invagina-se, formando um canal que afunda no citoplasma e de cujo</a:t>
            </a:r>
            <a:r>
              <a:rPr lang="pt-BR" b="1" dirty="0"/>
              <a:t> </a:t>
            </a:r>
            <a:r>
              <a:rPr lang="pt-BR" dirty="0"/>
              <a:t>fundo </a:t>
            </a:r>
            <a:r>
              <a:rPr lang="pt-BR" dirty="0" smtClean="0"/>
              <a:t>se </a:t>
            </a:r>
            <a:r>
              <a:rPr lang="pt-BR" dirty="0"/>
              <a:t>destacam as vesículas </a:t>
            </a:r>
            <a:r>
              <a:rPr lang="pt-BR" dirty="0" err="1"/>
              <a:t>pinocitóticas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116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856" y="924492"/>
            <a:ext cx="9248503" cy="51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0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 smtClean="0"/>
              <a:t>Exocitose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pPr algn="just"/>
            <a:r>
              <a:rPr lang="pt-BR" dirty="0" err="1"/>
              <a:t>Exocitose</a:t>
            </a:r>
            <a:r>
              <a:rPr lang="pt-BR" dirty="0"/>
              <a:t> é o inverso da </a:t>
            </a:r>
            <a:r>
              <a:rPr lang="pt-BR" dirty="0" err="1"/>
              <a:t>endocitose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Na </a:t>
            </a:r>
            <a:r>
              <a:rPr lang="pt-BR" dirty="0" err="1"/>
              <a:t>exocitose</a:t>
            </a:r>
            <a:r>
              <a:rPr lang="pt-BR" dirty="0"/>
              <a:t>, uma vesícula no citoplasma se desloca para a superfície interna da membrana celular e se funde a ela, liberando o conteúdo vesicular para o meio extracelular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Muitas proteínas destinadas à secreção para o meio extracelular são liberadas por </a:t>
            </a:r>
            <a:r>
              <a:rPr lang="pt-BR" dirty="0" err="1"/>
              <a:t>exocitose</a:t>
            </a:r>
            <a:r>
              <a:rPr lang="pt-BR" dirty="0"/>
              <a:t>, depois de serem armazenadas em vesículas secretoras ou grânulos de secreção. É o que ocorre </a:t>
            </a:r>
            <a:r>
              <a:rPr lang="pt-BR" dirty="0" smtClean="0"/>
              <a:t>nas células </a:t>
            </a:r>
            <a:r>
              <a:rPr lang="pt-BR" dirty="0"/>
              <a:t>do pâncreas que secretam hormônios lançados na corrente sanguínea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Um tipo de </a:t>
            </a:r>
            <a:r>
              <a:rPr lang="pt-BR" dirty="0" err="1"/>
              <a:t>exocitose</a:t>
            </a:r>
            <a:r>
              <a:rPr lang="pt-BR" dirty="0"/>
              <a:t>, denominado </a:t>
            </a:r>
            <a:r>
              <a:rPr lang="pt-BR" b="1" dirty="0" err="1"/>
              <a:t>clasmocitose</a:t>
            </a:r>
            <a:r>
              <a:rPr lang="pt-BR" b="1" dirty="0"/>
              <a:t>, </a:t>
            </a:r>
            <a:r>
              <a:rPr lang="pt-BR" dirty="0"/>
              <a:t>consiste na eliminação dos resíduos do material ingerido por </a:t>
            </a:r>
            <a:r>
              <a:rPr lang="pt-BR" dirty="0" err="1"/>
              <a:t>pinocitose</a:t>
            </a:r>
            <a:r>
              <a:rPr lang="pt-BR" dirty="0"/>
              <a:t> ou fagocitose.</a:t>
            </a:r>
          </a:p>
        </p:txBody>
      </p:sp>
    </p:spTree>
    <p:extLst>
      <p:ext uri="{BB962C8B-B14F-4D97-AF65-F5344CB8AC3E}">
        <p14:creationId xmlns:p14="http://schemas.microsoft.com/office/powerpoint/2010/main" val="352461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858" y="717200"/>
            <a:ext cx="9065621" cy="52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28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24045C23B35D48ABBFB4754B07FEB1" ma:contentTypeVersion="2" ma:contentTypeDescription="Create a new document." ma:contentTypeScope="" ma:versionID="fe5e04745d130995d0de7623bf0a8f3b">
  <xsd:schema xmlns:xsd="http://www.w3.org/2001/XMLSchema" xmlns:xs="http://www.w3.org/2001/XMLSchema" xmlns:p="http://schemas.microsoft.com/office/2006/metadata/properties" xmlns:ns2="f86d911b-265d-42e4-9bbc-bde4ef259eed" targetNamespace="http://schemas.microsoft.com/office/2006/metadata/properties" ma:root="true" ma:fieldsID="f37c81a443e3404cfd2338ff2675639e" ns2:_="">
    <xsd:import namespace="f86d911b-265d-42e4-9bbc-bde4ef259e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6d911b-265d-42e4-9bbc-bde4ef259e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4D1998-A1F5-4DC9-A322-4F4446405902}"/>
</file>

<file path=customXml/itemProps2.xml><?xml version="1.0" encoding="utf-8"?>
<ds:datastoreItem xmlns:ds="http://schemas.openxmlformats.org/officeDocument/2006/customXml" ds:itemID="{F3B304A3-ABE6-4A91-96EF-98C6C49D0830}"/>
</file>

<file path=customXml/itemProps3.xml><?xml version="1.0" encoding="utf-8"?>
<ds:datastoreItem xmlns:ds="http://schemas.openxmlformats.org/officeDocument/2006/customXml" ds:itemID="{1DF42698-9D71-464A-86D0-372657EC52FD}"/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146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   Endocitose e Exocitose </vt:lpstr>
      <vt:lpstr>Endocitose</vt:lpstr>
      <vt:lpstr>Fagocitose</vt:lpstr>
      <vt:lpstr>Apresentação do PowerPoint</vt:lpstr>
      <vt:lpstr> Entamoeba histolytica </vt:lpstr>
      <vt:lpstr>Pinocitose</vt:lpstr>
      <vt:lpstr>Apresentação do PowerPoint</vt:lpstr>
      <vt:lpstr>Exocitose</vt:lpstr>
      <vt:lpstr>Apresentação do PowerPoint</vt:lpstr>
      <vt:lpstr>Para ilustrar...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Endocitose e exocitose</dc:title>
  <dc:creator>Usuário do Windows</dc:creator>
  <cp:lastModifiedBy>Etesp</cp:lastModifiedBy>
  <cp:revision>19</cp:revision>
  <dcterms:created xsi:type="dcterms:W3CDTF">2020-09-02T00:04:59Z</dcterms:created>
  <dcterms:modified xsi:type="dcterms:W3CDTF">2021-08-04T02:23:42Z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0x0101002A24045C23B35D48ABBFB4754B07FEB1</vt:lpwstr>
  </property>
</Properties>
</file>