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6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69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41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5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3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30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62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4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7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E4E8-2E7E-469D-BF79-144F6AA130F2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A123-2018-477F-BFA2-B65DABA06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3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sAzAOZv2I" TargetMode="External"/><Relationship Id="rId2" Type="http://schemas.openxmlformats.org/officeDocument/2006/relationships/hyperlink" Target="https://www.youtube.com/watch?v=i-f8hPxUM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hZGeVrjRyg" TargetMode="External"/><Relationship Id="rId5" Type="http://schemas.openxmlformats.org/officeDocument/2006/relationships/hyperlink" Target="https://www.youtube.com/watch?v=58hdkZ9Y4_0" TargetMode="External"/><Relationship Id="rId4" Type="http://schemas.openxmlformats.org/officeDocument/2006/relationships/hyperlink" Target="https://globoplay.globo.com/v/204807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900" b="1" dirty="0" smtClean="0"/>
              <a:t>Permeabilidade </a:t>
            </a:r>
            <a:r>
              <a:rPr lang="pt-BR" sz="4900" b="1" dirty="0"/>
              <a:t>da membrana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membrana celular é semipermeável e seletiva. Pode transportar materiais passiva ou ativamente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 </a:t>
            </a:r>
            <a:r>
              <a:rPr lang="pt-BR" b="1" dirty="0"/>
              <a:t>transporte passivo </a:t>
            </a:r>
            <a:r>
              <a:rPr lang="pt-BR" dirty="0" smtClean="0"/>
              <a:t>ocorre </a:t>
            </a:r>
            <a:r>
              <a:rPr lang="pt-BR" dirty="0"/>
              <a:t>independentemente de consumo de energia pela célula; os materiais entram e saem da célula, segundo gradientes de concentração. D</a:t>
            </a:r>
            <a:r>
              <a:rPr lang="pt-BR" dirty="0" smtClean="0"/>
              <a:t>ifusão simples; difusão facilitada e osmose.</a:t>
            </a:r>
          </a:p>
          <a:p>
            <a:pPr algn="just"/>
            <a:r>
              <a:rPr lang="pt-BR" dirty="0" smtClean="0"/>
              <a:t>O</a:t>
            </a:r>
            <a:r>
              <a:rPr lang="pt-BR" dirty="0"/>
              <a:t> </a:t>
            </a:r>
            <a:r>
              <a:rPr lang="pt-BR" b="1" dirty="0"/>
              <a:t>transporte ativo </a:t>
            </a:r>
            <a:r>
              <a:rPr lang="pt-BR" dirty="0"/>
              <a:t>depende de energia fornecida pelo ATP e ocorre contra gradientes de concentração. </a:t>
            </a:r>
            <a:r>
              <a:rPr lang="pt-BR" dirty="0" smtClean="0"/>
              <a:t>Bomba de Sódio e Potássio.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pt-BR" dirty="0" smtClean="0"/>
              <a:t>Para ilustrar...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3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Difusão em diferentes temperaturas</a:t>
            </a:r>
            <a:endParaRPr lang="pt-BR" dirty="0">
              <a:hlinkClick r:id="rId2"/>
            </a:endParaRP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https://www.youtube.com/watch?v=i-f8hPxUMdY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Osmose</a:t>
            </a: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https://www.youtube.com/watch?v=TksAzAOZv2I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4"/>
              </a:rPr>
              <a:t>https://globoplay.globo.com/v/2048072</a:t>
            </a:r>
            <a:r>
              <a:rPr lang="pt-BR" smtClean="0">
                <a:hlinkClick r:id="rId4"/>
              </a:rPr>
              <a:t>/</a:t>
            </a:r>
            <a:r>
              <a:rPr lang="pt-BR" smtClean="0"/>
              <a:t> </a:t>
            </a:r>
            <a:endParaRPr lang="pt-BR" dirty="0" smtClean="0"/>
          </a:p>
          <a:p>
            <a:pPr marL="0" indent="0">
              <a:buNone/>
            </a:pPr>
            <a:endParaRPr lang="pt-BR" dirty="0" smtClean="0">
              <a:hlinkClick r:id="rId5"/>
            </a:endParaRPr>
          </a:p>
          <a:p>
            <a:r>
              <a:rPr lang="pt-BR" dirty="0" smtClean="0"/>
              <a:t>Bomba de sódio e potássio</a:t>
            </a:r>
            <a:endParaRPr lang="pt-BR" dirty="0">
              <a:hlinkClick r:id="rId5"/>
            </a:endParaRPr>
          </a:p>
          <a:p>
            <a:pPr marL="0" indent="0">
              <a:buNone/>
            </a:pPr>
            <a:r>
              <a:rPr lang="pt-BR" dirty="0" smtClean="0">
                <a:hlinkClick r:id="rId6"/>
              </a:rPr>
              <a:t>https://www.youtube.com/watch?v=8hZGeVrjRyg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6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62631"/>
              </p:ext>
            </p:extLst>
          </p:nvPr>
        </p:nvGraphicFramePr>
        <p:xfrm>
          <a:off x="838200" y="339633"/>
          <a:ext cx="10515600" cy="621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633212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28062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14977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84279627"/>
                    </a:ext>
                  </a:extLst>
                </a:gridCol>
              </a:tblGrid>
              <a:tr h="36762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Processo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/>
                        </a:rPr>
                        <a:t>Tipos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Características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Materiais transportados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1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Difusão simples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preciso existir um gradiente de concentração; a célula não consome </a:t>
                      </a:r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energia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Gases respiratórios (O2 e CO2).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Transporte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Passivo</a:t>
                      </a:r>
                      <a:endParaRPr lang="pt-B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Difusão facilitada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preciso existir um gradiente de concentração e um transportador de membrana (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permease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de natureza proteica; a célula não consome energia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Monossacarídeos e aminoácidos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4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Osmose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preciso existir um gradiente de concentração; a célula não consome energia.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Água (solvente).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1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 smtClean="0"/>
                    </a:p>
                    <a:p>
                      <a:pPr algn="ctr"/>
                      <a:r>
                        <a:rPr lang="pt-BR" b="0" dirty="0" smtClean="0"/>
                        <a:t>Transporte</a:t>
                      </a:r>
                      <a:r>
                        <a:rPr lang="pt-BR" b="0" baseline="0" dirty="0" smtClean="0"/>
                        <a:t> Ativo</a:t>
                      </a:r>
                      <a:endParaRPr lang="pt-B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Bomba de Sódio e Potássio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preciso existir um transportador de membrana; a célula consome energia.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Monossacarídeos, aminoácidos e íons diversos: Na</a:t>
                      </a:r>
                      <a:r>
                        <a:rPr lang="pt-BR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entre outros.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5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7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Difusão simples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886" y="1690688"/>
            <a:ext cx="6074228" cy="42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Difusão</a:t>
            </a:r>
            <a:r>
              <a:rPr lang="pt-BR" dirty="0" smtClean="0"/>
              <a:t> </a:t>
            </a:r>
            <a:r>
              <a:rPr lang="pt-BR" b="1" dirty="0" smtClean="0"/>
              <a:t>facilitada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626" y="1690688"/>
            <a:ext cx="8199848" cy="45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pPr algn="ctr"/>
            <a:r>
              <a:rPr lang="pt-BR" b="1" dirty="0" smtClean="0"/>
              <a:t>Osmose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564" y="1293224"/>
            <a:ext cx="9160872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3" t="5695" r="6510" b="10426"/>
          <a:stretch/>
        </p:blipFill>
        <p:spPr>
          <a:xfrm>
            <a:off x="1045028" y="326569"/>
            <a:ext cx="10254136" cy="61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58" t="3851"/>
          <a:stretch/>
        </p:blipFill>
        <p:spPr>
          <a:xfrm>
            <a:off x="1581098" y="287383"/>
            <a:ext cx="9352513" cy="61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9" t="4268" r="12500" b="3338"/>
          <a:stretch/>
        </p:blipFill>
        <p:spPr>
          <a:xfrm>
            <a:off x="1271172" y="574766"/>
            <a:ext cx="9218302" cy="5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9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11" y="182880"/>
            <a:ext cx="10515600" cy="1051243"/>
          </a:xfrm>
        </p:spPr>
        <p:txBody>
          <a:bodyPr/>
          <a:lstStyle/>
          <a:p>
            <a:pPr algn="ctr"/>
            <a:r>
              <a:rPr lang="pt-BR" b="1" dirty="0" smtClean="0"/>
              <a:t>Bomba de sódio e potássio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" b="7196"/>
          <a:stretch/>
        </p:blipFill>
        <p:spPr>
          <a:xfrm>
            <a:off x="1266110" y="1142682"/>
            <a:ext cx="9581402" cy="52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23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4045C23B35D48ABBFB4754B07FEB1" ma:contentTypeVersion="2" ma:contentTypeDescription="Crie um novo documento." ma:contentTypeScope="" ma:versionID="e9567659435ca938f887344cabd94a22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981300aa8b0b16f774ae2fc24580d13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E9646B-BC71-4D89-AF9B-88AE44BA5A29}"/>
</file>

<file path=customXml/itemProps2.xml><?xml version="1.0" encoding="utf-8"?>
<ds:datastoreItem xmlns:ds="http://schemas.openxmlformats.org/officeDocument/2006/customXml" ds:itemID="{2E3C1248-C6A5-4E17-9535-5C372E53196D}"/>
</file>

<file path=customXml/itemProps3.xml><?xml version="1.0" encoding="utf-8"?>
<ds:datastoreItem xmlns:ds="http://schemas.openxmlformats.org/officeDocument/2006/customXml" ds:itemID="{A88D97D4-1701-4847-8F5F-5AF037C1EDCF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Permeabilidade da membrana </vt:lpstr>
      <vt:lpstr>Apresentação do PowerPoint</vt:lpstr>
      <vt:lpstr>Difusão simples</vt:lpstr>
      <vt:lpstr>Difusão facilitada</vt:lpstr>
      <vt:lpstr>Osmose</vt:lpstr>
      <vt:lpstr>Apresentação do PowerPoint</vt:lpstr>
      <vt:lpstr>Apresentação do PowerPoint</vt:lpstr>
      <vt:lpstr>Apresentação do PowerPoint</vt:lpstr>
      <vt:lpstr>Bomba de sódio e potássio</vt:lpstr>
      <vt:lpstr>Para ilustrar...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Etesp</cp:lastModifiedBy>
  <cp:revision>26</cp:revision>
  <dcterms:created xsi:type="dcterms:W3CDTF">2020-08-18T01:08:04Z</dcterms:created>
  <dcterms:modified xsi:type="dcterms:W3CDTF">2021-08-04T01:27:47Z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