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smWs7yCN66sL0uVMp5AtTZaG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9eHHCsT9dDw" TargetMode="External"/><Relationship Id="rId4" Type="http://schemas.openxmlformats.org/officeDocument/2006/relationships/hyperlink" Target="https://www.youtube.com/watch?v=HDtY858F3eE" TargetMode="External"/><Relationship Id="rId5" Type="http://schemas.openxmlformats.org/officeDocument/2006/relationships/hyperlink" Target="https://www.youtube.com/watch?v=TLI_EdJIB3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Parede celular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720762"/>
            <a:ext cx="10515600" cy="5456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A parede celular, estrutura externa presente nas células de alguns seres vivos, apresenta as funções de </a:t>
            </a:r>
            <a:r>
              <a:rPr b="1" lang="pt-BR" sz="3200"/>
              <a:t>sustentação e proteção</a:t>
            </a:r>
            <a:r>
              <a:rPr lang="pt-BR" sz="3200"/>
              <a:t>, conferindo um reforço externo para a célula.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Em </a:t>
            </a:r>
            <a:r>
              <a:rPr b="1" lang="pt-BR" sz="3200"/>
              <a:t>fungos</a:t>
            </a:r>
            <a:r>
              <a:rPr lang="pt-BR" sz="3200"/>
              <a:t>, o principal componente da parede celular é a </a:t>
            </a:r>
            <a:r>
              <a:rPr b="1" lang="pt-BR" sz="3200"/>
              <a:t>quitina</a:t>
            </a:r>
            <a:r>
              <a:rPr lang="pt-BR" sz="3200"/>
              <a:t>; nas </a:t>
            </a:r>
            <a:r>
              <a:rPr b="1" lang="pt-BR" sz="3200"/>
              <a:t>plantas</a:t>
            </a:r>
            <a:r>
              <a:rPr lang="pt-BR" sz="3200"/>
              <a:t> é a </a:t>
            </a:r>
            <a:r>
              <a:rPr b="1" lang="pt-BR" sz="3200"/>
              <a:t>celulose</a:t>
            </a:r>
            <a:r>
              <a:rPr lang="pt-BR" sz="3200"/>
              <a:t> e nas </a:t>
            </a:r>
            <a:r>
              <a:rPr b="1" lang="pt-BR" sz="3200"/>
              <a:t>bactérias</a:t>
            </a:r>
            <a:r>
              <a:rPr lang="pt-BR" sz="3200"/>
              <a:t> o componente é o </a:t>
            </a:r>
            <a:r>
              <a:rPr b="1" lang="pt-BR" sz="3200"/>
              <a:t>peptoglicano</a:t>
            </a:r>
            <a:r>
              <a:rPr lang="pt-BR" sz="3200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Na planta adulta, a parede celular consiste em três camadas: a </a:t>
            </a:r>
            <a:r>
              <a:rPr b="1" lang="pt-BR" sz="3200"/>
              <a:t>parede celular primária</a:t>
            </a:r>
            <a:r>
              <a:rPr lang="pt-BR" sz="3200"/>
              <a:t>, a </a:t>
            </a:r>
            <a:r>
              <a:rPr b="1" lang="pt-BR" sz="3200"/>
              <a:t>parede celular secundária</a:t>
            </a:r>
            <a:r>
              <a:rPr lang="pt-BR" sz="3200"/>
              <a:t> e a </a:t>
            </a:r>
            <a:r>
              <a:rPr b="1" lang="pt-BR" sz="3200"/>
              <a:t>lamela média</a:t>
            </a:r>
            <a:r>
              <a:rPr lang="pt-BR" sz="3200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Além de celulose, também pectinas, glicoproteínas, hemicelulose e lignina compõe a parede celular.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38200" y="627017"/>
            <a:ext cx="105156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Glicoproteína </a:t>
            </a:r>
            <a:r>
              <a:rPr lang="pt-BR"/>
              <a:t>é um tipo de macromolécula de proteína associada a resíduos de açúcar unidos por ligação covalente.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359" y="1783863"/>
            <a:ext cx="8505281" cy="43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838200" y="718457"/>
            <a:ext cx="10515600" cy="5458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As </a:t>
            </a:r>
            <a:r>
              <a:rPr b="1" lang="pt-BR" sz="3200"/>
              <a:t>hemiceluloses</a:t>
            </a:r>
            <a:r>
              <a:rPr lang="pt-BR" sz="3200"/>
              <a:t> estabilizam a parede celular e as </a:t>
            </a:r>
            <a:r>
              <a:rPr b="1" lang="pt-BR" sz="3200"/>
              <a:t>pectinas </a:t>
            </a:r>
            <a:r>
              <a:rPr lang="pt-BR" sz="3200"/>
              <a:t>participam da constituição da </a:t>
            </a:r>
            <a:r>
              <a:rPr b="1" lang="pt-BR" sz="3200"/>
              <a:t>lamela média</a:t>
            </a:r>
            <a:r>
              <a:rPr lang="pt-BR" sz="3200"/>
              <a:t>, a qual une as paredes das células vizinhas. </a:t>
            </a:r>
            <a:endParaRPr sz="3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Entre as células, também aparecem poros pelos quais passam fios de</a:t>
            </a:r>
            <a:r>
              <a:rPr b="1" lang="pt-BR" sz="3200"/>
              <a:t> </a:t>
            </a:r>
            <a:r>
              <a:rPr lang="pt-BR" sz="3200"/>
              <a:t>citoplasma, denominados </a:t>
            </a:r>
            <a:r>
              <a:rPr b="1" lang="pt-BR" sz="3200"/>
              <a:t>plasmodesmos</a:t>
            </a:r>
            <a:r>
              <a:rPr lang="pt-BR" sz="3200"/>
              <a:t>, o que facilita o transporte de substâncias de uma célula para outra. </a:t>
            </a:r>
            <a:endParaRPr sz="3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Algumas espécies secretam uma </a:t>
            </a:r>
            <a:r>
              <a:rPr b="1" lang="pt-BR" sz="3200"/>
              <a:t>parede celular secundária </a:t>
            </a:r>
            <a:r>
              <a:rPr lang="pt-BR" sz="3200"/>
              <a:t>entre a parede celular primária e a membrana plasmática. Ela é constituída por diversas lâminas de material mais resistente, proporcionando, assim, </a:t>
            </a:r>
            <a:r>
              <a:rPr b="1" lang="pt-BR" sz="3200"/>
              <a:t>maior resistência e sustentação à célula</a:t>
            </a:r>
            <a:r>
              <a:rPr lang="pt-BR" sz="3200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Imagem microscópica da </a:t>
            </a:r>
            <a:r>
              <a:rPr i="1" lang="pt-BR"/>
              <a:t>Elodea canadenses</a:t>
            </a:r>
            <a:br>
              <a:rPr i="1" lang="pt-BR"/>
            </a:br>
            <a:r>
              <a:rPr lang="pt-BR" sz="3200"/>
              <a:t>Ampliação 400X</a:t>
            </a:r>
            <a:endParaRPr sz="3200"/>
          </a:p>
        </p:txBody>
      </p:sp>
      <p:pic>
        <p:nvPicPr>
          <p:cNvPr id="106" name="Google Shape;10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300" y="2126230"/>
            <a:ext cx="4762500" cy="372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 b="6006" l="0" r="9715" t="0"/>
          <a:stretch/>
        </p:blipFill>
        <p:spPr>
          <a:xfrm>
            <a:off x="838200" y="2064819"/>
            <a:ext cx="5079819" cy="378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Estrutura da parede celular</a:t>
            </a:r>
            <a:endParaRPr b="1"/>
          </a:p>
        </p:txBody>
      </p:sp>
      <p:pic>
        <p:nvPicPr>
          <p:cNvPr id="113" name="Google Shape;11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49" y="1585101"/>
            <a:ext cx="8451668" cy="4727651"/>
          </a:xfrm>
          <a:prstGeom prst="rect">
            <a:avLst/>
          </a:prstGeom>
          <a:solidFill>
            <a:srgbClr val="F5FEF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6"/>
          <p:cNvSpPr txBox="1"/>
          <p:nvPr/>
        </p:nvSpPr>
        <p:spPr>
          <a:xfrm>
            <a:off x="1907177" y="1690688"/>
            <a:ext cx="2285999" cy="8826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7772401" y="5577841"/>
            <a:ext cx="2116182" cy="548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Estrutura da parede celular</a:t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485" y="1690688"/>
            <a:ext cx="7903029" cy="4321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Plasmodesmos</a:t>
            </a:r>
            <a:endParaRPr b="1"/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595" y="1690688"/>
            <a:ext cx="9130809" cy="413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Para ilustrar...</a:t>
            </a:r>
            <a:endParaRPr b="1"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Ciclose da Elódea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https://www.youtube.com/watch?v=9eHHCsT9dDw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Catáfilo (células epiteliais de revestimento de cebolas) em microscópio corada com lugol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https://www.youtube.com/watch?v=HDtY858F3eE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Observação de célula vegetal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https://www.youtube.com/watch?v=TLI_EdJIB3U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2020-09-08T23:18:59Z</dcterms:created>
  <dc:creator>Usuário do Windows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