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5oDwDBZMa2bcn9E1652RXwbOQ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DF3238-1437-462F-85A9-01F166335F6E}">
  <a:tblStyle styleId="{C3DF3238-1437-462F-85A9-01F166335F6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0dXA4PgZOac" TargetMode="External"/><Relationship Id="rId4" Type="http://schemas.openxmlformats.org/officeDocument/2006/relationships/hyperlink" Target="https://www.youtube.com/watch?v=6nxRxoGME_I" TargetMode="External"/><Relationship Id="rId5" Type="http://schemas.openxmlformats.org/officeDocument/2006/relationships/hyperlink" Target="https://www.youtube.com/watch?v=zVaPUThUdWw" TargetMode="External"/><Relationship Id="rId6" Type="http://schemas.openxmlformats.org/officeDocument/2006/relationships/hyperlink" Target="https://www.youtube.com/watch?v=H_82vthxqL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Síntese de Proteínas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2834" y="553842"/>
            <a:ext cx="6400800" cy="576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838200" y="365125"/>
            <a:ext cx="10515600" cy="611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BR"/>
              <a:t>Em resumo...</a:t>
            </a:r>
            <a:endParaRPr b="1"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838200" y="1308688"/>
            <a:ext cx="10515600" cy="1544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/>
              <a:t>DNA</a:t>
            </a:r>
            <a:r>
              <a:rPr lang="pt-BR"/>
              <a:t>                                                       </a:t>
            </a:r>
            <a:r>
              <a:rPr b="1" lang="pt-BR"/>
              <a:t>RNA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Púricas    Adenina (A)                         Púricas     Adenina (A)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               Guanina (G)                                          Guanina (G)                 </a:t>
            </a:r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2063933" y="1926519"/>
            <a:ext cx="128452" cy="67926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826226" y="3173771"/>
            <a:ext cx="391668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Pirimídicas     Citosina (C)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Timina (T)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                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               T</a:t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2677884" y="3173771"/>
            <a:ext cx="45719" cy="80495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7262948" y="1874268"/>
            <a:ext cx="65315" cy="78377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5969725" y="3173771"/>
            <a:ext cx="436299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Pirimídicas    Citosina (C)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Uracila (U)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                 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                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                U</a:t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761515" y="3223549"/>
            <a:ext cx="45719" cy="70539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1"/>
          <p:cNvCxnSpPr/>
          <p:nvPr/>
        </p:nvCxnSpPr>
        <p:spPr>
          <a:xfrm>
            <a:off x="1280159" y="5190856"/>
            <a:ext cx="105809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7" name="Google Shape;147;p11"/>
          <p:cNvCxnSpPr/>
          <p:nvPr/>
        </p:nvCxnSpPr>
        <p:spPr>
          <a:xfrm>
            <a:off x="1280160" y="4741817"/>
            <a:ext cx="105809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8" name="Google Shape;148;p11"/>
          <p:cNvCxnSpPr/>
          <p:nvPr/>
        </p:nvCxnSpPr>
        <p:spPr>
          <a:xfrm>
            <a:off x="6466114" y="4754880"/>
            <a:ext cx="107115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9" name="Google Shape;149;p11"/>
          <p:cNvCxnSpPr/>
          <p:nvPr/>
        </p:nvCxnSpPr>
        <p:spPr>
          <a:xfrm>
            <a:off x="6479177" y="5190856"/>
            <a:ext cx="107115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" name="Google Shape;150;p11"/>
          <p:cNvCxnSpPr/>
          <p:nvPr/>
        </p:nvCxnSpPr>
        <p:spPr>
          <a:xfrm>
            <a:off x="5239295" y="1308688"/>
            <a:ext cx="64225" cy="46004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1"/>
          <p:cNvCxnSpPr/>
          <p:nvPr/>
        </p:nvCxnSpPr>
        <p:spPr>
          <a:xfrm flipH="1" rot="10800000">
            <a:off x="6479177" y="5603965"/>
            <a:ext cx="1071154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/>
        </p:nvSpPr>
        <p:spPr>
          <a:xfrm>
            <a:off x="1018903" y="740535"/>
            <a:ext cx="10698480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RNAm: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Contém informações do DNA para síntese de proteínas.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RNAt: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Transporta os aminoácidos até os ribossomos.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RNAr: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Componente estrutural dos ribossomos.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RNAm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RNAt               Ribossomos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RNAr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>
            <a:off x="1972491" y="3709852"/>
            <a:ext cx="45719" cy="146304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2"/>
          <p:cNvCxnSpPr/>
          <p:nvPr/>
        </p:nvCxnSpPr>
        <p:spPr>
          <a:xfrm>
            <a:off x="3187337" y="3997234"/>
            <a:ext cx="822960" cy="2612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12"/>
          <p:cNvCxnSpPr/>
          <p:nvPr/>
        </p:nvCxnSpPr>
        <p:spPr>
          <a:xfrm>
            <a:off x="3187337" y="4441372"/>
            <a:ext cx="82296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12"/>
          <p:cNvCxnSpPr/>
          <p:nvPr/>
        </p:nvCxnSpPr>
        <p:spPr>
          <a:xfrm flipH="1" rot="10800000">
            <a:off x="3187337" y="4624251"/>
            <a:ext cx="822960" cy="2481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13"/>
          <p:cNvGraphicFramePr/>
          <p:nvPr/>
        </p:nvGraphicFramePr>
        <p:xfrm>
          <a:off x="902788" y="6519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{C3DF3238-1437-462F-85A9-01F166335F6E}</a:tableStyleId>
              </a:tblPr>
              <a:tblGrid>
                <a:gridCol w="2254225"/>
                <a:gridCol w="721250"/>
                <a:gridCol w="709625"/>
                <a:gridCol w="748300"/>
                <a:gridCol w="4931225"/>
              </a:tblGrid>
              <a:tr h="54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DNA complementar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ATG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CGA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GTT</a:t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         Replicação                         Enzima                         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1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DNA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TAC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GCT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CAA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         Transcrição</a:t>
                      </a:r>
                      <a:r>
                        <a:rPr lang="pt-BR" sz="1800"/>
                        <a:t>                 D</a:t>
                      </a:r>
                      <a:r>
                        <a:rPr lang="pt-BR" sz="1800"/>
                        <a:t>NA Polimerase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1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RNAm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AUG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CGA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GUU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                                                     Enzima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1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RNAt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UAC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GCU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CAA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  </a:t>
                      </a:r>
                      <a:r>
                        <a:rPr lang="pt-BR" sz="1800"/>
                        <a:t>        Tradução                    RNA</a:t>
                      </a:r>
                      <a:r>
                        <a:rPr lang="pt-BR" sz="1800"/>
                        <a:t> polimerase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1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1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AMINOÁCIDO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MET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ARG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VAL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                                PROTEÍNAS</a:t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6" name="Google Shape;166;p13"/>
          <p:cNvCxnSpPr/>
          <p:nvPr/>
        </p:nvCxnSpPr>
        <p:spPr>
          <a:xfrm flipH="1">
            <a:off x="3461657" y="2782388"/>
            <a:ext cx="1" cy="20900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13"/>
          <p:cNvCxnSpPr/>
          <p:nvPr/>
        </p:nvCxnSpPr>
        <p:spPr>
          <a:xfrm>
            <a:off x="4193178" y="2782386"/>
            <a:ext cx="0" cy="20900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13"/>
          <p:cNvCxnSpPr/>
          <p:nvPr/>
        </p:nvCxnSpPr>
        <p:spPr>
          <a:xfrm flipH="1">
            <a:off x="4924699" y="2782386"/>
            <a:ext cx="1" cy="20900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9" name="Google Shape;169;p13"/>
          <p:cNvSpPr/>
          <p:nvPr/>
        </p:nvSpPr>
        <p:spPr>
          <a:xfrm flipH="1">
            <a:off x="7585162" y="747285"/>
            <a:ext cx="83459" cy="74576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7585162" y="1588364"/>
            <a:ext cx="83459" cy="71845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5585096" y="747285"/>
            <a:ext cx="45719" cy="54729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5585097" y="1345475"/>
            <a:ext cx="91438" cy="49638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5607955" y="1892764"/>
            <a:ext cx="45719" cy="64260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 txBox="1"/>
          <p:nvPr/>
        </p:nvSpPr>
        <p:spPr>
          <a:xfrm>
            <a:off x="986246" y="4101403"/>
            <a:ext cx="5630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REPLICAÇÃO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NÚCLEO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TRANSCRIÇÃO</a:t>
            </a: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NÚCLEO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TRADUÇÃO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RIBOSSOMOS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13"/>
          <p:cNvCxnSpPr/>
          <p:nvPr/>
        </p:nvCxnSpPr>
        <p:spPr>
          <a:xfrm>
            <a:off x="3278778" y="4349932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13"/>
          <p:cNvCxnSpPr/>
          <p:nvPr/>
        </p:nvCxnSpPr>
        <p:spPr>
          <a:xfrm>
            <a:off x="3422468" y="4780837"/>
            <a:ext cx="757646" cy="1306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13"/>
          <p:cNvCxnSpPr/>
          <p:nvPr/>
        </p:nvCxnSpPr>
        <p:spPr>
          <a:xfrm>
            <a:off x="3174274" y="5199017"/>
            <a:ext cx="100584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13"/>
          <p:cNvSpPr/>
          <p:nvPr/>
        </p:nvSpPr>
        <p:spPr>
          <a:xfrm>
            <a:off x="5607955" y="3448594"/>
            <a:ext cx="1171668" cy="7837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Para ilustrar....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Síntese de proteínas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https://www.youtube.com/watch?v=0dXA4PgZOac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Do DNA a proteína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https://www.youtube.com/watch?v=6nxRxoGME_I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Mecanismo de replicação do DNA, em 3D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https://www.youtube.com/watch?v=zVaPUThUdWw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Do DNA a proteína. Mecanismo da transcrição e tradução, em 3D.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https://www.youtube.com/watch?v=H_82vthxqLk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838200" y="1117599"/>
            <a:ext cx="10515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/>
              <a:t>Síntese proteica</a:t>
            </a:r>
            <a:r>
              <a:rPr lang="pt-BR"/>
              <a:t> é o processo pelo qual são produzidas as proteínas. Esse processo ocorre nos </a:t>
            </a:r>
            <a:r>
              <a:rPr b="1" lang="pt-BR"/>
              <a:t>ribossomos</a:t>
            </a:r>
            <a:r>
              <a:rPr lang="pt-BR"/>
              <a:t> tanto de células procarióticas quanto eucarióticas.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síntese de proteínas </a:t>
            </a:r>
            <a:r>
              <a:rPr b="1" lang="pt-BR"/>
              <a:t>é essencial para que ocorra a manutenção e o crescimento celular</a:t>
            </a:r>
            <a:r>
              <a:rPr lang="pt-BR"/>
              <a:t> e ocorre em três etapas: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- iniciação da tradução,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- alongamento da cadeia polipeptídica 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- término da tradução.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089" y="1295576"/>
            <a:ext cx="588151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 txBox="1"/>
          <p:nvPr/>
        </p:nvSpPr>
        <p:spPr>
          <a:xfrm>
            <a:off x="7032977" y="1865528"/>
            <a:ext cx="428977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síntese proteica, a informação contida no DNA é transcrita para o RNAm e, em seguida, traduzida numa sequência de aminoácidos, formando a proteína.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838200" y="1004711"/>
            <a:ext cx="10515600" cy="5172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Na molécula de DNA (ácido desoxirribonucleico) estão contidas todas as informações genéticas do indivíduo, assim, para que a síntese de uma determinada proteína seja realizada, é necessário que a região específica do DNA onde está contida essa informação seja decodificada.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Nesse processo ocorre a </a:t>
            </a:r>
            <a:r>
              <a:rPr b="1" lang="pt-BR"/>
              <a:t>transcrição</a:t>
            </a:r>
            <a:r>
              <a:rPr lang="pt-BR"/>
              <a:t> dos nucleotídeos dessa região em uma molécula de RNA (ácido ribonucleico), que irá direcionar a síntese proteica em um processo denominado de </a:t>
            </a:r>
            <a:r>
              <a:rPr b="1" lang="pt-BR"/>
              <a:t>tradução</a:t>
            </a:r>
            <a:r>
              <a:rPr lang="pt-BR"/>
              <a:t>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molécula de RNA que carregará essa informação até o local onde ocorrerá a síntese de proteínas é denominada de</a:t>
            </a:r>
            <a:r>
              <a:rPr b="1" lang="pt-BR"/>
              <a:t> </a:t>
            </a:r>
            <a:r>
              <a:rPr lang="pt-BR"/>
              <a:t>RNAm (RNA mensageiro).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838200" y="809897"/>
            <a:ext cx="10515600" cy="5367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síntese proteica ocorrerá por meio de um processo de </a:t>
            </a:r>
            <a:r>
              <a:rPr b="1" lang="pt-BR"/>
              <a:t>tradução</a:t>
            </a:r>
            <a:r>
              <a:rPr lang="pt-BR"/>
              <a:t>, no qual a informação presente no RNAm, uma sequência de nucleotídeos, será traduzida numa </a:t>
            </a:r>
            <a:r>
              <a:rPr b="1" lang="pt-BR"/>
              <a:t>sequência de aminoácidos</a:t>
            </a:r>
            <a:r>
              <a:rPr lang="pt-BR"/>
              <a:t>,</a:t>
            </a:r>
            <a:r>
              <a:rPr b="1" lang="pt-BR"/>
              <a:t> que dará origem a um polipeptídeo</a:t>
            </a:r>
            <a:r>
              <a:rPr lang="pt-BR"/>
              <a:t> (proteína).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Essa tradução é realizada pelo RNAt (RNA transportador), o qual traduz cada série de códons (trincas de nucleotídeos) presente no RNAm em um aminoácido.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RNAt apresenta uma </a:t>
            </a:r>
            <a:r>
              <a:rPr b="1" lang="pt-BR"/>
              <a:t>trinca de nucleotídeos</a:t>
            </a:r>
            <a:r>
              <a:rPr lang="pt-BR"/>
              <a:t> (anticódon), em uma de suas extremidades e um </a:t>
            </a:r>
            <a:r>
              <a:rPr b="1" lang="pt-BR"/>
              <a:t>aminoácido</a:t>
            </a:r>
            <a:r>
              <a:rPr lang="pt-BR"/>
              <a:t> correspondente, na outra extremidade.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RNAt transportará então o aminoácido específico até os ribossomos, estruturas celulares nas quais ocorre a síntese de proteínas, pareando seu anticódon ao códon complementar do RNAm.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940526" y="2090056"/>
            <a:ext cx="3939540" cy="231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100">
                <a:latin typeface="Calibri"/>
                <a:ea typeface="Calibri"/>
                <a:cs typeface="Calibri"/>
                <a:sym typeface="Calibri"/>
              </a:rPr>
              <a:t>Na síntese proteica, a informação presente no RNAm será traduzida numa sequência de aminoácidos, que dará origem a um polipeptídio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828" y="1254034"/>
            <a:ext cx="6087291" cy="426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Códons que produzem os diferentes aminoácidos que compõem as proteínas</a:t>
            </a:r>
            <a:endParaRPr/>
          </a:p>
        </p:txBody>
      </p:sp>
      <p:pic>
        <p:nvPicPr>
          <p:cNvPr id="117" name="Google Shape;11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698" y="1690688"/>
            <a:ext cx="8438604" cy="4742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A síntese das proteínas é realizada no interior das células, no citoplasma, em duas etapas: transcrição e tradução.</a:t>
            </a:r>
            <a:endParaRPr/>
          </a:p>
        </p:txBody>
      </p:sp>
      <p:pic>
        <p:nvPicPr>
          <p:cNvPr id="123" name="Google Shape;12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118" y="1690688"/>
            <a:ext cx="7581763" cy="4261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838200" y="79365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Na transcrição, as informações contidas no DNA são transferidas para uma molécula de RNA por meio da enzima RNA polimerase, que se liga a extremidade de um gene, mantendo a sequência dos nucleotídeos.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Na tradução, ocorre a formação da cadeia polipeptídica, de acordo com as informações recebidas do RNA mensageiro, os códons.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2020-09-14T19:09:58Z</dcterms:created>
  <dc:creator>Usuário do Windows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