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hGPvo8Vd7l3Gi7oMTkrRfvD5nV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-regular.fntdata"/><Relationship Id="rId14" Type="http://schemas.openxmlformats.org/officeDocument/2006/relationships/slide" Target="slides/slide10.xml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youtu.be/uD4izuDMUQA" TargetMode="External"/><Relationship Id="rId4" Type="http://schemas.openxmlformats.org/officeDocument/2006/relationships/hyperlink" Target="https://www.youtube.com/watch?v=26SV_X506VY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youtu.be/IF7Bx6HIWDc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pt-BR"/>
              <a:t>Teoria da Evolução Química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Para ilustrar...</a:t>
            </a:r>
            <a:endParaRPr/>
          </a:p>
        </p:txBody>
      </p:sp>
      <p:sp>
        <p:nvSpPr>
          <p:cNvPr id="143" name="Google Shape;143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Contribuição da aluna </a:t>
            </a:r>
            <a:r>
              <a:rPr b="1" lang="pt-BR"/>
              <a:t>Tamires Vieira Lins </a:t>
            </a:r>
            <a:r>
              <a:rPr lang="pt-BR"/>
              <a:t>– 1° ADM/2021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"Timelapse do futuro: Uma jornada ao fim dos tempos” -  29:20</a:t>
            </a:r>
            <a:br>
              <a:rPr lang="pt-BR"/>
            </a:br>
            <a:r>
              <a:rPr lang="pt-BR"/>
              <a:t> 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https://youtu.be/uD4izuDMUQA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   (Ativar legendas em português)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O surgimento da vida - Documentário (2010) – 46:59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https://www.youtube.com/watch?v=26SV_X506VY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idx="1" type="body"/>
          </p:nvPr>
        </p:nvSpPr>
        <p:spPr>
          <a:xfrm>
            <a:off x="838200" y="705394"/>
            <a:ext cx="10515600" cy="54715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Atualmente, a hipótese aceita surgiu nos trabalhos do bioquímico russo Aleksandr Ivanovich </a:t>
            </a:r>
            <a:r>
              <a:rPr b="1" lang="pt-BR"/>
              <a:t>Oparin</a:t>
            </a:r>
            <a:r>
              <a:rPr lang="pt-BR"/>
              <a:t> (1894-1980) e do geneticista escocês John B. S. </a:t>
            </a:r>
            <a:r>
              <a:rPr b="1" lang="pt-BR"/>
              <a:t>Haldane</a:t>
            </a:r>
            <a:r>
              <a:rPr lang="pt-BR"/>
              <a:t> (1892-1964). Estudos geológicos concluíram que a atmosfera da Terra era composta metano (CH</a:t>
            </a:r>
            <a:r>
              <a:rPr lang="pt-BR" sz="1600"/>
              <a:t>4</a:t>
            </a:r>
            <a:r>
              <a:rPr lang="pt-BR"/>
              <a:t>), amônia (NH</a:t>
            </a:r>
            <a:r>
              <a:rPr lang="pt-BR" sz="1400"/>
              <a:t>3</a:t>
            </a:r>
            <a:r>
              <a:rPr lang="pt-BR"/>
              <a:t>), hidrogênio (H</a:t>
            </a:r>
            <a:r>
              <a:rPr lang="pt-BR" sz="1400"/>
              <a:t>2</a:t>
            </a:r>
            <a:r>
              <a:rPr lang="pt-BR"/>
              <a:t>) e vapor da água.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Além disso, naquela época, a Terra sofria um bombardeio constante de cometas, asteroides e raios provenientes das tempestades.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Com o passar do tempo, a Terra se resfriou, e foi nesse cenário que devem ter surgido os primeiros seres vivos.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Em 1953, o químico norte-americano Stanley </a:t>
            </a:r>
            <a:r>
              <a:rPr b="1" lang="pt-BR"/>
              <a:t>Miller</a:t>
            </a:r>
            <a:r>
              <a:rPr lang="pt-BR"/>
              <a:t> (1930-2007) propôs um experimento para testar uma hipótese de formação de substâncias orgânicas.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/>
          <p:nvPr>
            <p:ph idx="1" type="body"/>
          </p:nvPr>
        </p:nvSpPr>
        <p:spPr>
          <a:xfrm>
            <a:off x="838200" y="718457"/>
            <a:ext cx="10515600" cy="54585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Nesse experimento, o vapor d’água, proveniente da ebulição da água, misturava-se com os prováveis gases presentes na atmosfera primitiva.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Durante uma semana, essa mistura foi submetida a descargas elétricas, que simulavam os raios.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Após esse tempo, o líquido resultante foi analisado e nele foram encontradas diversas substâncias ausentes no início do experimento, entre elas alguns aminoácidos, os componentes básicos das proteínas, que estão presentes em todos os seres vivos.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Os aminoácidos têm, em sua composição, os elementos carbono (C), hidrogênio (H), oxigênio (O) e nitrogênio (N), todos presentes nas substâncias que, supostamente, compunham a atmosfera primitiva.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Imagem sobre a experiência de Miller</a:t>
            </a:r>
            <a:endParaRPr/>
          </a:p>
        </p:txBody>
      </p:sp>
      <p:pic>
        <p:nvPicPr>
          <p:cNvPr id="100" name="Google Shape;100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0869" y="1825625"/>
            <a:ext cx="7889965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>
            <p:ph idx="1" type="body"/>
          </p:nvPr>
        </p:nvSpPr>
        <p:spPr>
          <a:xfrm>
            <a:off x="838200" y="705394"/>
            <a:ext cx="10515600" cy="54715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Nos oceanos primitivos, esses aminoácidos uniram-se formando compostos mais complexos, semelhantes às proteínas, e, em seguida, após novas reações, elas deram </a:t>
            </a:r>
            <a:r>
              <a:rPr b="1" lang="pt-BR"/>
              <a:t>origem aos coacervados</a:t>
            </a:r>
            <a:r>
              <a:rPr lang="pt-BR"/>
              <a:t>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Os coacervados são constituídos por proteínas e uma camada dupla de proteínas. Com o passar do tempo, tais estruturas tornaram-se mais complexas, dando origem aos primeiros seres vivos.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pt-BR"/>
              <a:t>Segue link para ilustração: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A origem de vida na Terra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https://youtu.be/IF7Bx6HIWDc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"/>
          <p:cNvSpPr txBox="1"/>
          <p:nvPr>
            <p:ph type="title"/>
          </p:nvPr>
        </p:nvSpPr>
        <p:spPr>
          <a:xfrm>
            <a:off x="711725" y="4999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Hipótese heterotrófica e autotrófica</a:t>
            </a:r>
            <a:endParaRPr/>
          </a:p>
        </p:txBody>
      </p:sp>
      <p:sp>
        <p:nvSpPr>
          <p:cNvPr id="111" name="Google Shape;111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 </a:t>
            </a:r>
            <a:r>
              <a:rPr b="1" lang="pt-BR"/>
              <a:t>hipótese</a:t>
            </a:r>
            <a:r>
              <a:rPr lang="pt-BR"/>
              <a:t> </a:t>
            </a:r>
            <a:r>
              <a:rPr b="1" lang="pt-BR"/>
              <a:t>heterotrófica</a:t>
            </a:r>
            <a:r>
              <a:rPr lang="pt-BR"/>
              <a:t> está</a:t>
            </a:r>
            <a:r>
              <a:rPr b="1" lang="pt-BR"/>
              <a:t> </a:t>
            </a:r>
            <a:r>
              <a:rPr lang="pt-BR"/>
              <a:t>entre as concepções existentes sobre os primeiros seres vivos.</a:t>
            </a:r>
            <a:r>
              <a:rPr b="1" lang="pt-BR"/>
              <a:t> </a:t>
            </a:r>
            <a:r>
              <a:rPr lang="pt-BR"/>
              <a:t>Ela considera que </a:t>
            </a:r>
            <a:r>
              <a:rPr b="1" lang="pt-BR"/>
              <a:t>os primeiros organismos </a:t>
            </a:r>
            <a:r>
              <a:rPr lang="pt-BR"/>
              <a:t>eram </a:t>
            </a:r>
            <a:r>
              <a:rPr b="1" lang="pt-BR"/>
              <a:t>heterotróficos</a:t>
            </a:r>
            <a:r>
              <a:rPr lang="pt-BR"/>
              <a:t>, </a:t>
            </a:r>
            <a:r>
              <a:rPr b="1" lang="pt-BR"/>
              <a:t>simples </a:t>
            </a:r>
            <a:r>
              <a:rPr lang="pt-BR"/>
              <a:t>e</a:t>
            </a:r>
            <a:r>
              <a:rPr b="1" lang="pt-BR"/>
              <a:t> </a:t>
            </a:r>
            <a:r>
              <a:rPr lang="pt-BR"/>
              <a:t>seres </a:t>
            </a:r>
            <a:r>
              <a:rPr b="1" lang="pt-BR"/>
              <a:t>fermentadores</a:t>
            </a:r>
            <a:r>
              <a:rPr lang="pt-BR"/>
              <a:t>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Diante disso, esses organismos</a:t>
            </a:r>
            <a:r>
              <a:rPr b="1" lang="pt-BR"/>
              <a:t> nutriam-se de matéria orgânica simples presente no meio</a:t>
            </a:r>
            <a:r>
              <a:rPr lang="pt-BR"/>
              <a:t>. Ao final desse processo, surgiam como produto final gás carbônico (CO</a:t>
            </a:r>
            <a:r>
              <a:rPr baseline="-25000" lang="pt-BR"/>
              <a:t>2</a:t>
            </a:r>
            <a:r>
              <a:rPr lang="pt-BR"/>
              <a:t>). A disponibilidade de alimento e a forma como o obtinham permitiram reproduzir-se rapidamente e proliferar-se naquele ambiente.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Esses seres vivos teriam também a capacidade de mutação, fazendo com que, a longo prazo, surgissem seres autotróficos, capazes de realizar fotossíntese.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"/>
          <p:cNvSpPr txBox="1"/>
          <p:nvPr>
            <p:ph idx="1" type="body"/>
          </p:nvPr>
        </p:nvSpPr>
        <p:spPr>
          <a:xfrm>
            <a:off x="873034" y="796835"/>
            <a:ext cx="10515600" cy="5445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Os seres vivos que possuíam atividade autotrófica modificaram a atmosfera, que passou a ter oxigênio livre em sua composição química, possibilitando o surgimento de seres vivos que eram capazes de usar o oxigênio pela </a:t>
            </a:r>
            <a:r>
              <a:rPr b="1" lang="pt-BR"/>
              <a:t>respiração aeróbica</a:t>
            </a:r>
            <a:r>
              <a:rPr lang="pt-BR"/>
              <a:t>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Em suma, os primeiros seres vivos eram muito simples, lembrando os procariontes atuais; a longo prazo, foram surgindo células mais complexas, os eucariontes e, assim, podem ter sido capazes de formar colônias e dar origem aos primeiros seres pluricelulares.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</a:pPr>
            <a:r>
              <a:rPr lang="pt-BR">
                <a:solidFill>
                  <a:srgbClr val="C00000"/>
                </a:solidFill>
              </a:rPr>
              <a:t>   </a:t>
            </a:r>
            <a:r>
              <a:rPr lang="pt-BR"/>
              <a:t>  </a:t>
            </a:r>
            <a:r>
              <a:rPr b="1" lang="pt-BR"/>
              <a:t>HETERÓTROFO ANAERÓBIO      FERMENTAÇÃO      CO</a:t>
            </a:r>
            <a:r>
              <a:rPr b="1" lang="pt-BR" sz="1400"/>
              <a:t>2</a:t>
            </a:r>
            <a:endParaRPr b="1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</a:pPr>
            <a:r>
              <a:rPr b="1" lang="pt-BR"/>
              <a:t>     AUTÓTROFO   	FOTOSSÍNTESE	O</a:t>
            </a:r>
            <a:r>
              <a:rPr b="1" lang="pt-BR" sz="1400"/>
              <a:t>2    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</a:pPr>
            <a:r>
              <a:rPr b="1" lang="pt-BR"/>
              <a:t>     HETERÓTROFO AERÓBIO  	            RESPIRAÇÃO AERÓBIA</a:t>
            </a:r>
            <a:endParaRPr/>
          </a:p>
        </p:txBody>
      </p:sp>
      <p:cxnSp>
        <p:nvCxnSpPr>
          <p:cNvPr id="117" name="Google Shape;117;p7"/>
          <p:cNvCxnSpPr/>
          <p:nvPr/>
        </p:nvCxnSpPr>
        <p:spPr>
          <a:xfrm>
            <a:off x="5617028" y="4336869"/>
            <a:ext cx="23513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8" name="Google Shape;118;p7"/>
          <p:cNvCxnSpPr/>
          <p:nvPr/>
        </p:nvCxnSpPr>
        <p:spPr>
          <a:xfrm>
            <a:off x="8334104" y="4336869"/>
            <a:ext cx="23513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9" name="Google Shape;119;p7"/>
          <p:cNvCxnSpPr/>
          <p:nvPr/>
        </p:nvCxnSpPr>
        <p:spPr>
          <a:xfrm>
            <a:off x="9313819" y="4336869"/>
            <a:ext cx="23513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0" name="Google Shape;120;p7"/>
          <p:cNvCxnSpPr/>
          <p:nvPr/>
        </p:nvCxnSpPr>
        <p:spPr>
          <a:xfrm>
            <a:off x="3317966" y="4820193"/>
            <a:ext cx="28738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1" name="Google Shape;121;p7"/>
          <p:cNvCxnSpPr/>
          <p:nvPr/>
        </p:nvCxnSpPr>
        <p:spPr>
          <a:xfrm>
            <a:off x="5943600" y="4820193"/>
            <a:ext cx="32657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2" name="Google Shape;122;p7"/>
          <p:cNvCxnSpPr/>
          <p:nvPr/>
        </p:nvCxnSpPr>
        <p:spPr>
          <a:xfrm flipH="1" rot="10800000">
            <a:off x="5172890" y="5381454"/>
            <a:ext cx="1240972" cy="1217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3" name="Google Shape;123;p7"/>
          <p:cNvCxnSpPr/>
          <p:nvPr/>
        </p:nvCxnSpPr>
        <p:spPr>
          <a:xfrm rot="-5400000">
            <a:off x="8588941" y="4774498"/>
            <a:ext cx="444000" cy="65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4" name="Google Shape;124;p7"/>
          <p:cNvCxnSpPr/>
          <p:nvPr/>
        </p:nvCxnSpPr>
        <p:spPr>
          <a:xfrm>
            <a:off x="6923314" y="4820193"/>
            <a:ext cx="209005" cy="1306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5" name="Google Shape;125;p7"/>
          <p:cNvCxnSpPr/>
          <p:nvPr/>
        </p:nvCxnSpPr>
        <p:spPr>
          <a:xfrm>
            <a:off x="986246" y="4807131"/>
            <a:ext cx="274319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6" name="Google Shape;126;p7"/>
          <p:cNvCxnSpPr/>
          <p:nvPr/>
        </p:nvCxnSpPr>
        <p:spPr>
          <a:xfrm>
            <a:off x="986246" y="5393632"/>
            <a:ext cx="26561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 txBox="1"/>
          <p:nvPr>
            <p:ph idx="1" type="body"/>
          </p:nvPr>
        </p:nvSpPr>
        <p:spPr>
          <a:xfrm>
            <a:off x="838200" y="757646"/>
            <a:ext cx="10515600" cy="5419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 </a:t>
            </a:r>
            <a:r>
              <a:rPr b="1" lang="pt-BR"/>
              <a:t>hipótese autotrófica </a:t>
            </a:r>
            <a:r>
              <a:rPr lang="pt-BR"/>
              <a:t>é defendida por vários estudiosos. Segundo essa hipótese, a vida na superfície terrestre era praticamente impossível, pois os milhares de meteoritos que caíam com frequência na superfície geravam grande energia, devido a seu impacto, que impedia qualquer forma de vida na superfície terrestre. A partir desse argumento, os defensores da </a:t>
            </a:r>
            <a:r>
              <a:rPr b="1" lang="pt-BR"/>
              <a:t>hipótese autotrófica</a:t>
            </a:r>
            <a:r>
              <a:rPr lang="pt-BR"/>
              <a:t> acreditam que a vida na Terra tenha surgido em locais mais protegidos, como no fundo dos mares.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 base dessa hipótese é o fato de os primeiros seres vivos terem sido bactérias, que viviam em locais protegidos e obtinham energia para seu metabolismo a partir da síntese de substâncias inorgânicas, ou seja, a quimiossíntese.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3250" y="2351314"/>
            <a:ext cx="5905500" cy="3312092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9"/>
          <p:cNvSpPr txBox="1"/>
          <p:nvPr>
            <p:ph type="title"/>
          </p:nvPr>
        </p:nvSpPr>
        <p:spPr>
          <a:xfrm>
            <a:off x="838200" y="712435"/>
            <a:ext cx="6575198" cy="63094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2F"/>
              </a:buClr>
              <a:buSzPts val="1800"/>
              <a:buFont typeface="Open Sans"/>
              <a:buNone/>
            </a:pPr>
            <a:r>
              <a:rPr b="1" i="0" lang="pt-BR" sz="1800" u="none" cap="none" strike="noStrike">
                <a:solidFill>
                  <a:srgbClr val="33332F"/>
                </a:solidFill>
                <a:latin typeface="Open Sans"/>
                <a:ea typeface="Open Sans"/>
                <a:cs typeface="Open Sans"/>
                <a:sym typeface="Open Sans"/>
              </a:rPr>
              <a:t> A vida na Terra teve origem há cerca de 4 bilhões de anos</a:t>
            </a:r>
            <a:endParaRPr b="0" i="1" sz="1700" u="none" cap="none" strike="noStrike">
              <a:solidFill>
                <a:srgbClr val="65655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655D"/>
              </a:buClr>
              <a:buSzPts val="1700"/>
              <a:buFont typeface="Open Sans"/>
              <a:buNone/>
            </a:pPr>
            <a:r>
              <a:rPr b="0" i="1" lang="pt-BR" sz="1700" u="none" cap="none" strike="noStrike">
                <a:solidFill>
                  <a:srgbClr val="65655D"/>
                </a:solidFill>
                <a:latin typeface="Open Sans"/>
                <a:ea typeface="Open Sans"/>
                <a:cs typeface="Open Sans"/>
                <a:sym typeface="Open Sans"/>
              </a:rPr>
              <a:t>Foto: Getty / BBC News Brasil</a:t>
            </a:r>
            <a:r>
              <a:rPr b="0" i="0" lang="pt-BR" sz="1100" u="none" cap="none" strike="noStrike">
                <a:solidFill>
                  <a:schemeClr val="dk1"/>
                </a:solidFill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2020-05-07T00:38:02Z</dcterms:created>
  <dc:creator>Usuário do Windows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0x0101002A24045C23B35D48ABBFB4754B07FEB1</vt:lpwstr>
  </property>
</Properties>
</file>