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6" r:id="rId4"/>
    <p:sldId id="267" r:id="rId5"/>
    <p:sldId id="269" r:id="rId6"/>
    <p:sldId id="270" r:id="rId7"/>
    <p:sldId id="271" r:id="rId8"/>
    <p:sldId id="272" r:id="rId9"/>
    <p:sldId id="273"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p:scale>
          <a:sx n="90" d="100"/>
          <a:sy n="90" d="100"/>
        </p:scale>
        <p:origin x="780"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a:xfrm>
            <a:off x="5332412" y="5883275"/>
            <a:ext cx="4324044" cy="365125"/>
          </a:xfrm>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3734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CE1E793-1087-44AC-A443-BA2D679D7498}" type="datetimeFigureOut">
              <a:rPr lang="pt-BR" smtClean="0"/>
              <a:t>03/09/2020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63450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03174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39533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402600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4031365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pt-BR" smtClean="0"/>
              <a:t>Clique para editar o título mestre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smtClean="0"/>
              <a:t>Editar estilos de texto Mestre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347761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3883077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20734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nchor="ct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a:xfrm>
            <a:off x="10951856" y="5867131"/>
            <a:ext cx="551167" cy="365125"/>
          </a:xfrm>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4266831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3CE1E793-1087-44AC-A443-BA2D679D7498}" type="datetimeFigureOut">
              <a:rPr lang="pt-BR" smtClean="0"/>
              <a:t>03/09/2020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67572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CE1E793-1087-44AC-A443-BA2D679D7498}" type="datetimeFigureOut">
              <a:rPr lang="pt-BR" smtClean="0"/>
              <a:t>03/09/2020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89628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3CE1E793-1087-44AC-A443-BA2D679D7498}" type="datetimeFigureOut">
              <a:rPr lang="pt-BR" smtClean="0"/>
              <a:t>03/09/2020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76545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CE1E793-1087-44AC-A443-BA2D679D7498}" type="datetimeFigureOut">
              <a:rPr lang="pt-BR" smtClean="0"/>
              <a:t>03/09/2020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697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1E793-1087-44AC-A443-BA2D679D7498}" type="datetimeFigureOut">
              <a:rPr lang="pt-BR" smtClean="0"/>
              <a:t>03/09/2020</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140588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CE1E793-1087-44AC-A443-BA2D679D7498}" type="datetimeFigureOut">
              <a:rPr lang="pt-BR" smtClean="0"/>
              <a:t>03/09/2020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4037974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pt-BR" smtClean="0"/>
              <a:t>Clique para editar o título mestre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3CE1E793-1087-44AC-A443-BA2D679D7498}" type="datetimeFigureOut">
              <a:rPr lang="pt-BR" smtClean="0"/>
              <a:t>03/09/2020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B18BFA6-CB07-4455-A5A2-658108CB55FC}" type="slidenum">
              <a:rPr lang="pt-BR" smtClean="0"/>
              <a:t>‹nº›</a:t>
            </a:fld>
            <a:endParaRPr lang="pt-BR"/>
          </a:p>
        </p:txBody>
      </p:sp>
    </p:spTree>
    <p:extLst>
      <p:ext uri="{BB962C8B-B14F-4D97-AF65-F5344CB8AC3E}">
        <p14:creationId xmlns:p14="http://schemas.microsoft.com/office/powerpoint/2010/main" val="272869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E1E793-1087-44AC-A443-BA2D679D7498}" type="datetimeFigureOut">
              <a:rPr lang="pt-BR" smtClean="0"/>
              <a:t>03/09/2020</a:t>
            </a:fld>
            <a:endParaRPr lang="pt-B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18BFA6-CB07-4455-A5A2-658108CB55FC}" type="slidenum">
              <a:rPr lang="pt-BR" smtClean="0"/>
              <a:t>‹nº›</a:t>
            </a:fld>
            <a:endParaRPr lang="pt-BR"/>
          </a:p>
        </p:txBody>
      </p:sp>
    </p:spTree>
    <p:extLst>
      <p:ext uri="{BB962C8B-B14F-4D97-AF65-F5344CB8AC3E}">
        <p14:creationId xmlns:p14="http://schemas.microsoft.com/office/powerpoint/2010/main" val="2406494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BANCO DE DADOS</a:t>
            </a:r>
            <a:endParaRPr lang="pt-BR" dirty="0"/>
          </a:p>
        </p:txBody>
      </p:sp>
      <p:sp>
        <p:nvSpPr>
          <p:cNvPr id="3" name="Subtítulo 2"/>
          <p:cNvSpPr>
            <a:spLocks noGrp="1"/>
          </p:cNvSpPr>
          <p:nvPr>
            <p:ph type="subTitle" idx="1"/>
          </p:nvPr>
        </p:nvSpPr>
        <p:spPr/>
        <p:txBody>
          <a:bodyPr/>
          <a:lstStyle/>
          <a:p>
            <a:r>
              <a:rPr lang="pt-BR" dirty="0" smtClean="0"/>
              <a:t>CONHECIMENTOS BÁSICOS</a:t>
            </a:r>
          </a:p>
          <a:p>
            <a:r>
              <a:rPr lang="pt-BR" dirty="0" smtClean="0"/>
              <a:t>PROF LUIZ PINHEIRO</a:t>
            </a:r>
            <a:endParaRPr lang="pt-BR" dirty="0"/>
          </a:p>
        </p:txBody>
      </p:sp>
    </p:spTree>
    <p:extLst>
      <p:ext uri="{BB962C8B-B14F-4D97-AF65-F5344CB8AC3E}">
        <p14:creationId xmlns:p14="http://schemas.microsoft.com/office/powerpoint/2010/main" val="1748569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986246"/>
          </a:xfrm>
        </p:spPr>
        <p:txBody>
          <a:bodyPr/>
          <a:lstStyle/>
          <a:p>
            <a:r>
              <a:rPr lang="pt-BR" dirty="0"/>
              <a:t>Visão </a:t>
            </a:r>
            <a:r>
              <a:rPr lang="pt-BR" dirty="0" smtClean="0"/>
              <a:t>Geral</a:t>
            </a:r>
            <a:endParaRPr lang="pt-BR" dirty="0"/>
          </a:p>
        </p:txBody>
      </p:sp>
      <p:sp>
        <p:nvSpPr>
          <p:cNvPr id="3" name="Espaço Reservado para Conteúdo 2"/>
          <p:cNvSpPr>
            <a:spLocks noGrp="1"/>
          </p:cNvSpPr>
          <p:nvPr>
            <p:ph sz="half" idx="1"/>
          </p:nvPr>
        </p:nvSpPr>
        <p:spPr>
          <a:xfrm>
            <a:off x="1118551" y="1972492"/>
            <a:ext cx="4895055" cy="3665086"/>
          </a:xfrm>
        </p:spPr>
        <p:txBody>
          <a:bodyPr>
            <a:normAutofit/>
          </a:bodyPr>
          <a:lstStyle/>
          <a:p>
            <a:pPr marL="0" indent="0">
              <a:buNone/>
            </a:pPr>
            <a:r>
              <a:rPr lang="pt-BR" dirty="0"/>
              <a:t>Neste tópico, vamos apresentar conceitos e instruções em lógica</a:t>
            </a:r>
            <a:r>
              <a:rPr lang="pt-BR" dirty="0" smtClean="0"/>
              <a:t>.</a:t>
            </a:r>
          </a:p>
          <a:p>
            <a:pPr marL="0" indent="0">
              <a:buNone/>
            </a:pPr>
            <a:r>
              <a:rPr lang="pt-BR" dirty="0"/>
              <a:t> Conteúdos:</a:t>
            </a:r>
          </a:p>
          <a:p>
            <a:pPr marL="0" indent="0">
              <a:buNone/>
            </a:pPr>
            <a:endParaRPr lang="pt-BR" dirty="0"/>
          </a:p>
          <a:p>
            <a:pPr lvl="0"/>
            <a:r>
              <a:rPr lang="pt-BR" dirty="0" smtClean="0"/>
              <a:t>Bancos </a:t>
            </a:r>
            <a:r>
              <a:rPr lang="pt-BR" dirty="0"/>
              <a:t>de dados;</a:t>
            </a:r>
          </a:p>
          <a:p>
            <a:pPr lvl="0"/>
            <a:r>
              <a:rPr lang="pt-BR" dirty="0"/>
              <a:t>Conceitos relacionais;</a:t>
            </a:r>
          </a:p>
          <a:p>
            <a:pPr lvl="0"/>
            <a:r>
              <a:rPr lang="pt-BR" dirty="0"/>
              <a:t>Vantagens de uso de um banco de dados;</a:t>
            </a:r>
          </a:p>
          <a:p>
            <a:pPr lvl="0"/>
            <a:r>
              <a:rPr lang="pt-BR" dirty="0"/>
              <a:t>Banco de dados relacional.</a:t>
            </a:r>
          </a:p>
          <a:p>
            <a:endParaRPr lang="pt-BR" dirty="0"/>
          </a:p>
        </p:txBody>
      </p:sp>
      <p:sp>
        <p:nvSpPr>
          <p:cNvPr id="4" name="Espaço Reservado para Conteúdo 3"/>
          <p:cNvSpPr>
            <a:spLocks noGrp="1"/>
          </p:cNvSpPr>
          <p:nvPr>
            <p:ph sz="half" idx="2"/>
          </p:nvPr>
        </p:nvSpPr>
        <p:spPr>
          <a:xfrm>
            <a:off x="6379366" y="2656367"/>
            <a:ext cx="4895056" cy="3124200"/>
          </a:xfrm>
        </p:spPr>
        <p:txBody>
          <a:bodyPr>
            <a:normAutofit/>
          </a:bodyPr>
          <a:lstStyle/>
          <a:p>
            <a:pPr marL="0" indent="0">
              <a:buNone/>
            </a:pPr>
            <a:r>
              <a:rPr lang="pt-BR" dirty="0"/>
              <a:t>Ao finalizar este tópico, você será capaz de</a:t>
            </a:r>
            <a:r>
              <a:rPr lang="pt-BR" dirty="0" smtClean="0"/>
              <a:t>:</a:t>
            </a:r>
          </a:p>
          <a:p>
            <a:pPr marL="0" indent="0">
              <a:buNone/>
            </a:pPr>
            <a:endParaRPr lang="pt-BR" dirty="0"/>
          </a:p>
          <a:p>
            <a:pPr lvl="0"/>
            <a:r>
              <a:rPr lang="pt-BR" dirty="0"/>
              <a:t>Explicar conceitos relacionais;</a:t>
            </a:r>
          </a:p>
          <a:p>
            <a:pPr lvl="0"/>
            <a:r>
              <a:rPr lang="pt-BR" dirty="0"/>
              <a:t>Definir as vantagens de um banco de dados;</a:t>
            </a:r>
          </a:p>
          <a:p>
            <a:pPr lvl="0"/>
            <a:r>
              <a:rPr lang="pt-BR" dirty="0"/>
              <a:t>Reconhecer um SGBD;</a:t>
            </a:r>
          </a:p>
          <a:p>
            <a:pPr lvl="0"/>
            <a:r>
              <a:rPr lang="pt-BR" dirty="0"/>
              <a:t>Explicar o que é banco de dados relacional.</a:t>
            </a:r>
          </a:p>
          <a:p>
            <a:endParaRPr lang="pt-BR" dirty="0"/>
          </a:p>
        </p:txBody>
      </p:sp>
      <p:pic>
        <p:nvPicPr>
          <p:cNvPr id="5" name="Imagem 4"/>
          <p:cNvPicPr/>
          <p:nvPr/>
        </p:nvPicPr>
        <p:blipFill>
          <a:blip r:embed="rId2" cstate="print">
            <a:extLst>
              <a:ext uri="{28A0092B-C50C-407E-A947-70E740481C1C}">
                <a14:useLocalDpi xmlns:a14="http://schemas.microsoft.com/office/drawing/2010/main" val="0"/>
              </a:ext>
            </a:extLst>
          </a:blip>
          <a:stretch>
            <a:fillRect/>
          </a:stretch>
        </p:blipFill>
        <p:spPr>
          <a:xfrm>
            <a:off x="4689631" y="2513376"/>
            <a:ext cx="1689735" cy="1857375"/>
          </a:xfrm>
          <a:prstGeom prst="rect">
            <a:avLst/>
          </a:prstGeom>
        </p:spPr>
      </p:pic>
    </p:spTree>
    <p:extLst>
      <p:ext uri="{BB962C8B-B14F-4D97-AF65-F5344CB8AC3E}">
        <p14:creationId xmlns:p14="http://schemas.microsoft.com/office/powerpoint/2010/main" val="40088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372" y="2870796"/>
            <a:ext cx="10088894" cy="1353878"/>
          </a:xfrm>
        </p:spPr>
        <p:txBody>
          <a:bodyPr>
            <a:noAutofit/>
          </a:bodyPr>
          <a:lstStyle/>
          <a:p>
            <a:r>
              <a:rPr lang="pt-BR" sz="1400" dirty="0" smtClean="0"/>
              <a:t>Você já viu alguém construir um prédio de cima para baixo? Claro que não! Criar um banco de dados sem modelagem seria como construir um prédio de cima para baixo. Nesse sentido, a modelagem de dados define a base, o alicerce, do banco de dados.</a:t>
            </a:r>
            <a:br>
              <a:rPr lang="pt-BR" sz="1400" dirty="0" smtClean="0"/>
            </a:br>
            <a:r>
              <a:rPr lang="pt-BR" sz="1400" dirty="0" smtClean="0"/>
              <a:t/>
            </a:r>
            <a:br>
              <a:rPr lang="pt-BR" sz="1400" dirty="0" smtClean="0"/>
            </a:br>
            <a:r>
              <a:rPr lang="pt-BR" sz="1400" dirty="0" smtClean="0"/>
              <a:t>Antes que você possa responder a perguntas sobre banco de dado, é necessário entender conceitos. Para modelar um sistema de informações, precisamos identificar e especificar dois pontos importantes. Veja nas imagens para conhecer esses pontos.</a:t>
            </a:r>
            <a:br>
              <a:rPr lang="pt-BR" sz="1400" dirty="0" smtClean="0"/>
            </a:br>
            <a:endParaRPr lang="pt-BR" sz="1400" dirty="0"/>
          </a:p>
        </p:txBody>
      </p:sp>
      <p:pic>
        <p:nvPicPr>
          <p:cNvPr id="5" name="Espaço Reservado para Conteúdo 4"/>
          <p:cNvPicPr>
            <a:picLocks noGrp="1"/>
          </p:cNvPicPr>
          <p:nvPr>
            <p:ph sz="half" idx="1"/>
          </p:nvPr>
        </p:nvPicPr>
        <p:blipFill>
          <a:blip r:embed="rId2">
            <a:extLst>
              <a:ext uri="{BEBA8EAE-BF5A-486C-A8C5-ECC9F3942E4B}">
                <a14:imgProps xmlns:a14="http://schemas.microsoft.com/office/drawing/2010/main">
                  <a14:imgLayer r:embed="rId3">
                    <a14:imgEffect>
                      <a14:artisticGlowEdges/>
                    </a14:imgEffect>
                  </a14:imgLayer>
                </a14:imgProps>
              </a:ext>
            </a:extLst>
          </a:blip>
          <a:stretch>
            <a:fillRect/>
          </a:stretch>
        </p:blipFill>
        <p:spPr>
          <a:xfrm>
            <a:off x="1531088" y="4295553"/>
            <a:ext cx="2834259" cy="1717962"/>
          </a:xfrm>
          <a:prstGeom prst="rect">
            <a:avLst/>
          </a:prstGeom>
        </p:spPr>
      </p:pic>
      <p:pic>
        <p:nvPicPr>
          <p:cNvPr id="6" name="Espaço Reservado para Conteúdo 5"/>
          <p:cNvPicPr>
            <a:picLocks noGrp="1"/>
          </p:cNvPicPr>
          <p:nvPr>
            <p:ph sz="half" idx="2"/>
          </p:nvPr>
        </p:nvPicPr>
        <p:blipFill>
          <a:blip r:embed="rId4">
            <a:extLst>
              <a:ext uri="{BEBA8EAE-BF5A-486C-A8C5-ECC9F3942E4B}">
                <a14:imgProps xmlns:a14="http://schemas.microsoft.com/office/drawing/2010/main">
                  <a14:imgLayer r:embed="rId5">
                    <a14:imgEffect>
                      <a14:artisticGlowEdges/>
                    </a14:imgEffect>
                  </a14:imgLayer>
                </a14:imgProps>
              </a:ext>
            </a:extLst>
          </a:blip>
          <a:stretch>
            <a:fillRect/>
          </a:stretch>
        </p:blipFill>
        <p:spPr>
          <a:xfrm>
            <a:off x="4593174" y="4253073"/>
            <a:ext cx="2897962" cy="1774733"/>
          </a:xfrm>
          <a:prstGeom prst="rect">
            <a:avLst/>
          </a:prstGeom>
        </p:spPr>
      </p:pic>
      <p:sp>
        <p:nvSpPr>
          <p:cNvPr id="9" name="Caixa de Texto 2"/>
          <p:cNvSpPr txBox="1">
            <a:spLocks noChangeArrowheads="1"/>
          </p:cNvSpPr>
          <p:nvPr/>
        </p:nvSpPr>
        <p:spPr bwMode="auto">
          <a:xfrm>
            <a:off x="1637376" y="4973580"/>
            <a:ext cx="2647506" cy="374652"/>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100" b="1" dirty="0">
                <a:effectLst/>
                <a:latin typeface="Arial"/>
                <a:ea typeface="Calibri"/>
                <a:cs typeface="Times New Roman"/>
              </a:rPr>
              <a:t>Os dados e as informações que o sistema processará.</a:t>
            </a:r>
            <a:endParaRPr lang="pt-BR" sz="1100" b="1" dirty="0">
              <a:effectLst/>
              <a:ea typeface="Calibri"/>
              <a:cs typeface="Times New Roman"/>
            </a:endParaRPr>
          </a:p>
          <a:p>
            <a:pPr algn="ctr">
              <a:lnSpc>
                <a:spcPct val="107000"/>
              </a:lnSpc>
              <a:spcAft>
                <a:spcPts val="800"/>
              </a:spcAft>
            </a:pPr>
            <a:r>
              <a:rPr lang="pt-BR" sz="1100" dirty="0">
                <a:effectLst/>
                <a:ea typeface="Calibri"/>
                <a:cs typeface="Times New Roman"/>
              </a:rPr>
              <a:t> </a:t>
            </a:r>
          </a:p>
        </p:txBody>
      </p:sp>
      <p:sp>
        <p:nvSpPr>
          <p:cNvPr id="10" name="Caixa de Texto 2"/>
          <p:cNvSpPr txBox="1">
            <a:spLocks noChangeArrowheads="1"/>
          </p:cNvSpPr>
          <p:nvPr/>
        </p:nvSpPr>
        <p:spPr bwMode="auto">
          <a:xfrm>
            <a:off x="4657060" y="4869763"/>
            <a:ext cx="2679407" cy="425303"/>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100" b="1" dirty="0">
                <a:effectLst/>
                <a:latin typeface="Arial" pitchFamily="34" charset="0"/>
                <a:ea typeface="Calibri"/>
                <a:cs typeface="Arial" pitchFamily="34" charset="0"/>
              </a:rPr>
              <a:t>As funções que comporão o sistema de banco de dados.</a:t>
            </a:r>
          </a:p>
          <a:p>
            <a:pPr>
              <a:lnSpc>
                <a:spcPct val="107000"/>
              </a:lnSpc>
              <a:spcAft>
                <a:spcPts val="800"/>
              </a:spcAft>
            </a:pPr>
            <a:r>
              <a:rPr lang="pt-BR" sz="1100" dirty="0">
                <a:effectLst/>
                <a:ea typeface="Calibri"/>
                <a:cs typeface="Times New Roman"/>
              </a:rPr>
              <a:t> </a:t>
            </a:r>
          </a:p>
        </p:txBody>
      </p:sp>
      <p:sp>
        <p:nvSpPr>
          <p:cNvPr id="11" name="Retângulo 10"/>
          <p:cNvSpPr/>
          <p:nvPr/>
        </p:nvSpPr>
        <p:spPr>
          <a:xfrm>
            <a:off x="1520455" y="329609"/>
            <a:ext cx="9813851" cy="2677656"/>
          </a:xfrm>
          <a:prstGeom prst="rect">
            <a:avLst/>
          </a:prstGeom>
        </p:spPr>
        <p:txBody>
          <a:bodyPr wrap="square">
            <a:spAutoFit/>
          </a:bodyPr>
          <a:lstStyle/>
          <a:p>
            <a:r>
              <a:rPr lang="pt-BR" sz="1400" b="1" dirty="0"/>
              <a:t>Banco de Dados</a:t>
            </a:r>
          </a:p>
          <a:p>
            <a:r>
              <a:rPr lang="pt-BR" sz="1400" dirty="0"/>
              <a:t>Não é novidade que as informações ficam em banco de dados certo? Você já parou para pensarem como esses dados são armazenados? Pense na maneira como eles são manipulados e em como a informação fica guardada.</a:t>
            </a:r>
          </a:p>
          <a:p>
            <a:r>
              <a:rPr lang="pt-BR" sz="1400" dirty="0"/>
              <a:t>Para que possamos responder essas questões, precisamos:</a:t>
            </a:r>
          </a:p>
          <a:p>
            <a:pPr marL="285750" lvl="0" indent="-285750">
              <a:buFont typeface="Arial" pitchFamily="34" charset="0"/>
              <a:buChar char="•"/>
            </a:pPr>
            <a:r>
              <a:rPr lang="pt-BR" sz="1400" dirty="0"/>
              <a:t>Conhecer as técnicas que representam a modelagem de dados;</a:t>
            </a:r>
          </a:p>
          <a:p>
            <a:pPr marL="285750" lvl="0" indent="-285750">
              <a:buFont typeface="Arial" pitchFamily="34" charset="0"/>
              <a:buChar char="•"/>
            </a:pPr>
            <a:r>
              <a:rPr lang="pt-BR" sz="1400" dirty="0"/>
              <a:t>Entender que não há banco de dados confiável sem modelagem de dados.</a:t>
            </a:r>
          </a:p>
          <a:p>
            <a:r>
              <a:rPr lang="pt-BR" sz="1400" dirty="0"/>
              <a:t> </a:t>
            </a:r>
          </a:p>
          <a:p>
            <a:r>
              <a:rPr lang="pt-BR" sz="1400" dirty="0"/>
              <a:t>A modelagem de dados define, de maneira lógica, qual o melhor processo para que determinada necessidade seja atendida, ou seja, é ela que define a estrutura do banco de dados.</a:t>
            </a:r>
          </a:p>
          <a:p>
            <a:r>
              <a:rPr lang="pt-BR" sz="1400" dirty="0"/>
              <a:t> </a:t>
            </a:r>
          </a:p>
          <a:p>
            <a:r>
              <a:rPr lang="pt-BR" sz="1400" dirty="0"/>
              <a:t>Vamos entender melhor o que significa um banco de dados</a:t>
            </a:r>
            <a:r>
              <a:rPr lang="pt-BR" sz="1400" dirty="0" smtClean="0"/>
              <a:t>?</a:t>
            </a:r>
          </a:p>
          <a:p>
            <a:endParaRPr lang="pt-BR" sz="1400" dirty="0"/>
          </a:p>
        </p:txBody>
      </p:sp>
    </p:spTree>
    <p:extLst>
      <p:ext uri="{BB962C8B-B14F-4D97-AF65-F5344CB8AC3E}">
        <p14:creationId xmlns:p14="http://schemas.microsoft.com/office/powerpoint/2010/main" val="334471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pt-BR" sz="1800" b="1" dirty="0" smtClean="0">
                <a:latin typeface="Arial" pitchFamily="34" charset="0"/>
                <a:cs typeface="Arial" pitchFamily="34" charset="0"/>
              </a:rPr>
              <a:t>Exemplo</a:t>
            </a:r>
            <a:br>
              <a:rPr lang="pt-BR" sz="1800" b="1" dirty="0" smtClean="0">
                <a:latin typeface="Arial" pitchFamily="34" charset="0"/>
                <a:cs typeface="Arial" pitchFamily="34" charset="0"/>
              </a:rPr>
            </a:br>
            <a:r>
              <a:rPr lang="pt-BR" sz="1600" dirty="0">
                <a:latin typeface="Arial" pitchFamily="34" charset="0"/>
                <a:cs typeface="Arial" pitchFamily="34" charset="0"/>
              </a:rPr>
              <a:t/>
            </a:r>
            <a:br>
              <a:rPr lang="pt-BR" sz="1600" dirty="0">
                <a:latin typeface="Arial" pitchFamily="34" charset="0"/>
                <a:cs typeface="Arial" pitchFamily="34" charset="0"/>
              </a:rPr>
            </a:br>
            <a:r>
              <a:rPr lang="pt-BR" sz="1600" dirty="0" smtClean="0">
                <a:latin typeface="Arial" pitchFamily="34" charset="0"/>
                <a:cs typeface="Arial" pitchFamily="34" charset="0"/>
              </a:rPr>
              <a:t>O Banco </a:t>
            </a:r>
            <a:r>
              <a:rPr lang="pt-BR" sz="1600" dirty="0">
                <a:latin typeface="Arial" pitchFamily="34" charset="0"/>
                <a:cs typeface="Arial" pitchFamily="34" charset="0"/>
              </a:rPr>
              <a:t>de dados pode ter um uso eficiente em uma aplicação web de comercio eletrônico.</a:t>
            </a:r>
            <a:br>
              <a:rPr lang="pt-BR" sz="1600" dirty="0">
                <a:latin typeface="Arial" pitchFamily="34" charset="0"/>
                <a:cs typeface="Arial" pitchFamily="34" charset="0"/>
              </a:rPr>
            </a:br>
            <a:r>
              <a:rPr lang="pt-BR" sz="1600" dirty="0">
                <a:latin typeface="Arial" pitchFamily="34" charset="0"/>
                <a:cs typeface="Arial" pitchFamily="34" charset="0"/>
              </a:rPr>
              <a:t>Por meio de aplicação web em comercio eletrônico, o sistema solicita as preferencias do cliente durante o cadastro no site.</a:t>
            </a:r>
            <a:br>
              <a:rPr lang="pt-BR" sz="1600" dirty="0">
                <a:latin typeface="Arial" pitchFamily="34" charset="0"/>
                <a:cs typeface="Arial" pitchFamily="34" charset="0"/>
              </a:rPr>
            </a:br>
            <a:endParaRPr lang="pt-BR" sz="1600" dirty="0">
              <a:latin typeface="Arial" pitchFamily="34" charset="0"/>
              <a:cs typeface="Arial" pitchFamily="34" charset="0"/>
            </a:endParaRPr>
          </a:p>
        </p:txBody>
      </p:sp>
      <p:pic>
        <p:nvPicPr>
          <p:cNvPr id="6" name="Imagem 5"/>
          <p:cNvPicPr/>
          <p:nvPr/>
        </p:nvPicPr>
        <p:blipFill>
          <a:blip r:embed="rId2"/>
          <a:stretch>
            <a:fillRect/>
          </a:stretch>
        </p:blipFill>
        <p:spPr>
          <a:xfrm>
            <a:off x="1208847" y="2397124"/>
            <a:ext cx="9976604" cy="3907983"/>
          </a:xfrm>
          <a:prstGeom prst="rect">
            <a:avLst/>
          </a:prstGeom>
        </p:spPr>
      </p:pic>
      <p:sp>
        <p:nvSpPr>
          <p:cNvPr id="7" name="Caixa de Texto 2"/>
          <p:cNvSpPr txBox="1">
            <a:spLocks noChangeArrowheads="1"/>
          </p:cNvSpPr>
          <p:nvPr/>
        </p:nvSpPr>
        <p:spPr bwMode="auto">
          <a:xfrm>
            <a:off x="1619841" y="4212191"/>
            <a:ext cx="1708150" cy="122104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000" b="1" dirty="0">
                <a:effectLst/>
                <a:latin typeface="Arial Black" pitchFamily="34" charset="0"/>
                <a:ea typeface="Calibri"/>
                <a:cs typeface="Times New Roman"/>
              </a:rPr>
              <a:t>Por meio de aplicação web em comercio eletrônico, o sistema solicita as preferencias do cliente durante o</a:t>
            </a:r>
            <a:r>
              <a:rPr lang="pt-BR" sz="1000" dirty="0">
                <a:effectLst/>
                <a:latin typeface="Arial Black" pitchFamily="34" charset="0"/>
                <a:ea typeface="Calibri"/>
                <a:cs typeface="Times New Roman"/>
              </a:rPr>
              <a:t> </a:t>
            </a:r>
            <a:r>
              <a:rPr lang="pt-BR" sz="1000" b="1" dirty="0">
                <a:effectLst/>
                <a:latin typeface="Arial Black" pitchFamily="34" charset="0"/>
                <a:ea typeface="Calibri"/>
                <a:cs typeface="Times New Roman"/>
              </a:rPr>
              <a:t>cadastro no site.</a:t>
            </a:r>
            <a:endParaRPr lang="pt-BR" sz="1000" dirty="0">
              <a:effectLst/>
              <a:latin typeface="Arial Black" pitchFamily="34" charset="0"/>
              <a:ea typeface="Calibri"/>
              <a:cs typeface="Times New Roman"/>
            </a:endParaRPr>
          </a:p>
          <a:p>
            <a:pPr>
              <a:lnSpc>
                <a:spcPct val="107000"/>
              </a:lnSpc>
              <a:spcAft>
                <a:spcPts val="800"/>
              </a:spcAft>
            </a:pPr>
            <a:r>
              <a:rPr lang="pt-BR" sz="1100" dirty="0">
                <a:effectLst/>
                <a:ea typeface="Calibri"/>
                <a:cs typeface="Times New Roman"/>
              </a:rPr>
              <a:t> </a:t>
            </a:r>
          </a:p>
          <a:p>
            <a:pPr>
              <a:lnSpc>
                <a:spcPct val="107000"/>
              </a:lnSpc>
              <a:spcAft>
                <a:spcPts val="800"/>
              </a:spcAft>
            </a:pPr>
            <a:r>
              <a:rPr lang="pt-BR" sz="1100" dirty="0">
                <a:effectLst/>
                <a:ea typeface="Calibri"/>
                <a:cs typeface="Times New Roman"/>
              </a:rPr>
              <a:t> </a:t>
            </a:r>
          </a:p>
        </p:txBody>
      </p:sp>
      <p:sp>
        <p:nvSpPr>
          <p:cNvPr id="8" name="Caixa de Texto 2"/>
          <p:cNvSpPr txBox="1">
            <a:spLocks noChangeArrowheads="1"/>
          </p:cNvSpPr>
          <p:nvPr/>
        </p:nvSpPr>
        <p:spPr bwMode="auto">
          <a:xfrm>
            <a:off x="4139756" y="4245787"/>
            <a:ext cx="1580559" cy="11874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000" b="1" dirty="0">
                <a:effectLst/>
                <a:latin typeface="Arial Black" pitchFamily="34" charset="0"/>
                <a:ea typeface="Calibri"/>
                <a:cs typeface="Times New Roman"/>
              </a:rPr>
              <a:t>Quando o cliente acessar a página novamente, em outro dia, aparecerá uma lista de itens de sua preferência</a:t>
            </a:r>
            <a:r>
              <a:rPr lang="pt-BR" sz="550" b="1" dirty="0">
                <a:effectLst/>
                <a:latin typeface="Arial"/>
                <a:ea typeface="Calibri"/>
                <a:cs typeface="Times New Roman"/>
              </a:rPr>
              <a:t>.</a:t>
            </a:r>
            <a:endParaRPr lang="pt-BR" sz="1100" dirty="0">
              <a:effectLst/>
              <a:ea typeface="Calibri"/>
              <a:cs typeface="Times New Roman"/>
            </a:endParaRPr>
          </a:p>
          <a:p>
            <a:pPr>
              <a:lnSpc>
                <a:spcPct val="107000"/>
              </a:lnSpc>
              <a:spcAft>
                <a:spcPts val="800"/>
              </a:spcAft>
            </a:pPr>
            <a:r>
              <a:rPr lang="pt-BR" sz="1100" dirty="0">
                <a:effectLst/>
                <a:ea typeface="Calibri"/>
                <a:cs typeface="Times New Roman"/>
              </a:rPr>
              <a:t> </a:t>
            </a:r>
          </a:p>
          <a:p>
            <a:pPr>
              <a:lnSpc>
                <a:spcPct val="107000"/>
              </a:lnSpc>
              <a:spcAft>
                <a:spcPts val="800"/>
              </a:spcAft>
            </a:pPr>
            <a:r>
              <a:rPr lang="pt-BR" sz="1100" dirty="0">
                <a:effectLst/>
                <a:ea typeface="Calibri"/>
                <a:cs typeface="Times New Roman"/>
              </a:rPr>
              <a:t> </a:t>
            </a:r>
          </a:p>
        </p:txBody>
      </p:sp>
      <p:sp>
        <p:nvSpPr>
          <p:cNvPr id="9" name="Caixa de Texto 2"/>
          <p:cNvSpPr txBox="1">
            <a:spLocks noChangeArrowheads="1"/>
          </p:cNvSpPr>
          <p:nvPr/>
        </p:nvSpPr>
        <p:spPr bwMode="auto">
          <a:xfrm>
            <a:off x="6584950" y="4226219"/>
            <a:ext cx="1719078" cy="128144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000" b="1" dirty="0">
                <a:effectLst/>
                <a:latin typeface="Arial Black" pitchFamily="34" charset="0"/>
                <a:ea typeface="Calibri"/>
                <a:cs typeface="Times New Roman"/>
              </a:rPr>
              <a:t>Isso significa que aplicação grava um histórico de operações do cliente e exibe seus produtos preferidos com base nessas informações.</a:t>
            </a:r>
            <a:endParaRPr lang="pt-BR" sz="1000" dirty="0">
              <a:effectLst/>
              <a:latin typeface="Arial Black" pitchFamily="34" charset="0"/>
              <a:ea typeface="Calibri"/>
              <a:cs typeface="Times New Roman"/>
            </a:endParaRPr>
          </a:p>
          <a:p>
            <a:pPr>
              <a:lnSpc>
                <a:spcPct val="107000"/>
              </a:lnSpc>
              <a:spcAft>
                <a:spcPts val="800"/>
              </a:spcAft>
            </a:pPr>
            <a:r>
              <a:rPr lang="pt-BR" sz="1000" dirty="0">
                <a:effectLst/>
                <a:latin typeface="Arial Black" pitchFamily="34" charset="0"/>
                <a:ea typeface="Calibri"/>
                <a:cs typeface="Times New Roman"/>
              </a:rPr>
              <a:t> </a:t>
            </a:r>
          </a:p>
          <a:p>
            <a:pPr>
              <a:lnSpc>
                <a:spcPct val="107000"/>
              </a:lnSpc>
              <a:spcAft>
                <a:spcPts val="800"/>
              </a:spcAft>
            </a:pPr>
            <a:r>
              <a:rPr lang="pt-BR" sz="1100" dirty="0">
                <a:effectLst/>
                <a:ea typeface="Calibri"/>
                <a:cs typeface="Times New Roman"/>
              </a:rPr>
              <a:t> </a:t>
            </a:r>
          </a:p>
        </p:txBody>
      </p:sp>
      <p:sp>
        <p:nvSpPr>
          <p:cNvPr id="10" name="Caixa de Texto 2"/>
          <p:cNvSpPr txBox="1">
            <a:spLocks noChangeArrowheads="1"/>
          </p:cNvSpPr>
          <p:nvPr/>
        </p:nvSpPr>
        <p:spPr bwMode="auto">
          <a:xfrm>
            <a:off x="9168956" y="4206651"/>
            <a:ext cx="1569928" cy="91824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1000" dirty="0">
                <a:effectLst/>
                <a:latin typeface="Arial"/>
                <a:ea typeface="Calibri"/>
                <a:cs typeface="Times New Roman"/>
              </a:rPr>
              <a:t> </a:t>
            </a:r>
            <a:r>
              <a:rPr lang="pt-BR" sz="1000" b="1" dirty="0" smtClean="0">
                <a:effectLst/>
                <a:latin typeface="Arial Black" pitchFamily="34" charset="0"/>
                <a:ea typeface="Calibri"/>
                <a:cs typeface="Times New Roman"/>
              </a:rPr>
              <a:t>Com </a:t>
            </a:r>
            <a:r>
              <a:rPr lang="pt-BR" sz="1000" b="1" dirty="0">
                <a:effectLst/>
                <a:latin typeface="Arial Black" pitchFamily="34" charset="0"/>
                <a:ea typeface="Calibri"/>
                <a:cs typeface="Times New Roman"/>
              </a:rPr>
              <a:t>isso, a chance de o cliente fazer um novo pedido aumenta.</a:t>
            </a:r>
            <a:endParaRPr lang="pt-BR" sz="1000" dirty="0">
              <a:effectLst/>
              <a:latin typeface="Arial Black" pitchFamily="34" charset="0"/>
              <a:ea typeface="Calibri"/>
              <a:cs typeface="Times New Roman"/>
            </a:endParaRPr>
          </a:p>
          <a:p>
            <a:pPr>
              <a:lnSpc>
                <a:spcPct val="107000"/>
              </a:lnSpc>
              <a:spcAft>
                <a:spcPts val="800"/>
              </a:spcAft>
            </a:pPr>
            <a:r>
              <a:rPr lang="pt-BR" sz="1100" dirty="0">
                <a:effectLst/>
                <a:ea typeface="Calibri"/>
                <a:cs typeface="Times New Roman"/>
              </a:rPr>
              <a:t> </a:t>
            </a:r>
          </a:p>
          <a:p>
            <a:pPr>
              <a:lnSpc>
                <a:spcPct val="107000"/>
              </a:lnSpc>
              <a:spcAft>
                <a:spcPts val="800"/>
              </a:spcAft>
            </a:pPr>
            <a:r>
              <a:rPr lang="pt-BR" sz="1100" dirty="0">
                <a:effectLst/>
                <a:ea typeface="Calibri"/>
                <a:cs typeface="Times New Roman"/>
              </a:rPr>
              <a:t> </a:t>
            </a:r>
          </a:p>
        </p:txBody>
      </p:sp>
    </p:spTree>
    <p:extLst>
      <p:ext uri="{BB962C8B-B14F-4D97-AF65-F5344CB8AC3E}">
        <p14:creationId xmlns:p14="http://schemas.microsoft.com/office/powerpoint/2010/main" val="221460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1217428"/>
          </a:xfrm>
        </p:spPr>
        <p:txBody>
          <a:bodyPr>
            <a:normAutofit fontScale="90000"/>
          </a:bodyPr>
          <a:lstStyle/>
          <a:p>
            <a:pPr algn="l"/>
            <a:r>
              <a:rPr lang="pt-BR" sz="1800" dirty="0">
                <a:latin typeface="Arial" pitchFamily="34" charset="0"/>
                <a:cs typeface="Arial" pitchFamily="34" charset="0"/>
              </a:rPr>
              <a:t>Exemplo</a:t>
            </a:r>
            <a:br>
              <a:rPr lang="pt-BR" sz="1800" dirty="0">
                <a:latin typeface="Arial" pitchFamily="34" charset="0"/>
                <a:cs typeface="Arial" pitchFamily="34" charset="0"/>
              </a:rPr>
            </a:br>
            <a:r>
              <a:rPr lang="pt-BR" sz="1800" dirty="0">
                <a:latin typeface="Arial" pitchFamily="34" charset="0"/>
                <a:cs typeface="Arial" pitchFamily="34" charset="0"/>
              </a:rPr>
              <a:t>Vamos ver alguns exemplos de utilização do banco de dados? Para isso, navegue pelas figuras.</a:t>
            </a:r>
            <a:r>
              <a:rPr lang="pt-BR" dirty="0"/>
              <a:t/>
            </a:r>
            <a:br>
              <a:rPr lang="pt-BR" dirty="0"/>
            </a:br>
            <a:endParaRPr lang="pt-BR" dirty="0"/>
          </a:p>
        </p:txBody>
      </p:sp>
      <p:sp>
        <p:nvSpPr>
          <p:cNvPr id="4" name="Espaço Reservado para Conteúdo 3"/>
          <p:cNvSpPr>
            <a:spLocks noGrp="1"/>
          </p:cNvSpPr>
          <p:nvPr>
            <p:ph sz="half" idx="2"/>
          </p:nvPr>
        </p:nvSpPr>
        <p:spPr>
          <a:xfrm>
            <a:off x="7329043" y="1417305"/>
            <a:ext cx="3398875" cy="3571936"/>
          </a:xfrm>
        </p:spPr>
        <p:txBody>
          <a:bodyPr>
            <a:normAutofit fontScale="40000" lnSpcReduction="20000"/>
          </a:bodyPr>
          <a:lstStyle/>
          <a:p>
            <a:pPr marL="0" indent="0">
              <a:buNone/>
            </a:pPr>
            <a:r>
              <a:rPr lang="pt-BR" sz="2900" dirty="0">
                <a:latin typeface="Arial Black" pitchFamily="34" charset="0"/>
              </a:rPr>
              <a:t>Vamos ver alguns exemplos de utilização do banco de dados? Para isso, navegue pela figura;</a:t>
            </a:r>
          </a:p>
          <a:p>
            <a:pPr marL="0" indent="0">
              <a:buNone/>
            </a:pPr>
            <a:r>
              <a:rPr lang="pt-BR" sz="2900" dirty="0">
                <a:latin typeface="Arial Black" pitchFamily="34" charset="0"/>
              </a:rPr>
              <a:t>Sistema Educacional.</a:t>
            </a:r>
          </a:p>
          <a:p>
            <a:pPr marL="0" indent="0">
              <a:buNone/>
            </a:pPr>
            <a:r>
              <a:rPr lang="pt-BR" sz="2900" dirty="0">
                <a:latin typeface="Arial Black" pitchFamily="34" charset="0"/>
              </a:rPr>
              <a:t>O sistema educacional precisaria incluir uma base de dados para:</a:t>
            </a:r>
          </a:p>
          <a:p>
            <a:pPr lvl="0"/>
            <a:r>
              <a:rPr lang="pt-BR" sz="2900" dirty="0">
                <a:latin typeface="Arial Black" pitchFamily="34" charset="0"/>
              </a:rPr>
              <a:t>Cadastro de alunos matriculados;</a:t>
            </a:r>
          </a:p>
          <a:p>
            <a:pPr lvl="0"/>
            <a:r>
              <a:rPr lang="pt-BR" sz="2900" dirty="0">
                <a:latin typeface="Arial Black" pitchFamily="34" charset="0"/>
              </a:rPr>
              <a:t>Rendimento escolar;</a:t>
            </a:r>
          </a:p>
          <a:p>
            <a:pPr lvl="0"/>
            <a:r>
              <a:rPr lang="pt-BR" sz="2900" dirty="0">
                <a:latin typeface="Arial Black" pitchFamily="34" charset="0"/>
              </a:rPr>
              <a:t>Relatórios administrativos e pedagógicos;</a:t>
            </a:r>
          </a:p>
          <a:p>
            <a:pPr lvl="0"/>
            <a:r>
              <a:rPr lang="pt-BR" sz="2900" dirty="0">
                <a:latin typeface="Arial Black" pitchFamily="34" charset="0"/>
              </a:rPr>
              <a:t>Cadastro de professores;</a:t>
            </a:r>
          </a:p>
          <a:p>
            <a:pPr lvl="0"/>
            <a:r>
              <a:rPr lang="pt-BR" sz="2900" dirty="0">
                <a:latin typeface="Arial Black" pitchFamily="34" charset="0"/>
              </a:rPr>
              <a:t>Disciplinas e carga horária;</a:t>
            </a:r>
          </a:p>
          <a:p>
            <a:pPr lvl="0"/>
            <a:r>
              <a:rPr lang="pt-BR" sz="2900" dirty="0">
                <a:latin typeface="Arial Black" pitchFamily="34" charset="0"/>
              </a:rPr>
              <a:t>Biblioteca;</a:t>
            </a:r>
          </a:p>
          <a:p>
            <a:pPr lvl="0"/>
            <a:r>
              <a:rPr lang="pt-BR" sz="2900" dirty="0">
                <a:latin typeface="Arial Black" pitchFamily="34" charset="0"/>
              </a:rPr>
              <a:t>Financeiro;</a:t>
            </a:r>
          </a:p>
          <a:p>
            <a:pPr lvl="0"/>
            <a:r>
              <a:rPr lang="pt-BR" sz="2900" dirty="0">
                <a:latin typeface="Arial Black" pitchFamily="34" charset="0"/>
              </a:rPr>
              <a:t>Recursos Humanos, etc.</a:t>
            </a:r>
          </a:p>
          <a:p>
            <a:endParaRPr lang="pt-BR" dirty="0"/>
          </a:p>
        </p:txBody>
      </p:sp>
      <p:pic>
        <p:nvPicPr>
          <p:cNvPr id="5" name="Espaço Reservado para Conteúdo 4"/>
          <p:cNvPicPr>
            <a:picLocks noGrp="1"/>
          </p:cNvPicPr>
          <p:nvPr>
            <p:ph sz="half" idx="1"/>
          </p:nvPr>
        </p:nvPicPr>
        <p:blipFill>
          <a:blip r:embed="rId2"/>
          <a:stretch>
            <a:fillRect/>
          </a:stretch>
        </p:blipFill>
        <p:spPr>
          <a:xfrm>
            <a:off x="1190847" y="2498651"/>
            <a:ext cx="1488557" cy="1545957"/>
          </a:xfrm>
          <a:prstGeom prst="rect">
            <a:avLst/>
          </a:prstGeom>
        </p:spPr>
      </p:pic>
      <p:sp>
        <p:nvSpPr>
          <p:cNvPr id="6" name="Retângulo 5"/>
          <p:cNvSpPr/>
          <p:nvPr/>
        </p:nvSpPr>
        <p:spPr>
          <a:xfrm>
            <a:off x="2679404" y="1523633"/>
            <a:ext cx="3416595" cy="2308324"/>
          </a:xfrm>
          <a:prstGeom prst="rect">
            <a:avLst/>
          </a:prstGeom>
        </p:spPr>
        <p:txBody>
          <a:bodyPr wrap="square">
            <a:spAutoFit/>
          </a:bodyPr>
          <a:lstStyle/>
          <a:p>
            <a:r>
              <a:rPr lang="pt-BR" sz="1200" dirty="0">
                <a:latin typeface="Arial Black" pitchFamily="34" charset="0"/>
              </a:rPr>
              <a:t>Sistema de Farmácia </a:t>
            </a:r>
          </a:p>
          <a:p>
            <a:r>
              <a:rPr lang="pt-BR" sz="1200" dirty="0">
                <a:latin typeface="Arial Black" pitchFamily="34" charset="0"/>
              </a:rPr>
              <a:t>O sistema de farmácia precisaria incluir uma base de dados para:</a:t>
            </a:r>
          </a:p>
          <a:p>
            <a:pPr marL="285750" lvl="0" indent="-285750">
              <a:buFont typeface="Arial" pitchFamily="34" charset="0"/>
              <a:buChar char="•"/>
            </a:pPr>
            <a:r>
              <a:rPr lang="pt-BR" sz="1200" dirty="0">
                <a:latin typeface="Arial Black" pitchFamily="34" charset="0"/>
              </a:rPr>
              <a:t>Controle de estoque(entrada e saída de medicamento);</a:t>
            </a:r>
          </a:p>
          <a:p>
            <a:pPr marL="285750" lvl="0" indent="-285750">
              <a:buFont typeface="Arial" pitchFamily="34" charset="0"/>
              <a:buChar char="•"/>
            </a:pPr>
            <a:r>
              <a:rPr lang="pt-BR" sz="1200" dirty="0">
                <a:latin typeface="Arial Black" pitchFamily="34" charset="0"/>
              </a:rPr>
              <a:t>Documentos fiscais;</a:t>
            </a:r>
          </a:p>
          <a:p>
            <a:pPr marL="285750" lvl="0" indent="-285750">
              <a:buFont typeface="Arial" pitchFamily="34" charset="0"/>
              <a:buChar char="•"/>
            </a:pPr>
            <a:r>
              <a:rPr lang="pt-BR" sz="1200" dirty="0">
                <a:latin typeface="Arial Black" pitchFamily="34" charset="0"/>
              </a:rPr>
              <a:t>Cadastro de fornecedores(laboratórios);</a:t>
            </a:r>
          </a:p>
          <a:p>
            <a:pPr marL="285750" lvl="0" indent="-285750">
              <a:buFont typeface="Arial" pitchFamily="34" charset="0"/>
              <a:buChar char="•"/>
            </a:pPr>
            <a:r>
              <a:rPr lang="pt-BR" sz="1200" dirty="0">
                <a:latin typeface="Arial Black" pitchFamily="34" charset="0"/>
              </a:rPr>
              <a:t>Cadastro de clientes para serviços de delivery;</a:t>
            </a:r>
          </a:p>
          <a:p>
            <a:pPr marL="285750" lvl="0" indent="-285750">
              <a:buFont typeface="Arial" pitchFamily="34" charset="0"/>
              <a:buChar char="•"/>
            </a:pPr>
            <a:r>
              <a:rPr lang="pt-BR" sz="1200" dirty="0">
                <a:latin typeface="Arial Black" pitchFamily="34" charset="0"/>
              </a:rPr>
              <a:t>Controle financeiros;</a:t>
            </a:r>
          </a:p>
          <a:p>
            <a:pPr marL="285750" lvl="0" indent="-285750">
              <a:buFont typeface="Arial" pitchFamily="34" charset="0"/>
              <a:buChar char="•"/>
            </a:pPr>
            <a:r>
              <a:rPr lang="pt-BR" sz="1200" dirty="0">
                <a:latin typeface="Arial Black" pitchFamily="34" charset="0"/>
              </a:rPr>
              <a:t>Controles de funcionários etc.</a:t>
            </a:r>
          </a:p>
        </p:txBody>
      </p:sp>
      <p:pic>
        <p:nvPicPr>
          <p:cNvPr id="7" name="Imagem 6"/>
          <p:cNvPicPr/>
          <p:nvPr/>
        </p:nvPicPr>
        <p:blipFill>
          <a:blip r:embed="rId3"/>
          <a:stretch>
            <a:fillRect/>
          </a:stretch>
        </p:blipFill>
        <p:spPr>
          <a:xfrm>
            <a:off x="5895918" y="1403495"/>
            <a:ext cx="1522670" cy="1573857"/>
          </a:xfrm>
          <a:prstGeom prst="rect">
            <a:avLst/>
          </a:prstGeom>
        </p:spPr>
      </p:pic>
      <p:sp>
        <p:nvSpPr>
          <p:cNvPr id="8" name="Retângulo 7"/>
          <p:cNvSpPr/>
          <p:nvPr/>
        </p:nvSpPr>
        <p:spPr>
          <a:xfrm>
            <a:off x="925363" y="5093294"/>
            <a:ext cx="10089967" cy="492443"/>
          </a:xfrm>
          <a:prstGeom prst="rect">
            <a:avLst/>
          </a:prstGeom>
        </p:spPr>
        <p:txBody>
          <a:bodyPr wrap="square">
            <a:spAutoFit/>
          </a:bodyPr>
          <a:lstStyle/>
          <a:p>
            <a:pPr algn="just"/>
            <a:r>
              <a:rPr lang="pt-BR" sz="1300" b="1" dirty="0">
                <a:latin typeface="Arial" pitchFamily="34" charset="0"/>
                <a:cs typeface="Arial" pitchFamily="34" charset="0"/>
              </a:rPr>
              <a:t>A análise de dados é muito importante no processo de modelagem. Ela ajuda a compreender a natureza e a estrutura dos dados que um sistema processa e usa. Vamos entender quais são os objetivos e as técnicas mais utilizadas na modelagem!</a:t>
            </a:r>
          </a:p>
        </p:txBody>
      </p:sp>
    </p:spTree>
    <p:extLst>
      <p:ext uri="{BB962C8B-B14F-4D97-AF65-F5344CB8AC3E}">
        <p14:creationId xmlns:p14="http://schemas.microsoft.com/office/powerpoint/2010/main" val="265301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62247"/>
          </a:xfrm>
        </p:spPr>
        <p:txBody>
          <a:bodyPr>
            <a:normAutofit fontScale="90000"/>
          </a:bodyPr>
          <a:lstStyle/>
          <a:p>
            <a:pPr algn="l"/>
            <a:r>
              <a:rPr lang="pt-BR" sz="2000" dirty="0">
                <a:latin typeface="Arial" pitchFamily="34" charset="0"/>
                <a:cs typeface="Arial" pitchFamily="34" charset="0"/>
              </a:rPr>
              <a:t>Banco de Dados</a:t>
            </a:r>
            <a:br>
              <a:rPr lang="pt-BR" sz="2000" dirty="0">
                <a:latin typeface="Arial" pitchFamily="34" charset="0"/>
                <a:cs typeface="Arial" pitchFamily="34" charset="0"/>
              </a:rPr>
            </a:br>
            <a:r>
              <a:rPr lang="pt-BR" sz="2000" dirty="0">
                <a:latin typeface="Arial" pitchFamily="34" charset="0"/>
                <a:cs typeface="Arial" pitchFamily="34" charset="0"/>
              </a:rPr>
              <a:t>Podemos dizer que o banco de dados possui as seguintes características:</a:t>
            </a:r>
            <a:br>
              <a:rPr lang="pt-BR" sz="2000" dirty="0">
                <a:latin typeface="Arial" pitchFamily="34" charset="0"/>
                <a:cs typeface="Arial" pitchFamily="34" charset="0"/>
              </a:rPr>
            </a:br>
            <a:endParaRPr lang="pt-BR" sz="2000" dirty="0">
              <a:latin typeface="Arial" pitchFamily="34" charset="0"/>
              <a:cs typeface="Arial" pitchFamily="34" charset="0"/>
            </a:endParaRPr>
          </a:p>
        </p:txBody>
      </p:sp>
      <p:pic>
        <p:nvPicPr>
          <p:cNvPr id="5" name="Espaço Reservado para Conteúdo 4"/>
          <p:cNvPicPr>
            <a:picLocks noGrp="1"/>
          </p:cNvPicPr>
          <p:nvPr>
            <p:ph sz="half" idx="1"/>
          </p:nvPr>
        </p:nvPicPr>
        <p:blipFill>
          <a:blip r:embed="rId2"/>
          <a:stretch>
            <a:fillRect/>
          </a:stretch>
        </p:blipFill>
        <p:spPr>
          <a:xfrm>
            <a:off x="1425012" y="1615649"/>
            <a:ext cx="4072021" cy="2227246"/>
          </a:xfrm>
          <a:prstGeom prst="rect">
            <a:avLst/>
          </a:prstGeom>
        </p:spPr>
      </p:pic>
      <p:pic>
        <p:nvPicPr>
          <p:cNvPr id="6" name="Imagem 5"/>
          <p:cNvPicPr/>
          <p:nvPr/>
        </p:nvPicPr>
        <p:blipFill>
          <a:blip r:embed="rId3"/>
          <a:stretch>
            <a:fillRect/>
          </a:stretch>
        </p:blipFill>
        <p:spPr>
          <a:xfrm>
            <a:off x="1436059" y="3938587"/>
            <a:ext cx="4294889" cy="2036911"/>
          </a:xfrm>
          <a:prstGeom prst="rect">
            <a:avLst/>
          </a:prstGeom>
        </p:spPr>
      </p:pic>
      <p:sp>
        <p:nvSpPr>
          <p:cNvPr id="7" name="Retângulo 6"/>
          <p:cNvSpPr/>
          <p:nvPr/>
        </p:nvSpPr>
        <p:spPr>
          <a:xfrm>
            <a:off x="5369772" y="1404097"/>
            <a:ext cx="5454504" cy="1321784"/>
          </a:xfrm>
          <a:prstGeom prst="rect">
            <a:avLst/>
          </a:prstGeom>
        </p:spPr>
        <p:txBody>
          <a:bodyPr wrap="square">
            <a:spAutoFit/>
          </a:bodyPr>
          <a:lstStyle/>
          <a:p>
            <a:pPr algn="just"/>
            <a:r>
              <a:rPr lang="pt-BR" sz="1600" dirty="0">
                <a:latin typeface="Arial" pitchFamily="34" charset="0"/>
                <a:cs typeface="Arial" pitchFamily="34" charset="0"/>
              </a:rPr>
              <a:t>Essas características definem o banco de dados como um arquivo que armazena diversas informações organizadas e distribuídas em tabelas, que estão relacionadas e comunicam-se umas com as outras, nos permitindo responder a algumas perguntas:</a:t>
            </a:r>
          </a:p>
        </p:txBody>
      </p:sp>
      <p:pic>
        <p:nvPicPr>
          <p:cNvPr id="8" name="Imagem 7"/>
          <p:cNvPicPr/>
          <p:nvPr/>
        </p:nvPicPr>
        <p:blipFill>
          <a:blip r:embed="rId4"/>
          <a:stretch>
            <a:fillRect/>
          </a:stretch>
        </p:blipFill>
        <p:spPr>
          <a:xfrm>
            <a:off x="5705474" y="3131542"/>
            <a:ext cx="390525" cy="514350"/>
          </a:xfrm>
          <a:prstGeom prst="rect">
            <a:avLst/>
          </a:prstGeom>
        </p:spPr>
      </p:pic>
      <p:pic>
        <p:nvPicPr>
          <p:cNvPr id="9" name="Imagem 8"/>
          <p:cNvPicPr/>
          <p:nvPr/>
        </p:nvPicPr>
        <p:blipFill>
          <a:blip r:embed="rId5"/>
          <a:stretch>
            <a:fillRect/>
          </a:stretch>
        </p:blipFill>
        <p:spPr>
          <a:xfrm>
            <a:off x="5705474" y="3863037"/>
            <a:ext cx="371475" cy="514350"/>
          </a:xfrm>
          <a:prstGeom prst="rect">
            <a:avLst/>
          </a:prstGeom>
        </p:spPr>
      </p:pic>
      <p:pic>
        <p:nvPicPr>
          <p:cNvPr id="10" name="Imagem 9"/>
          <p:cNvPicPr/>
          <p:nvPr/>
        </p:nvPicPr>
        <p:blipFill>
          <a:blip r:embed="rId6"/>
          <a:stretch>
            <a:fillRect/>
          </a:stretch>
        </p:blipFill>
        <p:spPr>
          <a:xfrm>
            <a:off x="5691187" y="4509366"/>
            <a:ext cx="457200" cy="447675"/>
          </a:xfrm>
          <a:prstGeom prst="rect">
            <a:avLst/>
          </a:prstGeom>
        </p:spPr>
      </p:pic>
      <p:sp>
        <p:nvSpPr>
          <p:cNvPr id="11" name="Retângulo 10"/>
          <p:cNvSpPr/>
          <p:nvPr/>
        </p:nvSpPr>
        <p:spPr>
          <a:xfrm>
            <a:off x="5741580" y="5295864"/>
            <a:ext cx="5082696" cy="830997"/>
          </a:xfrm>
          <a:prstGeom prst="rect">
            <a:avLst/>
          </a:prstGeom>
        </p:spPr>
        <p:txBody>
          <a:bodyPr wrap="square">
            <a:spAutoFit/>
          </a:bodyPr>
          <a:lstStyle/>
          <a:p>
            <a:pPr algn="just"/>
            <a:r>
              <a:rPr lang="pt-BR" sz="1600" dirty="0">
                <a:latin typeface="Arial" pitchFamily="34" charset="0"/>
                <a:cs typeface="Arial" pitchFamily="34" charset="0"/>
              </a:rPr>
              <a:t>Perguntas como essas só podem ser respondidas porque existem dados e informações armazenadas em um banco de dados. Incrível, não?!</a:t>
            </a:r>
          </a:p>
        </p:txBody>
      </p:sp>
      <p:sp>
        <p:nvSpPr>
          <p:cNvPr id="12" name="Retângulo 11"/>
          <p:cNvSpPr/>
          <p:nvPr/>
        </p:nvSpPr>
        <p:spPr>
          <a:xfrm>
            <a:off x="6095999" y="3105903"/>
            <a:ext cx="5053013" cy="584775"/>
          </a:xfrm>
          <a:prstGeom prst="rect">
            <a:avLst/>
          </a:prstGeom>
        </p:spPr>
        <p:txBody>
          <a:bodyPr wrap="square">
            <a:spAutoFit/>
          </a:bodyPr>
          <a:lstStyle/>
          <a:p>
            <a:r>
              <a:rPr lang="pt-BR" sz="1600" dirty="0">
                <a:latin typeface="Arial" pitchFamily="34" charset="0"/>
                <a:cs typeface="Arial" pitchFamily="34" charset="0"/>
              </a:rPr>
              <a:t>Quantos alimentos com amendoim foram pedidos pelos clientes da zona oeste de São Paulo?</a:t>
            </a:r>
          </a:p>
        </p:txBody>
      </p:sp>
      <p:sp>
        <p:nvSpPr>
          <p:cNvPr id="13" name="Retângulo 12"/>
          <p:cNvSpPr/>
          <p:nvPr/>
        </p:nvSpPr>
        <p:spPr>
          <a:xfrm>
            <a:off x="6095999" y="3863036"/>
            <a:ext cx="4904157" cy="584775"/>
          </a:xfrm>
          <a:prstGeom prst="rect">
            <a:avLst/>
          </a:prstGeom>
        </p:spPr>
        <p:txBody>
          <a:bodyPr wrap="square">
            <a:spAutoFit/>
          </a:bodyPr>
          <a:lstStyle/>
          <a:p>
            <a:r>
              <a:rPr lang="pt-BR" sz="1600" dirty="0">
                <a:latin typeface="Arial" pitchFamily="34" charset="0"/>
                <a:cs typeface="Arial" pitchFamily="34" charset="0"/>
              </a:rPr>
              <a:t>Quais são os fornecedores que atendem as farmácias da zona sul de São Paulo?</a:t>
            </a:r>
          </a:p>
        </p:txBody>
      </p:sp>
      <p:sp>
        <p:nvSpPr>
          <p:cNvPr id="14" name="Retângulo 13"/>
          <p:cNvSpPr/>
          <p:nvPr/>
        </p:nvSpPr>
        <p:spPr>
          <a:xfrm>
            <a:off x="6170426" y="4509366"/>
            <a:ext cx="4904157" cy="584775"/>
          </a:xfrm>
          <a:prstGeom prst="rect">
            <a:avLst/>
          </a:prstGeom>
        </p:spPr>
        <p:txBody>
          <a:bodyPr wrap="square">
            <a:spAutoFit/>
          </a:bodyPr>
          <a:lstStyle/>
          <a:p>
            <a:r>
              <a:rPr lang="pt-BR" sz="1600" dirty="0">
                <a:latin typeface="Arial" pitchFamily="34" charset="0"/>
                <a:cs typeface="Arial" pitchFamily="34" charset="0"/>
              </a:rPr>
              <a:t>Quantos alunos estão matriculados no módulo do curso Técnico em Desenvolvimento de Sistemas?</a:t>
            </a:r>
          </a:p>
        </p:txBody>
      </p:sp>
      <p:sp>
        <p:nvSpPr>
          <p:cNvPr id="15" name="Caixa de Texto 2"/>
          <p:cNvSpPr txBox="1">
            <a:spLocks noChangeArrowheads="1"/>
          </p:cNvSpPr>
          <p:nvPr/>
        </p:nvSpPr>
        <p:spPr bwMode="auto">
          <a:xfrm>
            <a:off x="3158676" y="2064690"/>
            <a:ext cx="1870517" cy="124203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0"/>
              </a:spcAft>
            </a:pPr>
            <a:r>
              <a:rPr lang="pt-BR" sz="1400" b="1" dirty="0">
                <a:effectLst/>
                <a:latin typeface="Arial" pitchFamily="34" charset="0"/>
                <a:ea typeface="Calibri"/>
                <a:cs typeface="Arial" pitchFamily="34" charset="0"/>
              </a:rPr>
              <a:t>É um conjunto de informações organizadas e relacionadas.</a:t>
            </a:r>
          </a:p>
          <a:p>
            <a:pPr>
              <a:lnSpc>
                <a:spcPct val="107000"/>
              </a:lnSpc>
              <a:spcAft>
                <a:spcPts val="800"/>
              </a:spcAft>
            </a:pPr>
            <a:r>
              <a:rPr lang="pt-BR" sz="1100" dirty="0">
                <a:effectLst/>
                <a:ea typeface="Calibri"/>
                <a:cs typeface="Times New Roman"/>
              </a:rPr>
              <a:t> </a:t>
            </a:r>
          </a:p>
        </p:txBody>
      </p:sp>
      <p:sp>
        <p:nvSpPr>
          <p:cNvPr id="16" name="Caixa de Texto 2"/>
          <p:cNvSpPr txBox="1">
            <a:spLocks noChangeArrowheads="1"/>
          </p:cNvSpPr>
          <p:nvPr/>
        </p:nvSpPr>
        <p:spPr bwMode="auto">
          <a:xfrm>
            <a:off x="3254372" y="4214090"/>
            <a:ext cx="1955579" cy="116598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0"/>
              </a:spcAft>
            </a:pPr>
            <a:r>
              <a:rPr lang="pt-BR" sz="1400" b="1" dirty="0">
                <a:effectLst/>
                <a:latin typeface="Arial" pitchFamily="34" charset="0"/>
                <a:ea typeface="Calibri"/>
                <a:cs typeface="Arial" pitchFamily="34" charset="0"/>
              </a:rPr>
              <a:t>Contém informações que são tratadas como uma unidade, um assunto comum</a:t>
            </a:r>
            <a:r>
              <a:rPr lang="pt-BR" sz="1100" dirty="0">
                <a:effectLst/>
                <a:ea typeface="Calibri"/>
                <a:cs typeface="Times New Roman"/>
              </a:rPr>
              <a:t>.</a:t>
            </a:r>
          </a:p>
          <a:p>
            <a:pPr>
              <a:lnSpc>
                <a:spcPct val="107000"/>
              </a:lnSpc>
              <a:spcAft>
                <a:spcPts val="800"/>
              </a:spcAft>
            </a:pPr>
            <a:r>
              <a:rPr lang="pt-BR" sz="1100" dirty="0">
                <a:effectLst/>
                <a:ea typeface="Calibri"/>
                <a:cs typeface="Times New Roman"/>
              </a:rPr>
              <a:t> </a:t>
            </a:r>
          </a:p>
        </p:txBody>
      </p:sp>
    </p:spTree>
    <p:extLst>
      <p:ext uri="{BB962C8B-B14F-4D97-AF65-F5344CB8AC3E}">
        <p14:creationId xmlns:p14="http://schemas.microsoft.com/office/powerpoint/2010/main" val="125525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360967" y="3827721"/>
            <a:ext cx="6687880" cy="659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 name="Título 1"/>
          <p:cNvSpPr>
            <a:spLocks noGrp="1"/>
          </p:cNvSpPr>
          <p:nvPr>
            <p:ph type="title"/>
          </p:nvPr>
        </p:nvSpPr>
        <p:spPr>
          <a:xfrm>
            <a:off x="1484311" y="685801"/>
            <a:ext cx="10018713" cy="994143"/>
          </a:xfrm>
        </p:spPr>
        <p:txBody>
          <a:bodyPr>
            <a:normAutofit/>
          </a:bodyPr>
          <a:lstStyle/>
          <a:p>
            <a:pPr algn="l"/>
            <a:r>
              <a:rPr lang="pt-BR" sz="1600" dirty="0">
                <a:latin typeface="Arial" pitchFamily="34" charset="0"/>
                <a:cs typeface="Arial" pitchFamily="34" charset="0"/>
              </a:rPr>
              <a:t>Conceitos Relacionais</a:t>
            </a:r>
            <a:br>
              <a:rPr lang="pt-BR" sz="1600" dirty="0">
                <a:latin typeface="Arial" pitchFamily="34" charset="0"/>
                <a:cs typeface="Arial" pitchFamily="34" charset="0"/>
              </a:rPr>
            </a:br>
            <a:r>
              <a:rPr lang="pt-BR" sz="1600" dirty="0">
                <a:latin typeface="Arial" pitchFamily="34" charset="0"/>
                <a:cs typeface="Arial" pitchFamily="34" charset="0"/>
              </a:rPr>
              <a:t>Você sabe o que são conceitos relacionados? Vamos conhece-los?</a:t>
            </a:r>
            <a:br>
              <a:rPr lang="pt-BR" sz="1600" dirty="0">
                <a:latin typeface="Arial" pitchFamily="34" charset="0"/>
                <a:cs typeface="Arial" pitchFamily="34" charset="0"/>
              </a:rPr>
            </a:br>
            <a:endParaRPr lang="pt-BR" sz="1600" dirty="0">
              <a:latin typeface="Arial" pitchFamily="34" charset="0"/>
              <a:cs typeface="Arial" pitchFamily="34" charset="0"/>
            </a:endParaRPr>
          </a:p>
        </p:txBody>
      </p:sp>
      <p:sp>
        <p:nvSpPr>
          <p:cNvPr id="3" name="Espaço Reservado para Conteúdo 2"/>
          <p:cNvSpPr>
            <a:spLocks noGrp="1"/>
          </p:cNvSpPr>
          <p:nvPr>
            <p:ph sz="half" idx="1"/>
          </p:nvPr>
        </p:nvSpPr>
        <p:spPr>
          <a:xfrm>
            <a:off x="1367353" y="2879651"/>
            <a:ext cx="6670860" cy="3446722"/>
          </a:xfrm>
        </p:spPr>
        <p:txBody>
          <a:bodyPr>
            <a:normAutofit fontScale="62500" lnSpcReduction="20000"/>
          </a:bodyPr>
          <a:lstStyle/>
          <a:p>
            <a:pPr marL="0" indent="0">
              <a:buNone/>
            </a:pPr>
            <a:r>
              <a:rPr lang="pt-BR" sz="2100" b="1" dirty="0">
                <a:latin typeface="Arial" pitchFamily="34" charset="0"/>
                <a:cs typeface="Arial" pitchFamily="34" charset="0"/>
              </a:rPr>
              <a:t>Tabelas</a:t>
            </a:r>
          </a:p>
          <a:p>
            <a:pPr algn="just"/>
            <a:r>
              <a:rPr lang="pt-BR" sz="2100" dirty="0">
                <a:latin typeface="Arial" pitchFamily="34" charset="0"/>
                <a:cs typeface="Arial" pitchFamily="34" charset="0"/>
              </a:rPr>
              <a:t>De modo geral, todos sabem o que é uma tabela. No entanto, como as tabelas são a base para entender e construir um banco de dados é melhor checarmos, se nossa ideia sobre tabela está correta, não é mesmo?</a:t>
            </a:r>
          </a:p>
          <a:p>
            <a:pPr marL="0" indent="0" algn="just">
              <a:buNone/>
            </a:pPr>
            <a:r>
              <a:rPr lang="pt-BR" sz="2100" b="1" dirty="0">
                <a:solidFill>
                  <a:schemeClr val="bg1"/>
                </a:solidFill>
                <a:latin typeface="Arial" pitchFamily="34" charset="0"/>
                <a:cs typeface="Arial" pitchFamily="34" charset="0"/>
              </a:rPr>
              <a:t>Uma tabela é um conjunto de linhas e colunas em que os valores de dados são inseridos. As Informações são armazenadas justamente nesta intersecção entre linhas e colunas, as quais denominaram células de memórias.</a:t>
            </a:r>
          </a:p>
          <a:p>
            <a:pPr algn="just"/>
            <a:r>
              <a:rPr lang="pt-BR" sz="2100" dirty="0">
                <a:latin typeface="Arial" pitchFamily="34" charset="0"/>
                <a:cs typeface="Arial" pitchFamily="34" charset="0"/>
              </a:rPr>
              <a:t>As tabelas são as unidades básicas de um Sistema Gerenciador de Banco de Dados Relacional </a:t>
            </a:r>
            <a:r>
              <a:rPr lang="pt-BR" sz="2100" dirty="0">
                <a:solidFill>
                  <a:srgbClr val="FF0000"/>
                </a:solidFill>
                <a:latin typeface="Arial" pitchFamily="34" charset="0"/>
                <a:cs typeface="Arial" pitchFamily="34" charset="0"/>
              </a:rPr>
              <a:t>(SGBD).</a:t>
            </a:r>
          </a:p>
          <a:p>
            <a:pPr marL="0" indent="0">
              <a:buNone/>
            </a:pPr>
            <a:r>
              <a:rPr lang="pt-BR" sz="2100" dirty="0">
                <a:latin typeface="Arial" pitchFamily="34" charset="0"/>
                <a:cs typeface="Arial" pitchFamily="34" charset="0"/>
              </a:rPr>
              <a:t> </a:t>
            </a:r>
          </a:p>
          <a:p>
            <a:pPr marL="0" indent="0" algn="just">
              <a:buNone/>
            </a:pPr>
            <a:r>
              <a:rPr lang="pt-BR" sz="2100" dirty="0">
                <a:latin typeface="Arial" pitchFamily="34" charset="0"/>
                <a:cs typeface="Arial" pitchFamily="34" charset="0"/>
              </a:rPr>
              <a:t>Precisamos definir um nome para identificar, representar e localizar os valores de dados inseridos na Tabela. De que maneira definimos esse nome? Por exemplo, se a tabela vai armazenar informações de produtos, é recomendado definir o nome dessa tabela como Produtos.</a:t>
            </a:r>
          </a:p>
          <a:p>
            <a:endParaRPr lang="pt-BR" dirty="0"/>
          </a:p>
        </p:txBody>
      </p:sp>
      <p:sp>
        <p:nvSpPr>
          <p:cNvPr id="5" name="Elipse 4"/>
          <p:cNvSpPr/>
          <p:nvPr/>
        </p:nvSpPr>
        <p:spPr>
          <a:xfrm>
            <a:off x="1534300" y="1442911"/>
            <a:ext cx="1379021" cy="1523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pt-BR" sz="1400" b="1" dirty="0">
                <a:effectLst/>
                <a:latin typeface="Arial"/>
                <a:ea typeface="Calibri"/>
                <a:cs typeface="Times New Roman"/>
              </a:rPr>
              <a:t>Tabelas</a:t>
            </a:r>
            <a:endParaRPr lang="pt-BR" sz="1400" b="1" dirty="0">
              <a:effectLst/>
              <a:ea typeface="Calibri"/>
              <a:cs typeface="Times New Roman"/>
            </a:endParaRPr>
          </a:p>
        </p:txBody>
      </p:sp>
      <p:sp>
        <p:nvSpPr>
          <p:cNvPr id="6" name="Elipse 5"/>
          <p:cNvSpPr/>
          <p:nvPr/>
        </p:nvSpPr>
        <p:spPr>
          <a:xfrm>
            <a:off x="2971133" y="1656348"/>
            <a:ext cx="1417060" cy="1639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pt-BR" sz="1200" b="1" dirty="0">
                <a:effectLst/>
                <a:latin typeface="Arial"/>
                <a:ea typeface="Calibri"/>
                <a:cs typeface="Times New Roman"/>
              </a:rPr>
              <a:t>Campos </a:t>
            </a:r>
            <a:endParaRPr lang="pt-BR" sz="1200" b="1" dirty="0">
              <a:effectLst/>
              <a:ea typeface="Calibri"/>
              <a:cs typeface="Times New Roman"/>
            </a:endParaRPr>
          </a:p>
          <a:p>
            <a:pPr algn="ctr">
              <a:lnSpc>
                <a:spcPct val="107000"/>
              </a:lnSpc>
              <a:spcAft>
                <a:spcPts val="0"/>
              </a:spcAft>
            </a:pPr>
            <a:r>
              <a:rPr lang="pt-BR" sz="1200" b="1" dirty="0">
                <a:effectLst/>
                <a:latin typeface="Arial"/>
                <a:ea typeface="Calibri"/>
                <a:cs typeface="Times New Roman"/>
              </a:rPr>
              <a:t>e Registros</a:t>
            </a:r>
            <a:endParaRPr lang="pt-BR" sz="1200" b="1" dirty="0">
              <a:effectLst/>
              <a:ea typeface="Calibri"/>
              <a:cs typeface="Times New Roman"/>
            </a:endParaRPr>
          </a:p>
        </p:txBody>
      </p:sp>
      <p:sp>
        <p:nvSpPr>
          <p:cNvPr id="7" name="Elipse 6"/>
          <p:cNvSpPr/>
          <p:nvPr/>
        </p:nvSpPr>
        <p:spPr>
          <a:xfrm>
            <a:off x="4451991" y="1439792"/>
            <a:ext cx="1640466" cy="16117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pt-BR" sz="1000" b="1" dirty="0">
                <a:effectLst/>
                <a:latin typeface="Arial"/>
                <a:ea typeface="Calibri"/>
                <a:cs typeface="Times New Roman"/>
              </a:rPr>
              <a:t>Data Base Management</a:t>
            </a:r>
            <a:r>
              <a:rPr lang="pt-BR" sz="1000" b="1" dirty="0">
                <a:effectLst/>
                <a:ea typeface="Calibri"/>
                <a:cs typeface="Times New Roman"/>
              </a:rPr>
              <a:t> </a:t>
            </a:r>
            <a:r>
              <a:rPr lang="pt-BR" sz="1000" b="1" dirty="0">
                <a:effectLst/>
                <a:latin typeface="Arial"/>
                <a:ea typeface="Calibri"/>
                <a:cs typeface="Times New Roman"/>
              </a:rPr>
              <a:t>System(DBMS) ou Sistemas</a:t>
            </a:r>
            <a:r>
              <a:rPr lang="pt-BR" sz="1000" b="1" dirty="0">
                <a:effectLst/>
                <a:ea typeface="Calibri"/>
                <a:cs typeface="Times New Roman"/>
              </a:rPr>
              <a:t> </a:t>
            </a:r>
            <a:r>
              <a:rPr lang="pt-BR" sz="1000" b="1" dirty="0">
                <a:effectLst/>
                <a:latin typeface="Arial"/>
                <a:ea typeface="Calibri"/>
                <a:cs typeface="Times New Roman"/>
              </a:rPr>
              <a:t>Gerenciador de Banco de Dados (SGBD)</a:t>
            </a:r>
            <a:r>
              <a:rPr lang="pt-BR" sz="1000" b="1" dirty="0">
                <a:effectLst/>
                <a:ea typeface="Calibri"/>
                <a:cs typeface="Times New Roman"/>
              </a:rPr>
              <a:t>    </a:t>
            </a:r>
          </a:p>
        </p:txBody>
      </p:sp>
      <p:sp>
        <p:nvSpPr>
          <p:cNvPr id="8" name="Elipse 7"/>
          <p:cNvSpPr/>
          <p:nvPr/>
        </p:nvSpPr>
        <p:spPr>
          <a:xfrm>
            <a:off x="6124572" y="1565752"/>
            <a:ext cx="1605298" cy="160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0"/>
              </a:spcAft>
            </a:pPr>
            <a:r>
              <a:rPr lang="pt-BR" sz="1400" b="1" dirty="0">
                <a:effectLst/>
                <a:latin typeface="Arial"/>
                <a:ea typeface="Calibri"/>
                <a:cs typeface="Times New Roman"/>
              </a:rPr>
              <a:t>Banco de Dados Relacional</a:t>
            </a:r>
            <a:endParaRPr lang="pt-BR" sz="1400" b="1" dirty="0">
              <a:effectLst/>
              <a:ea typeface="Calibri"/>
              <a:cs typeface="Times New Roman"/>
            </a:endParaRPr>
          </a:p>
          <a:p>
            <a:pPr algn="ctr">
              <a:lnSpc>
                <a:spcPct val="107000"/>
              </a:lnSpc>
              <a:spcAft>
                <a:spcPts val="0"/>
              </a:spcAft>
            </a:pPr>
            <a:r>
              <a:rPr lang="pt-BR" sz="600" dirty="0">
                <a:effectLst/>
                <a:latin typeface="Arial"/>
                <a:ea typeface="Calibri"/>
                <a:cs typeface="Times New Roman"/>
              </a:rPr>
              <a:t> </a:t>
            </a:r>
            <a:endParaRPr lang="pt-BR" sz="1100" dirty="0">
              <a:effectLst/>
              <a:ea typeface="Calibri"/>
              <a:cs typeface="Times New Roman"/>
            </a:endParaRPr>
          </a:p>
        </p:txBody>
      </p:sp>
    </p:spTree>
    <p:extLst>
      <p:ext uri="{BB962C8B-B14F-4D97-AF65-F5344CB8AC3E}">
        <p14:creationId xmlns:p14="http://schemas.microsoft.com/office/powerpoint/2010/main" val="244155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1"/>
            <a:ext cx="10018713" cy="877185"/>
          </a:xfrm>
        </p:spPr>
        <p:txBody>
          <a:bodyPr>
            <a:normAutofit fontScale="90000"/>
          </a:bodyPr>
          <a:lstStyle/>
          <a:p>
            <a:pPr algn="l"/>
            <a:r>
              <a:rPr lang="pt-BR" sz="1800" b="1" dirty="0">
                <a:latin typeface="Arial" pitchFamily="34" charset="0"/>
                <a:cs typeface="Arial" pitchFamily="34" charset="0"/>
              </a:rPr>
              <a:t>Campos e Registros</a:t>
            </a:r>
            <a:r>
              <a:rPr lang="pt-BR" sz="1800" dirty="0">
                <a:latin typeface="Arial" pitchFamily="34" charset="0"/>
                <a:cs typeface="Arial" pitchFamily="34" charset="0"/>
              </a:rPr>
              <a:t/>
            </a:r>
            <a:br>
              <a:rPr lang="pt-BR" sz="1800" dirty="0">
                <a:latin typeface="Arial" pitchFamily="34" charset="0"/>
                <a:cs typeface="Arial" pitchFamily="34" charset="0"/>
              </a:rPr>
            </a:br>
            <a:r>
              <a:rPr lang="pt-BR" sz="1800" dirty="0">
                <a:latin typeface="Arial" pitchFamily="34" charset="0"/>
                <a:cs typeface="Arial" pitchFamily="34" charset="0"/>
              </a:rPr>
              <a:t>Você sabe o que representam campos e registros em uma base de dados?</a:t>
            </a:r>
            <a:br>
              <a:rPr lang="pt-BR" sz="1800" dirty="0">
                <a:latin typeface="Arial" pitchFamily="34" charset="0"/>
                <a:cs typeface="Arial" pitchFamily="34" charset="0"/>
              </a:rPr>
            </a:br>
            <a:endParaRPr lang="pt-BR" sz="1800" dirty="0">
              <a:latin typeface="Arial" pitchFamily="34" charset="0"/>
              <a:cs typeface="Arial" pitchFamily="34" charset="0"/>
            </a:endParaRPr>
          </a:p>
        </p:txBody>
      </p:sp>
      <p:pic>
        <p:nvPicPr>
          <p:cNvPr id="5" name="Espaço Reservado para Conteúdo 4"/>
          <p:cNvPicPr>
            <a:picLocks noGrp="1"/>
          </p:cNvPicPr>
          <p:nvPr>
            <p:ph sz="half" idx="1"/>
          </p:nvPr>
        </p:nvPicPr>
        <p:blipFill>
          <a:blip r:embed="rId2"/>
          <a:stretch>
            <a:fillRect/>
          </a:stretch>
        </p:blipFill>
        <p:spPr>
          <a:xfrm>
            <a:off x="1526843" y="1389880"/>
            <a:ext cx="6149863" cy="2214557"/>
          </a:xfrm>
          <a:prstGeom prst="rect">
            <a:avLst/>
          </a:prstGeom>
        </p:spPr>
      </p:pic>
      <p:pic>
        <p:nvPicPr>
          <p:cNvPr id="6" name="Espaço Reservado para Conteúdo 5"/>
          <p:cNvPicPr>
            <a:picLocks noGrp="1"/>
          </p:cNvPicPr>
          <p:nvPr>
            <p:ph sz="half" idx="2"/>
          </p:nvPr>
        </p:nvPicPr>
        <p:blipFill>
          <a:blip r:embed="rId3"/>
          <a:stretch>
            <a:fillRect/>
          </a:stretch>
        </p:blipFill>
        <p:spPr>
          <a:xfrm>
            <a:off x="2343540" y="4044832"/>
            <a:ext cx="6013670" cy="2601399"/>
          </a:xfrm>
          <a:prstGeom prst="rect">
            <a:avLst/>
          </a:prstGeom>
        </p:spPr>
      </p:pic>
      <p:sp>
        <p:nvSpPr>
          <p:cNvPr id="7" name="Caixa de Texto 2"/>
          <p:cNvSpPr txBox="1">
            <a:spLocks noChangeArrowheads="1"/>
          </p:cNvSpPr>
          <p:nvPr/>
        </p:nvSpPr>
        <p:spPr bwMode="auto">
          <a:xfrm>
            <a:off x="2469766" y="1527765"/>
            <a:ext cx="1900215" cy="1002784"/>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nSpc>
                <a:spcPct val="107000"/>
              </a:lnSpc>
              <a:spcAft>
                <a:spcPts val="0"/>
              </a:spcAft>
            </a:pPr>
            <a:r>
              <a:rPr lang="pt-BR" sz="800" b="1" dirty="0">
                <a:effectLst/>
                <a:latin typeface="Arial Black" pitchFamily="34" charset="0"/>
                <a:ea typeface="Calibri"/>
                <a:cs typeface="Arial" pitchFamily="34" charset="0"/>
              </a:rPr>
              <a:t>No ambiente de sistemas de informação, cada célula de uma tabela que armazena um dado ou um valor é definida como campo. Campo é uma unidade de memória que armazena informações</a:t>
            </a:r>
            <a:r>
              <a:rPr lang="pt-BR" sz="800" b="1" dirty="0">
                <a:effectLst/>
                <a:latin typeface="Arial" pitchFamily="34" charset="0"/>
                <a:ea typeface="Calibri"/>
                <a:cs typeface="Arial" pitchFamily="34" charset="0"/>
              </a:rPr>
              <a:t>.</a:t>
            </a:r>
          </a:p>
          <a:p>
            <a:pPr>
              <a:lnSpc>
                <a:spcPct val="107000"/>
              </a:lnSpc>
              <a:spcAft>
                <a:spcPts val="800"/>
              </a:spcAft>
            </a:pPr>
            <a:r>
              <a:rPr lang="pt-BR" sz="1100" dirty="0">
                <a:effectLst/>
                <a:ea typeface="Calibri"/>
                <a:cs typeface="Times New Roman"/>
              </a:rPr>
              <a:t> </a:t>
            </a:r>
          </a:p>
        </p:txBody>
      </p:sp>
      <p:sp>
        <p:nvSpPr>
          <p:cNvPr id="8" name="Caixa de Texto 2"/>
          <p:cNvSpPr txBox="1">
            <a:spLocks noChangeArrowheads="1"/>
          </p:cNvSpPr>
          <p:nvPr/>
        </p:nvSpPr>
        <p:spPr bwMode="auto">
          <a:xfrm>
            <a:off x="5633042" y="2537121"/>
            <a:ext cx="1852280" cy="960991"/>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nSpc>
                <a:spcPct val="107000"/>
              </a:lnSpc>
              <a:spcAft>
                <a:spcPts val="0"/>
              </a:spcAft>
            </a:pPr>
            <a:r>
              <a:rPr lang="pt-BR" sz="800" b="1" dirty="0">
                <a:effectLst/>
                <a:latin typeface="Arial Black" pitchFamily="34" charset="0"/>
                <a:ea typeface="Calibri"/>
                <a:cs typeface="Times New Roman"/>
              </a:rPr>
              <a:t>Um conjunto de campos ou células é chamado de registros. Logo, uma tabela que armazenam dados e informações é composta por campos e registros.</a:t>
            </a:r>
          </a:p>
          <a:p>
            <a:pPr>
              <a:lnSpc>
                <a:spcPct val="107000"/>
              </a:lnSpc>
              <a:spcAft>
                <a:spcPts val="800"/>
              </a:spcAft>
            </a:pPr>
            <a:r>
              <a:rPr lang="pt-BR" sz="1100" dirty="0">
                <a:effectLst/>
                <a:ea typeface="Calibri"/>
                <a:cs typeface="Times New Roman"/>
              </a:rPr>
              <a:t> </a:t>
            </a:r>
          </a:p>
        </p:txBody>
      </p:sp>
      <p:sp>
        <p:nvSpPr>
          <p:cNvPr id="9" name="Retângulo 8"/>
          <p:cNvSpPr/>
          <p:nvPr/>
        </p:nvSpPr>
        <p:spPr>
          <a:xfrm>
            <a:off x="1403498" y="3326886"/>
            <a:ext cx="7740502" cy="738664"/>
          </a:xfrm>
          <a:prstGeom prst="rect">
            <a:avLst/>
          </a:prstGeom>
        </p:spPr>
        <p:txBody>
          <a:bodyPr wrap="square">
            <a:spAutoFit/>
          </a:bodyPr>
          <a:lstStyle/>
          <a:p>
            <a:r>
              <a:rPr lang="pt-BR" sz="1400" dirty="0">
                <a:latin typeface="Arial" pitchFamily="34" charset="0"/>
                <a:cs typeface="Arial" pitchFamily="34" charset="0"/>
              </a:rPr>
              <a:t>Exemplo</a:t>
            </a:r>
          </a:p>
          <a:p>
            <a:r>
              <a:rPr lang="pt-BR" sz="1400" dirty="0">
                <a:latin typeface="Arial" pitchFamily="34" charset="0"/>
                <a:cs typeface="Arial" pitchFamily="34" charset="0"/>
              </a:rPr>
              <a:t>Vamos imaginar uma tabela chamada Agenda. Nessa tabela, podemos definir os campos Nome, Telefone, Celular e E-mail.</a:t>
            </a:r>
          </a:p>
        </p:txBody>
      </p:sp>
      <p:sp>
        <p:nvSpPr>
          <p:cNvPr id="10" name="Caixa de Texto 2"/>
          <p:cNvSpPr txBox="1">
            <a:spLocks noChangeArrowheads="1"/>
          </p:cNvSpPr>
          <p:nvPr/>
        </p:nvSpPr>
        <p:spPr bwMode="auto">
          <a:xfrm>
            <a:off x="2540735" y="4327452"/>
            <a:ext cx="1531533" cy="7230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nSpc>
                <a:spcPct val="107000"/>
              </a:lnSpc>
              <a:spcAft>
                <a:spcPts val="0"/>
              </a:spcAft>
            </a:pPr>
            <a:r>
              <a:rPr lang="pt-BR" sz="800" b="1" dirty="0">
                <a:effectLst/>
                <a:latin typeface="Arial" pitchFamily="34" charset="0"/>
                <a:ea typeface="Calibri"/>
                <a:cs typeface="Arial" pitchFamily="34" charset="0"/>
              </a:rPr>
              <a:t>A linha de cabeçalho da tabela é utilizada para identificar os campos e as referencias das informações armazenadas</a:t>
            </a:r>
            <a:r>
              <a:rPr lang="pt-BR" sz="700" b="1" dirty="0">
                <a:effectLst/>
                <a:latin typeface="Arial" pitchFamily="34" charset="0"/>
                <a:ea typeface="Calibri"/>
                <a:cs typeface="Arial" pitchFamily="34" charset="0"/>
              </a:rPr>
              <a:t>.</a:t>
            </a:r>
          </a:p>
          <a:p>
            <a:pPr>
              <a:lnSpc>
                <a:spcPct val="107000"/>
              </a:lnSpc>
              <a:spcAft>
                <a:spcPts val="800"/>
              </a:spcAft>
            </a:pPr>
            <a:r>
              <a:rPr lang="pt-BR" sz="1100" dirty="0">
                <a:effectLst/>
                <a:ea typeface="Calibri"/>
                <a:cs typeface="Times New Roman"/>
              </a:rPr>
              <a:t> </a:t>
            </a:r>
          </a:p>
        </p:txBody>
      </p:sp>
      <p:sp>
        <p:nvSpPr>
          <p:cNvPr id="11" name="Caixa de Texto 2"/>
          <p:cNvSpPr txBox="1">
            <a:spLocks noChangeArrowheads="1"/>
          </p:cNvSpPr>
          <p:nvPr/>
        </p:nvSpPr>
        <p:spPr bwMode="auto">
          <a:xfrm>
            <a:off x="4824375" y="4046648"/>
            <a:ext cx="1884767" cy="74863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nSpc>
                <a:spcPct val="107000"/>
              </a:lnSpc>
              <a:spcAft>
                <a:spcPts val="0"/>
              </a:spcAft>
            </a:pPr>
            <a:r>
              <a:rPr lang="pt-BR" sz="800" b="1" dirty="0">
                <a:effectLst/>
                <a:latin typeface="Arial" pitchFamily="34" charset="0"/>
                <a:ea typeface="Calibri"/>
                <a:cs typeface="Arial" pitchFamily="34" charset="0"/>
              </a:rPr>
              <a:t>Campo </a:t>
            </a:r>
            <a:endParaRPr lang="pt-BR" sz="1100" b="1" dirty="0">
              <a:effectLst/>
              <a:latin typeface="Arial" pitchFamily="34" charset="0"/>
              <a:ea typeface="Calibri"/>
              <a:cs typeface="Arial" pitchFamily="34" charset="0"/>
            </a:endParaRPr>
          </a:p>
          <a:p>
            <a:pPr>
              <a:lnSpc>
                <a:spcPct val="107000"/>
              </a:lnSpc>
              <a:spcAft>
                <a:spcPts val="0"/>
              </a:spcAft>
            </a:pPr>
            <a:r>
              <a:rPr lang="pt-BR" sz="800" b="1" dirty="0">
                <a:effectLst/>
                <a:latin typeface="Arial" pitchFamily="34" charset="0"/>
                <a:ea typeface="Calibri"/>
                <a:cs typeface="Arial" pitchFamily="34" charset="0"/>
              </a:rPr>
              <a:t>É a menor unidade de armazenamento de informação. Exemplo: Nome.</a:t>
            </a:r>
            <a:endParaRPr lang="pt-BR" sz="1100" b="1" dirty="0">
              <a:effectLst/>
              <a:latin typeface="Arial" pitchFamily="34" charset="0"/>
              <a:ea typeface="Calibri"/>
              <a:cs typeface="Arial" pitchFamily="34" charset="0"/>
            </a:endParaRPr>
          </a:p>
          <a:p>
            <a:pPr>
              <a:lnSpc>
                <a:spcPct val="107000"/>
              </a:lnSpc>
              <a:spcAft>
                <a:spcPts val="800"/>
              </a:spcAft>
            </a:pPr>
            <a:r>
              <a:rPr lang="pt-BR" sz="1100" dirty="0">
                <a:effectLst/>
                <a:ea typeface="Calibri"/>
                <a:cs typeface="Times New Roman"/>
              </a:rPr>
              <a:t> </a:t>
            </a:r>
          </a:p>
        </p:txBody>
      </p:sp>
      <p:sp>
        <p:nvSpPr>
          <p:cNvPr id="13" name="Caixa de Texto 2"/>
          <p:cNvSpPr txBox="1">
            <a:spLocks noChangeArrowheads="1"/>
          </p:cNvSpPr>
          <p:nvPr/>
        </p:nvSpPr>
        <p:spPr bwMode="auto">
          <a:xfrm>
            <a:off x="6786451" y="4097116"/>
            <a:ext cx="1283661" cy="1314856"/>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nSpc>
                <a:spcPct val="107000"/>
              </a:lnSpc>
              <a:spcAft>
                <a:spcPts val="800"/>
              </a:spcAft>
            </a:pPr>
            <a:r>
              <a:rPr lang="pt-BR" sz="800" b="1" dirty="0">
                <a:effectLst/>
                <a:latin typeface="Arial"/>
                <a:ea typeface="Calibri"/>
                <a:cs typeface="Times New Roman"/>
              </a:rPr>
              <a:t>Registro  </a:t>
            </a:r>
            <a:endParaRPr lang="pt-BR" sz="800" b="1" dirty="0" smtClean="0">
              <a:effectLst/>
              <a:latin typeface="Arial"/>
              <a:ea typeface="Calibri"/>
              <a:cs typeface="Times New Roman"/>
            </a:endParaRPr>
          </a:p>
          <a:p>
            <a:pPr>
              <a:lnSpc>
                <a:spcPct val="107000"/>
              </a:lnSpc>
              <a:spcAft>
                <a:spcPts val="800"/>
              </a:spcAft>
            </a:pPr>
            <a:r>
              <a:rPr lang="pt-BR" sz="800" b="1" dirty="0" smtClean="0">
                <a:latin typeface="Arial"/>
                <a:ea typeface="Calibri"/>
                <a:cs typeface="Times New Roman"/>
              </a:rPr>
              <a:t>É</a:t>
            </a:r>
            <a:r>
              <a:rPr lang="pt-BR" sz="800" b="1" dirty="0" smtClean="0">
                <a:effectLst/>
                <a:latin typeface="Arial"/>
                <a:ea typeface="Calibri"/>
                <a:cs typeface="Times New Roman"/>
              </a:rPr>
              <a:t> </a:t>
            </a:r>
            <a:r>
              <a:rPr lang="pt-BR" sz="800" b="1" dirty="0">
                <a:effectLst/>
                <a:latin typeface="Arial"/>
                <a:ea typeface="Calibri"/>
                <a:cs typeface="Times New Roman"/>
              </a:rPr>
              <a:t>o conjunto de campos referentes a um mesmo elemento. Exemplo: Cada registro é composto por : Nome, Telefone, Celular e E-mail.</a:t>
            </a:r>
            <a:endParaRPr lang="pt-BR" sz="1100" b="1" dirty="0">
              <a:effectLst/>
              <a:ea typeface="Calibri"/>
              <a:cs typeface="Times New Roman"/>
            </a:endParaRPr>
          </a:p>
        </p:txBody>
      </p:sp>
      <p:sp>
        <p:nvSpPr>
          <p:cNvPr id="14" name="Caixa de Texto 2"/>
          <p:cNvSpPr txBox="1">
            <a:spLocks noChangeArrowheads="1"/>
          </p:cNvSpPr>
          <p:nvPr/>
        </p:nvSpPr>
        <p:spPr bwMode="auto">
          <a:xfrm>
            <a:off x="4495431" y="6053396"/>
            <a:ext cx="2383833" cy="5778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t" anchorCtr="0">
            <a:noAutofit/>
          </a:bodyPr>
          <a:lstStyle/>
          <a:p>
            <a:pPr algn="ctr">
              <a:lnSpc>
                <a:spcPct val="107000"/>
              </a:lnSpc>
              <a:spcAft>
                <a:spcPts val="800"/>
              </a:spcAft>
            </a:pPr>
            <a:r>
              <a:rPr lang="pt-BR" sz="800" b="1" dirty="0">
                <a:effectLst/>
                <a:latin typeface="Arial"/>
                <a:ea typeface="Calibri"/>
                <a:cs typeface="Times New Roman"/>
              </a:rPr>
              <a:t>As linhas de detalhe da tabela são utilizadas para armazenar as informações dos valores de dados inseridos e que serão processados.</a:t>
            </a:r>
            <a:endParaRPr lang="pt-BR" sz="1100" b="1" dirty="0">
              <a:effectLst/>
              <a:ea typeface="Calibri"/>
              <a:cs typeface="Times New Roman"/>
            </a:endParaRPr>
          </a:p>
        </p:txBody>
      </p:sp>
    </p:spTree>
    <p:extLst>
      <p:ext uri="{BB962C8B-B14F-4D97-AF65-F5344CB8AC3E}">
        <p14:creationId xmlns:p14="http://schemas.microsoft.com/office/powerpoint/2010/main" val="245715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3446713" y="789405"/>
            <a:ext cx="6096000" cy="461665"/>
          </a:xfrm>
          <a:prstGeom prst="rect">
            <a:avLst/>
          </a:prstGeom>
        </p:spPr>
        <p:txBody>
          <a:bodyPr>
            <a:spAutoFit/>
          </a:bodyPr>
          <a:lstStyle/>
          <a:p>
            <a:r>
              <a:rPr lang="pt-BR" sz="1200" dirty="0">
                <a:latin typeface="Arial" pitchFamily="34" charset="0"/>
                <a:cs typeface="Arial" pitchFamily="34" charset="0"/>
              </a:rPr>
              <a:t>Sabemos que o registro é um conjunto de campos. Quando acessamos um registro, estamos acessando diversos campos e informações.</a:t>
            </a:r>
          </a:p>
        </p:txBody>
      </p:sp>
      <p:sp>
        <p:nvSpPr>
          <p:cNvPr id="6" name="Retângulo 5"/>
          <p:cNvSpPr/>
          <p:nvPr/>
        </p:nvSpPr>
        <p:spPr>
          <a:xfrm>
            <a:off x="3446713" y="1251070"/>
            <a:ext cx="6096000" cy="461665"/>
          </a:xfrm>
          <a:prstGeom prst="rect">
            <a:avLst/>
          </a:prstGeom>
        </p:spPr>
        <p:txBody>
          <a:bodyPr>
            <a:spAutoFit/>
          </a:bodyPr>
          <a:lstStyle/>
          <a:p>
            <a:r>
              <a:rPr lang="pt-BR" sz="1200" dirty="0">
                <a:latin typeface="Arial" pitchFamily="34" charset="0"/>
                <a:cs typeface="Arial" pitchFamily="34" charset="0"/>
              </a:rPr>
              <a:t>O objetivo de um registro é permitir o acesso a diversas informações armazenadas em seus próprios campos.</a:t>
            </a:r>
          </a:p>
        </p:txBody>
      </p:sp>
      <p:sp>
        <p:nvSpPr>
          <p:cNvPr id="7" name="Retângulo 6"/>
          <p:cNvSpPr/>
          <p:nvPr/>
        </p:nvSpPr>
        <p:spPr>
          <a:xfrm>
            <a:off x="3446713" y="1712735"/>
            <a:ext cx="6096000" cy="646331"/>
          </a:xfrm>
          <a:prstGeom prst="rect">
            <a:avLst/>
          </a:prstGeom>
        </p:spPr>
        <p:txBody>
          <a:bodyPr>
            <a:spAutoFit/>
          </a:bodyPr>
          <a:lstStyle/>
          <a:p>
            <a:r>
              <a:rPr lang="pt-BR" sz="1200" dirty="0">
                <a:latin typeface="Arial" pitchFamily="34" charset="0"/>
                <a:cs typeface="Arial" pitchFamily="34" charset="0"/>
              </a:rPr>
              <a:t>Cada registro pode ser considerado uma linha da tabela, uma tabela com </a:t>
            </a:r>
            <a:r>
              <a:rPr lang="pt-BR" sz="1200" dirty="0" smtClean="0">
                <a:latin typeface="Arial" pitchFamily="34" charset="0"/>
                <a:cs typeface="Arial" pitchFamily="34" charset="0"/>
              </a:rPr>
              <a:t>várias </a:t>
            </a:r>
            <a:r>
              <a:rPr lang="pt-BR" sz="1200" dirty="0">
                <a:latin typeface="Arial" pitchFamily="34" charset="0"/>
                <a:cs typeface="Arial" pitchFamily="34" charset="0"/>
              </a:rPr>
              <a:t>linhas são vários registros, várias ocorrências com os mesmos campos, mas com informações iguais ou diferentes.</a:t>
            </a:r>
          </a:p>
        </p:txBody>
      </p:sp>
      <p:pic>
        <p:nvPicPr>
          <p:cNvPr id="8" name="Imagem 7"/>
          <p:cNvPicPr/>
          <p:nvPr/>
        </p:nvPicPr>
        <p:blipFill>
          <a:blip r:embed="rId2"/>
          <a:stretch>
            <a:fillRect/>
          </a:stretch>
        </p:blipFill>
        <p:spPr>
          <a:xfrm>
            <a:off x="1281363" y="789405"/>
            <a:ext cx="2165350" cy="1685290"/>
          </a:xfrm>
          <a:prstGeom prst="rect">
            <a:avLst/>
          </a:prstGeom>
        </p:spPr>
      </p:pic>
      <p:pic>
        <p:nvPicPr>
          <p:cNvPr id="10" name="Imagem 9"/>
          <p:cNvPicPr/>
          <p:nvPr/>
        </p:nvPicPr>
        <p:blipFill>
          <a:blip r:embed="rId3"/>
          <a:stretch>
            <a:fillRect/>
          </a:stretch>
        </p:blipFill>
        <p:spPr>
          <a:xfrm>
            <a:off x="1281363" y="3906016"/>
            <a:ext cx="1190625" cy="981075"/>
          </a:xfrm>
          <a:prstGeom prst="rect">
            <a:avLst/>
          </a:prstGeom>
        </p:spPr>
      </p:pic>
      <p:pic>
        <p:nvPicPr>
          <p:cNvPr id="11" name="Imagem 10"/>
          <p:cNvPicPr/>
          <p:nvPr/>
        </p:nvPicPr>
        <p:blipFill>
          <a:blip r:embed="rId4"/>
          <a:stretch>
            <a:fillRect/>
          </a:stretch>
        </p:blipFill>
        <p:spPr>
          <a:xfrm>
            <a:off x="3446712" y="3926109"/>
            <a:ext cx="1095153" cy="981075"/>
          </a:xfrm>
          <a:prstGeom prst="rect">
            <a:avLst/>
          </a:prstGeom>
        </p:spPr>
      </p:pic>
      <p:pic>
        <p:nvPicPr>
          <p:cNvPr id="12" name="Imagem 11"/>
          <p:cNvPicPr/>
          <p:nvPr/>
        </p:nvPicPr>
        <p:blipFill>
          <a:blip r:embed="rId5"/>
          <a:stretch>
            <a:fillRect/>
          </a:stretch>
        </p:blipFill>
        <p:spPr>
          <a:xfrm>
            <a:off x="5639707" y="3926110"/>
            <a:ext cx="806302" cy="981074"/>
          </a:xfrm>
          <a:prstGeom prst="rect">
            <a:avLst/>
          </a:prstGeom>
        </p:spPr>
      </p:pic>
      <p:pic>
        <p:nvPicPr>
          <p:cNvPr id="13" name="Imagem 12"/>
          <p:cNvPicPr/>
          <p:nvPr/>
        </p:nvPicPr>
        <p:blipFill>
          <a:blip r:embed="rId6"/>
          <a:stretch>
            <a:fillRect/>
          </a:stretch>
        </p:blipFill>
        <p:spPr>
          <a:xfrm>
            <a:off x="7548009" y="3937016"/>
            <a:ext cx="968670" cy="981075"/>
          </a:xfrm>
          <a:prstGeom prst="rect">
            <a:avLst/>
          </a:prstGeom>
        </p:spPr>
      </p:pic>
      <p:sp>
        <p:nvSpPr>
          <p:cNvPr id="14" name="Retângulo 13"/>
          <p:cNvSpPr/>
          <p:nvPr/>
        </p:nvSpPr>
        <p:spPr>
          <a:xfrm>
            <a:off x="1465671" y="2624400"/>
            <a:ext cx="8139150" cy="307777"/>
          </a:xfrm>
          <a:prstGeom prst="rect">
            <a:avLst/>
          </a:prstGeom>
        </p:spPr>
        <p:txBody>
          <a:bodyPr wrap="square">
            <a:spAutoFit/>
          </a:bodyPr>
          <a:lstStyle/>
          <a:p>
            <a:r>
              <a:rPr lang="pt-BR" sz="1400" dirty="0">
                <a:latin typeface="Arial" pitchFamily="34" charset="0"/>
                <a:cs typeface="Arial" pitchFamily="34" charset="0"/>
              </a:rPr>
              <a:t>Data Base Management System (DBMS) ou Sistemas Gerenciador de Banco de Dados (SGBD) </a:t>
            </a:r>
          </a:p>
        </p:txBody>
      </p:sp>
      <p:sp>
        <p:nvSpPr>
          <p:cNvPr id="15" name="Retângulo 14"/>
          <p:cNvSpPr/>
          <p:nvPr/>
        </p:nvSpPr>
        <p:spPr>
          <a:xfrm>
            <a:off x="1502885" y="2983876"/>
            <a:ext cx="8064722" cy="738664"/>
          </a:xfrm>
          <a:prstGeom prst="rect">
            <a:avLst/>
          </a:prstGeom>
        </p:spPr>
        <p:txBody>
          <a:bodyPr wrap="square">
            <a:spAutoFit/>
          </a:bodyPr>
          <a:lstStyle/>
          <a:p>
            <a:r>
              <a:rPr lang="pt-BR" sz="1400" dirty="0">
                <a:latin typeface="Arial" pitchFamily="34" charset="0"/>
                <a:cs typeface="Arial" pitchFamily="34" charset="0"/>
              </a:rPr>
              <a:t>Os SGBD são programas responsáveis pelo controle de acesso dos usuários à base de dados bem como pelo controle do armazenamento, alteração e recuperação dos dados. Veja nas imagens para conhece-los.</a:t>
            </a:r>
          </a:p>
        </p:txBody>
      </p:sp>
      <p:sp>
        <p:nvSpPr>
          <p:cNvPr id="16" name="Retângulo 15"/>
          <p:cNvSpPr/>
          <p:nvPr/>
        </p:nvSpPr>
        <p:spPr>
          <a:xfrm>
            <a:off x="1281363" y="5601985"/>
            <a:ext cx="8947158" cy="523220"/>
          </a:xfrm>
          <a:prstGeom prst="rect">
            <a:avLst/>
          </a:prstGeom>
        </p:spPr>
        <p:txBody>
          <a:bodyPr wrap="square">
            <a:spAutoFit/>
          </a:bodyPr>
          <a:lstStyle/>
          <a:p>
            <a:r>
              <a:rPr lang="pt-BR" sz="1400" dirty="0">
                <a:latin typeface="Arial" pitchFamily="34" charset="0"/>
                <a:cs typeface="Arial" pitchFamily="34" charset="0"/>
              </a:rPr>
              <a:t>O SGBD garante a independência física e lógica dos dados em relação aos programas que os manipulam. </a:t>
            </a:r>
            <a:endParaRPr lang="pt-BR" sz="1400" dirty="0" smtClean="0">
              <a:latin typeface="Arial" pitchFamily="34" charset="0"/>
              <a:cs typeface="Arial" pitchFamily="34" charset="0"/>
            </a:endParaRPr>
          </a:p>
          <a:p>
            <a:r>
              <a:rPr lang="pt-BR" sz="1400" dirty="0" smtClean="0">
                <a:latin typeface="Arial" pitchFamily="34" charset="0"/>
                <a:cs typeface="Arial" pitchFamily="34" charset="0"/>
              </a:rPr>
              <a:t>Você </a:t>
            </a:r>
            <a:r>
              <a:rPr lang="pt-BR" sz="1400" dirty="0">
                <a:latin typeface="Arial" pitchFamily="34" charset="0"/>
                <a:cs typeface="Arial" pitchFamily="34" charset="0"/>
              </a:rPr>
              <a:t>conseguiu perceber a importância do SGBD? </a:t>
            </a:r>
          </a:p>
        </p:txBody>
      </p:sp>
      <p:sp>
        <p:nvSpPr>
          <p:cNvPr id="17" name="Retângulo 16"/>
          <p:cNvSpPr/>
          <p:nvPr/>
        </p:nvSpPr>
        <p:spPr>
          <a:xfrm>
            <a:off x="1253067" y="5012770"/>
            <a:ext cx="1190625" cy="553998"/>
          </a:xfrm>
          <a:prstGeom prst="rect">
            <a:avLst/>
          </a:prstGeom>
        </p:spPr>
        <p:txBody>
          <a:bodyPr wrap="square">
            <a:spAutoFit/>
          </a:bodyPr>
          <a:lstStyle/>
          <a:p>
            <a:r>
              <a:rPr lang="pt-BR" sz="1000" dirty="0">
                <a:latin typeface="Arial" pitchFamily="34" charset="0"/>
                <a:cs typeface="Arial" pitchFamily="34" charset="0"/>
              </a:rPr>
              <a:t>Acesso dos usuários à base de dados</a:t>
            </a:r>
          </a:p>
        </p:txBody>
      </p:sp>
      <p:sp>
        <p:nvSpPr>
          <p:cNvPr id="18" name="Retângulo 17"/>
          <p:cNvSpPr/>
          <p:nvPr/>
        </p:nvSpPr>
        <p:spPr>
          <a:xfrm>
            <a:off x="3002670" y="5012770"/>
            <a:ext cx="1983235" cy="276999"/>
          </a:xfrm>
          <a:prstGeom prst="rect">
            <a:avLst/>
          </a:prstGeom>
        </p:spPr>
        <p:txBody>
          <a:bodyPr wrap="none">
            <a:spAutoFit/>
          </a:bodyPr>
          <a:lstStyle/>
          <a:p>
            <a:r>
              <a:rPr lang="pt-BR" sz="1200" dirty="0">
                <a:latin typeface="Arial" pitchFamily="34" charset="0"/>
                <a:cs typeface="Arial" pitchFamily="34" charset="0"/>
              </a:rPr>
              <a:t>Armazenamento de dados</a:t>
            </a:r>
          </a:p>
        </p:txBody>
      </p:sp>
      <p:sp>
        <p:nvSpPr>
          <p:cNvPr id="19" name="Retângulo 18"/>
          <p:cNvSpPr/>
          <p:nvPr/>
        </p:nvSpPr>
        <p:spPr>
          <a:xfrm>
            <a:off x="5179480" y="5040469"/>
            <a:ext cx="1726755" cy="307777"/>
          </a:xfrm>
          <a:prstGeom prst="rect">
            <a:avLst/>
          </a:prstGeom>
        </p:spPr>
        <p:txBody>
          <a:bodyPr wrap="none">
            <a:spAutoFit/>
          </a:bodyPr>
          <a:lstStyle/>
          <a:p>
            <a:r>
              <a:rPr lang="pt-BR" sz="1400" dirty="0">
                <a:latin typeface="Arial" pitchFamily="34" charset="0"/>
                <a:cs typeface="Arial" pitchFamily="34" charset="0"/>
              </a:rPr>
              <a:t>Alteração de dados</a:t>
            </a:r>
          </a:p>
        </p:txBody>
      </p:sp>
      <p:sp>
        <p:nvSpPr>
          <p:cNvPr id="20" name="Retângulo 19"/>
          <p:cNvSpPr/>
          <p:nvPr/>
        </p:nvSpPr>
        <p:spPr>
          <a:xfrm>
            <a:off x="7070481" y="5178374"/>
            <a:ext cx="2084225" cy="307777"/>
          </a:xfrm>
          <a:prstGeom prst="rect">
            <a:avLst/>
          </a:prstGeom>
        </p:spPr>
        <p:txBody>
          <a:bodyPr wrap="none">
            <a:spAutoFit/>
          </a:bodyPr>
          <a:lstStyle/>
          <a:p>
            <a:r>
              <a:rPr lang="pt-BR" sz="1400" dirty="0">
                <a:latin typeface="Arial" pitchFamily="34" charset="0"/>
                <a:cs typeface="Arial" pitchFamily="34" charset="0"/>
              </a:rPr>
              <a:t>Recuperação de dados.</a:t>
            </a:r>
          </a:p>
        </p:txBody>
      </p:sp>
      <p:sp>
        <p:nvSpPr>
          <p:cNvPr id="21" name="Retângulo 20"/>
          <p:cNvSpPr/>
          <p:nvPr/>
        </p:nvSpPr>
        <p:spPr>
          <a:xfrm>
            <a:off x="1465671" y="2341625"/>
            <a:ext cx="2528616" cy="369332"/>
          </a:xfrm>
          <a:prstGeom prst="rect">
            <a:avLst/>
          </a:prstGeom>
        </p:spPr>
        <p:txBody>
          <a:bodyPr wrap="square">
            <a:spAutoFit/>
          </a:bodyPr>
          <a:lstStyle/>
          <a:p>
            <a:r>
              <a:rPr lang="pt-BR" b="1" dirty="0"/>
              <a:t>Conceitos Relacionais    </a:t>
            </a:r>
          </a:p>
        </p:txBody>
      </p:sp>
      <p:sp>
        <p:nvSpPr>
          <p:cNvPr id="22" name="Retângulo 21"/>
          <p:cNvSpPr/>
          <p:nvPr/>
        </p:nvSpPr>
        <p:spPr>
          <a:xfrm>
            <a:off x="1555955" y="420073"/>
            <a:ext cx="2137445" cy="369332"/>
          </a:xfrm>
          <a:prstGeom prst="rect">
            <a:avLst/>
          </a:prstGeom>
        </p:spPr>
        <p:txBody>
          <a:bodyPr wrap="none">
            <a:spAutoFit/>
          </a:bodyPr>
          <a:lstStyle/>
          <a:p>
            <a:r>
              <a:rPr lang="pt-BR" b="1" dirty="0"/>
              <a:t>Campos e Registros</a:t>
            </a:r>
          </a:p>
        </p:txBody>
      </p:sp>
    </p:spTree>
    <p:extLst>
      <p:ext uri="{BB962C8B-B14F-4D97-AF65-F5344CB8AC3E}">
        <p14:creationId xmlns:p14="http://schemas.microsoft.com/office/powerpoint/2010/main" val="541171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xe">
  <a:themeElements>
    <a:clrScheme name="Para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x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E0F11FCC441BF4EA51957C52A8ABD03" ma:contentTypeVersion="2" ma:contentTypeDescription="Crie um novo documento." ma:contentTypeScope="" ma:versionID="5b2061e00a16922f1d03d239b5129544">
  <xsd:schema xmlns:xsd="http://www.w3.org/2001/XMLSchema" xmlns:xs="http://www.w3.org/2001/XMLSchema" xmlns:p="http://schemas.microsoft.com/office/2006/metadata/properties" xmlns:ns2="02f29a35-8c07-4ae4-8e95-9ed34a27b13a" targetNamespace="http://schemas.microsoft.com/office/2006/metadata/properties" ma:root="true" ma:fieldsID="ba56560f3e9a8869d6635c6b24a82c82" ns2:_="">
    <xsd:import namespace="02f29a35-8c07-4ae4-8e95-9ed34a27b1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29a35-8c07-4ae4-8e95-9ed34a27b1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25D2F6-1369-4CA0-8C94-0E78E10A7AE8}"/>
</file>

<file path=customXml/itemProps2.xml><?xml version="1.0" encoding="utf-8"?>
<ds:datastoreItem xmlns:ds="http://schemas.openxmlformats.org/officeDocument/2006/customXml" ds:itemID="{D3C34276-2943-42C0-8F83-66C4FD312211}"/>
</file>

<file path=customXml/itemProps3.xml><?xml version="1.0" encoding="utf-8"?>
<ds:datastoreItem xmlns:ds="http://schemas.openxmlformats.org/officeDocument/2006/customXml" ds:itemID="{37C754CA-8A6B-4DE9-BB22-0A9B889A288F}"/>
</file>

<file path=docProps/app.xml><?xml version="1.0" encoding="utf-8"?>
<Properties xmlns="http://schemas.openxmlformats.org/officeDocument/2006/extended-properties" xmlns:vt="http://schemas.openxmlformats.org/officeDocument/2006/docPropsVTypes">
  <Template>TM03457496[[fn=Parallax]]</Template>
  <TotalTime>992</TotalTime>
  <Words>1044</Words>
  <Application>Microsoft Office PowerPoint</Application>
  <PresentationFormat>Personalizar</PresentationFormat>
  <Paragraphs>116</Paragraphs>
  <Slides>9</Slides>
  <Notes>0</Notes>
  <HiddenSlides>0</HiddenSlides>
  <MMClips>0</MMClip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Paralaxe</vt:lpstr>
      <vt:lpstr>BANCO DE DADOS</vt:lpstr>
      <vt:lpstr>Visão Geral</vt:lpstr>
      <vt:lpstr>Você já viu alguém construir um prédio de cima para baixo? Claro que não! Criar um banco de dados sem modelagem seria como construir um prédio de cima para baixo. Nesse sentido, a modelagem de dados define a base, o alicerce, do banco de dados.  Antes que você possa responder a perguntas sobre banco de dado, é necessário entender conceitos. Para modelar um sistema de informações, precisamos identificar e especificar dois pontos importantes. Veja nas imagens para conhecer esses pontos. </vt:lpstr>
      <vt:lpstr>Exemplo  O Banco de dados pode ter um uso eficiente em uma aplicação web de comercio eletrônico. Por meio de aplicação web em comercio eletrônico, o sistema solicita as preferencias do cliente durante o cadastro no site. </vt:lpstr>
      <vt:lpstr>Exemplo Vamos ver alguns exemplos de utilização do banco de dados? Para isso, navegue pelas figuras. </vt:lpstr>
      <vt:lpstr>Banco de Dados Podemos dizer que o banco de dados possui as seguintes características: </vt:lpstr>
      <vt:lpstr>Conceitos Relacionais Você sabe o que são conceitos relacionados? Vamos conhece-los? </vt:lpstr>
      <vt:lpstr>Campos e Registros Você sabe o que representam campos e registros em uma base de dados? </vt:lpstr>
      <vt:lpstr>Apresentação do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Windows</dc:creator>
  <cp:lastModifiedBy>Ines</cp:lastModifiedBy>
  <cp:revision>34</cp:revision>
  <dcterms:created xsi:type="dcterms:W3CDTF">2020-04-22T19:08:04Z</dcterms:created>
  <dcterms:modified xsi:type="dcterms:W3CDTF">2020-09-03T23:52:42Z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0x010100AE0F11FCC441BF4EA51957C52A8ABD03</vt:lpwstr>
  </property>
</Properties>
</file>