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6.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5" r:id="rId4"/>
    <p:sldId id="260" r:id="rId5"/>
    <p:sldId id="261" r:id="rId6"/>
    <p:sldId id="267" r:id="rId7"/>
    <p:sldId id="263" r:id="rId8"/>
    <p:sldId id="268" r:id="rId9"/>
    <p:sldId id="264" r:id="rId10"/>
    <p:sldId id="274" r:id="rId11"/>
    <p:sldId id="275" r:id="rId12"/>
    <p:sldId id="276"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a:t>
            </a:r>
            <a:endParaRPr lang="pt-BR" dirty="0"/>
          </a:p>
        </p:txBody>
      </p:sp>
      <p:sp>
        <p:nvSpPr>
          <p:cNvPr id="3" name="Subtítulo 2"/>
          <p:cNvSpPr>
            <a:spLocks noGrp="1"/>
          </p:cNvSpPr>
          <p:nvPr>
            <p:ph type="subTitle" idx="1"/>
          </p:nvPr>
        </p:nvSpPr>
        <p:spPr/>
        <p:txBody>
          <a:bodyPr/>
          <a:lstStyle/>
          <a:p>
            <a:r>
              <a:rPr lang="pt-BR" dirty="0" smtClean="0"/>
              <a:t>CONHECIMENTOS BÁSICOS</a:t>
            </a:r>
          </a:p>
          <a:p>
            <a:r>
              <a:rPr lang="pt-BR" dirty="0" smtClean="0"/>
              <a:t>PROF LUIZ PINHEIRO</a:t>
            </a:r>
            <a:endParaRPr lang="pt-BR" dirty="0"/>
          </a:p>
        </p:txBody>
      </p:sp>
    </p:spTree>
    <p:extLst>
      <p:ext uri="{BB962C8B-B14F-4D97-AF65-F5344CB8AC3E}">
        <p14:creationId xmlns:p14="http://schemas.microsoft.com/office/powerpoint/2010/main" val="1934789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81479" y="504247"/>
            <a:ext cx="2199641" cy="369332"/>
          </a:xfrm>
          <a:prstGeom prst="rect">
            <a:avLst/>
          </a:prstGeom>
        </p:spPr>
        <p:txBody>
          <a:bodyPr wrap="none">
            <a:spAutoFit/>
          </a:bodyPr>
          <a:lstStyle/>
          <a:p>
            <a:r>
              <a:rPr lang="pt-BR" b="1" dirty="0"/>
              <a:t>Relacionamentos </a:t>
            </a:r>
          </a:p>
        </p:txBody>
      </p:sp>
      <p:sp>
        <p:nvSpPr>
          <p:cNvPr id="3" name="Retângulo 2"/>
          <p:cNvSpPr/>
          <p:nvPr/>
        </p:nvSpPr>
        <p:spPr>
          <a:xfrm>
            <a:off x="1527401" y="801690"/>
            <a:ext cx="9845451" cy="738664"/>
          </a:xfrm>
          <a:prstGeom prst="rect">
            <a:avLst/>
          </a:prstGeom>
        </p:spPr>
        <p:txBody>
          <a:bodyPr wrap="square">
            <a:spAutoFit/>
          </a:bodyPr>
          <a:lstStyle/>
          <a:p>
            <a:pPr algn="just"/>
            <a:r>
              <a:rPr lang="pt-BR" sz="1400" dirty="0" smtClean="0"/>
              <a:t>O </a:t>
            </a:r>
            <a:r>
              <a:rPr lang="pt-BR" sz="1400" dirty="0"/>
              <a:t>entendimento sobre o que são efetivamente relacionamentos e a capacidade de enxergar estes objetos, como participantes do mundo real, são fatores primordiais para que se venha a efetuar trabalhos de modelagem de dados com compreensão do que está sendo realizado. </a:t>
            </a:r>
          </a:p>
        </p:txBody>
      </p:sp>
      <p:sp>
        <p:nvSpPr>
          <p:cNvPr id="4" name="Retângulo 3"/>
          <p:cNvSpPr/>
          <p:nvPr/>
        </p:nvSpPr>
        <p:spPr>
          <a:xfrm>
            <a:off x="759643" y="1611313"/>
            <a:ext cx="1061320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pt-BR" sz="1400" dirty="0"/>
              <a:t>É uma forma estruturada de representar coisas que existem e ocorrem em uma realidade, devendo, sempre, retratar com simplicidade os fatos. </a:t>
            </a:r>
          </a:p>
        </p:txBody>
      </p:sp>
      <p:sp>
        <p:nvSpPr>
          <p:cNvPr id="5" name="Retângulo 4"/>
          <p:cNvSpPr/>
          <p:nvPr/>
        </p:nvSpPr>
        <p:spPr>
          <a:xfrm>
            <a:off x="1121230" y="2200794"/>
            <a:ext cx="9949543" cy="738664"/>
          </a:xfrm>
          <a:prstGeom prst="rect">
            <a:avLst/>
          </a:prstGeom>
        </p:spPr>
        <p:txBody>
          <a:bodyPr wrap="square">
            <a:spAutoFit/>
          </a:bodyPr>
          <a:lstStyle/>
          <a:p>
            <a:pPr algn="just"/>
            <a:r>
              <a:rPr lang="pt-BR" sz="1400" dirty="0"/>
              <a:t>Para um retrato dos objetos e fatos de um problema, os relacionamentos são os elementos que nos apresentam o sentido de existência destes objetos e suas inter-relações, sem as quais ficaria de derradeira confusão o entendimento e a compreensão do domínio do problema. </a:t>
            </a:r>
          </a:p>
        </p:txBody>
      </p:sp>
      <p:sp>
        <p:nvSpPr>
          <p:cNvPr id="6" name="Retângulo 5"/>
          <p:cNvSpPr/>
          <p:nvPr/>
        </p:nvSpPr>
        <p:spPr>
          <a:xfrm>
            <a:off x="850451" y="2982353"/>
            <a:ext cx="1018086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pt-BR" sz="1600" dirty="0"/>
              <a:t>Representam a ligação entre os elementos de uma entidade com os de outra entidade</a:t>
            </a:r>
            <a:r>
              <a:rPr lang="pt-BR" sz="1600" dirty="0" smtClean="0"/>
              <a:t>. Em </a:t>
            </a:r>
            <a:r>
              <a:rPr lang="pt-BR" sz="1600" dirty="0"/>
              <a:t>outras palavras, um relacionamento é uma </a:t>
            </a:r>
            <a:r>
              <a:rPr lang="pt-BR" sz="1600" b="1" u="sng" dirty="0">
                <a:solidFill>
                  <a:srgbClr val="FF0000"/>
                </a:solidFill>
              </a:rPr>
              <a:t>associação</a:t>
            </a:r>
            <a:r>
              <a:rPr lang="pt-BR" sz="1600" dirty="0"/>
              <a:t> estabelecida entre campos comuns (atributos) em duas (ou mais) tabelas</a:t>
            </a:r>
            <a:r>
              <a:rPr lang="pt-BR" sz="1600" dirty="0" smtClean="0"/>
              <a:t>. Os </a:t>
            </a:r>
            <a:r>
              <a:rPr lang="pt-BR" sz="1600" dirty="0"/>
              <a:t>relacionamentos podem ter três modalidades, com determinado grau.</a:t>
            </a:r>
          </a:p>
        </p:txBody>
      </p:sp>
      <p:sp>
        <p:nvSpPr>
          <p:cNvPr id="7" name="Retângulo 6"/>
          <p:cNvSpPr/>
          <p:nvPr/>
        </p:nvSpPr>
        <p:spPr>
          <a:xfrm>
            <a:off x="1464130" y="3938326"/>
            <a:ext cx="3015569" cy="369332"/>
          </a:xfrm>
          <a:prstGeom prst="rect">
            <a:avLst/>
          </a:prstGeom>
        </p:spPr>
        <p:txBody>
          <a:bodyPr wrap="none">
            <a:spAutoFit/>
          </a:bodyPr>
          <a:lstStyle/>
          <a:p>
            <a:r>
              <a:rPr lang="pt-BR" b="1" dirty="0"/>
              <a:t>Tipos de Relacionamento</a:t>
            </a:r>
          </a:p>
        </p:txBody>
      </p:sp>
      <p:sp>
        <p:nvSpPr>
          <p:cNvPr id="8" name="Retângulo 7"/>
          <p:cNvSpPr/>
          <p:nvPr/>
        </p:nvSpPr>
        <p:spPr>
          <a:xfrm>
            <a:off x="860172" y="4338377"/>
            <a:ext cx="3092513" cy="307777"/>
          </a:xfrm>
          <a:prstGeom prst="rect">
            <a:avLst/>
          </a:prstGeom>
        </p:spPr>
        <p:txBody>
          <a:bodyPr wrap="none">
            <a:spAutoFit/>
          </a:bodyPr>
          <a:lstStyle/>
          <a:p>
            <a:r>
              <a:rPr lang="pt-BR" sz="1400" b="1" dirty="0"/>
              <a:t>Relacionamento de Um-para-Um</a:t>
            </a:r>
            <a:endParaRPr lang="pt-BR" sz="1400" dirty="0"/>
          </a:p>
        </p:txBody>
      </p:sp>
      <p:sp>
        <p:nvSpPr>
          <p:cNvPr id="9" name="Retângulo 8"/>
          <p:cNvSpPr/>
          <p:nvPr/>
        </p:nvSpPr>
        <p:spPr>
          <a:xfrm>
            <a:off x="892638" y="4686916"/>
            <a:ext cx="10210800" cy="276999"/>
          </a:xfrm>
          <a:prstGeom prst="rect">
            <a:avLst/>
          </a:prstGeom>
        </p:spPr>
        <p:txBody>
          <a:bodyPr wrap="square">
            <a:spAutoFit/>
          </a:bodyPr>
          <a:lstStyle/>
          <a:p>
            <a:r>
              <a:rPr lang="pt-BR" sz="1200" dirty="0"/>
              <a:t>Neste grau de relacionamento, cada elemento de uma entidade relaciona-se com um e somente um elemento de outra entidade</a:t>
            </a:r>
          </a:p>
        </p:txBody>
      </p:sp>
      <p:sp>
        <p:nvSpPr>
          <p:cNvPr id="10" name="Retângulo 9"/>
          <p:cNvSpPr/>
          <p:nvPr/>
        </p:nvSpPr>
        <p:spPr>
          <a:xfrm>
            <a:off x="889919" y="5016010"/>
            <a:ext cx="3369833" cy="307777"/>
          </a:xfrm>
          <a:prstGeom prst="rect">
            <a:avLst/>
          </a:prstGeom>
        </p:spPr>
        <p:txBody>
          <a:bodyPr wrap="none">
            <a:spAutoFit/>
          </a:bodyPr>
          <a:lstStyle/>
          <a:p>
            <a:r>
              <a:rPr lang="pt-BR" sz="1400" b="1" dirty="0"/>
              <a:t>Relacionamento de </a:t>
            </a:r>
            <a:r>
              <a:rPr lang="pt-BR" sz="1400" b="1" dirty="0" smtClean="0"/>
              <a:t>Um-para-Muitos</a:t>
            </a:r>
            <a:endParaRPr lang="pt-BR" sz="1400" dirty="0"/>
          </a:p>
        </p:txBody>
      </p:sp>
      <p:sp>
        <p:nvSpPr>
          <p:cNvPr id="11" name="Retângulo 10"/>
          <p:cNvSpPr/>
          <p:nvPr/>
        </p:nvSpPr>
        <p:spPr>
          <a:xfrm>
            <a:off x="810997" y="5266639"/>
            <a:ext cx="10259775" cy="369332"/>
          </a:xfrm>
          <a:prstGeom prst="rect">
            <a:avLst/>
          </a:prstGeom>
        </p:spPr>
        <p:txBody>
          <a:bodyPr wrap="square">
            <a:spAutoFit/>
          </a:bodyPr>
          <a:lstStyle/>
          <a:p>
            <a:r>
              <a:rPr lang="pt-BR" dirty="0"/>
              <a:t> </a:t>
            </a:r>
            <a:r>
              <a:rPr lang="pt-BR" sz="1200" dirty="0"/>
              <a:t>Um-para-muitos: é o tipo mais comum de relacionamento, onde um registro pode ter muitos registros coincidentes em outra tabela.</a:t>
            </a:r>
          </a:p>
        </p:txBody>
      </p:sp>
      <p:sp>
        <p:nvSpPr>
          <p:cNvPr id="12" name="Retângulo 11"/>
          <p:cNvSpPr/>
          <p:nvPr/>
        </p:nvSpPr>
        <p:spPr>
          <a:xfrm>
            <a:off x="892638" y="5693119"/>
            <a:ext cx="3696846" cy="307777"/>
          </a:xfrm>
          <a:prstGeom prst="rect">
            <a:avLst/>
          </a:prstGeom>
        </p:spPr>
        <p:txBody>
          <a:bodyPr wrap="none">
            <a:spAutoFit/>
          </a:bodyPr>
          <a:lstStyle/>
          <a:p>
            <a:r>
              <a:rPr lang="pt-BR" sz="1400" b="1" dirty="0"/>
              <a:t>Relacionamento de Muitos -para-Muitos</a:t>
            </a:r>
            <a:endParaRPr lang="pt-BR" sz="1400" dirty="0"/>
          </a:p>
        </p:txBody>
      </p:sp>
      <p:sp>
        <p:nvSpPr>
          <p:cNvPr id="13" name="Retângulo 12"/>
          <p:cNvSpPr/>
          <p:nvPr/>
        </p:nvSpPr>
        <p:spPr>
          <a:xfrm>
            <a:off x="806716" y="5902122"/>
            <a:ext cx="10198753" cy="369332"/>
          </a:xfrm>
          <a:prstGeom prst="rect">
            <a:avLst/>
          </a:prstGeom>
        </p:spPr>
        <p:txBody>
          <a:bodyPr wrap="square">
            <a:spAutoFit/>
          </a:bodyPr>
          <a:lstStyle/>
          <a:p>
            <a:r>
              <a:rPr lang="pt-BR" dirty="0"/>
              <a:t> </a:t>
            </a:r>
            <a:r>
              <a:rPr lang="pt-BR" sz="1200" dirty="0"/>
              <a:t>Muitos-para-muitos: um registro pode ter muitos registros coincidentes em duas tabelas. </a:t>
            </a:r>
          </a:p>
        </p:txBody>
      </p:sp>
      <p:sp>
        <p:nvSpPr>
          <p:cNvPr id="14" name="Retângulo 13"/>
          <p:cNvSpPr/>
          <p:nvPr/>
        </p:nvSpPr>
        <p:spPr>
          <a:xfrm>
            <a:off x="669471" y="6276817"/>
            <a:ext cx="10768693" cy="415498"/>
          </a:xfrm>
          <a:prstGeom prst="rect">
            <a:avLst/>
          </a:prstGeom>
        </p:spPr>
        <p:txBody>
          <a:bodyPr wrap="square">
            <a:spAutoFit/>
          </a:bodyPr>
          <a:lstStyle/>
          <a:p>
            <a:pPr algn="just"/>
            <a:r>
              <a:rPr lang="pt-BR" sz="1000" dirty="0"/>
              <a:t>Esse tipo de relacionamento só é possível definindo-se uma terceira tabela (denominada tabela associação) cuja chave primária consista em dois campos: as chaves estrangeiras provenientes em ambas as tabelas. Na verdade, um relacionamento muitos-para-muitos são dois relacionamentos com uma terceira tabela.</a:t>
            </a:r>
          </a:p>
        </p:txBody>
      </p:sp>
    </p:spTree>
    <p:extLst>
      <p:ext uri="{BB962C8B-B14F-4D97-AF65-F5344CB8AC3E}">
        <p14:creationId xmlns:p14="http://schemas.microsoft.com/office/powerpoint/2010/main" val="158398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699035" y="607270"/>
            <a:ext cx="1805302" cy="369332"/>
          </a:xfrm>
          <a:prstGeom prst="rect">
            <a:avLst/>
          </a:prstGeom>
        </p:spPr>
        <p:txBody>
          <a:bodyPr wrap="none">
            <a:spAutoFit/>
          </a:bodyPr>
          <a:lstStyle/>
          <a:p>
            <a:r>
              <a:rPr lang="pt-BR" b="1" dirty="0"/>
              <a:t>Cardinalidade</a:t>
            </a:r>
          </a:p>
        </p:txBody>
      </p:sp>
      <p:sp>
        <p:nvSpPr>
          <p:cNvPr id="3" name="Retângulo 2"/>
          <p:cNvSpPr/>
          <p:nvPr/>
        </p:nvSpPr>
        <p:spPr>
          <a:xfrm>
            <a:off x="1494063" y="911290"/>
            <a:ext cx="9854293" cy="646331"/>
          </a:xfrm>
          <a:prstGeom prst="rect">
            <a:avLst/>
          </a:prstGeom>
        </p:spPr>
        <p:txBody>
          <a:bodyPr wrap="square">
            <a:spAutoFit/>
          </a:bodyPr>
          <a:lstStyle/>
          <a:p>
            <a:pPr algn="just"/>
            <a:r>
              <a:rPr lang="pt-BR" sz="1200" dirty="0"/>
              <a:t>Quando temos um relacionamento entre duas entidades, o número de ocorrências de uma entidade que está associado, com ocorrências de outra entidade, determina a cardinalidade deste fato. No relacionamento, cada elemento de uma entidade relaciona-se com um somente um elemento de outra entidade. </a:t>
            </a:r>
          </a:p>
        </p:txBody>
      </p:sp>
      <p:sp>
        <p:nvSpPr>
          <p:cNvPr id="4" name="Retângulo 3"/>
          <p:cNvSpPr/>
          <p:nvPr/>
        </p:nvSpPr>
        <p:spPr>
          <a:xfrm>
            <a:off x="930729" y="1614131"/>
            <a:ext cx="10417627" cy="830997"/>
          </a:xfrm>
          <a:prstGeom prst="rect">
            <a:avLst/>
          </a:prstGeom>
        </p:spPr>
        <p:txBody>
          <a:bodyPr wrap="square">
            <a:spAutoFit/>
          </a:bodyPr>
          <a:lstStyle/>
          <a:p>
            <a:pPr algn="just"/>
            <a:r>
              <a:rPr lang="pt-BR" sz="1200" dirty="0"/>
              <a:t>Representando a quantidade de elementos das tabelas associados, ou seja, exibe graficamente o tipo de relacionamento usado para associação. Deve-se ler o relacionamento nos dois sentidos em que ele se efetuar, muito dos erros na construção de modelo de dados ocorrem por serem realizados exames apressados sobre a cardinalidade dos relacionamentos, efetuando-se a analise somente de um interesse especifico do negócio, sem que se verifique a cardinalidade no sentido inverso. </a:t>
            </a:r>
          </a:p>
        </p:txBody>
      </p:sp>
      <p:sp>
        <p:nvSpPr>
          <p:cNvPr id="5" name="Retângulo 4"/>
          <p:cNvSpPr/>
          <p:nvPr/>
        </p:nvSpPr>
        <p:spPr>
          <a:xfrm>
            <a:off x="1000124" y="2526171"/>
            <a:ext cx="10278835" cy="369332"/>
          </a:xfrm>
          <a:prstGeom prst="rect">
            <a:avLst/>
          </a:prstGeom>
        </p:spPr>
        <p:txBody>
          <a:bodyPr wrap="square">
            <a:spAutoFit/>
          </a:bodyPr>
          <a:lstStyle/>
          <a:p>
            <a:r>
              <a:rPr lang="pt-BR" dirty="0"/>
              <a:t>Existem duas maneiras de representarmos as cardinalidade relacionadas:</a:t>
            </a:r>
          </a:p>
        </p:txBody>
      </p:sp>
      <p:sp>
        <p:nvSpPr>
          <p:cNvPr id="6" name="Retângulo 5"/>
          <p:cNvSpPr/>
          <p:nvPr/>
        </p:nvSpPr>
        <p:spPr>
          <a:xfrm>
            <a:off x="1129808" y="2966748"/>
            <a:ext cx="1188146" cy="307777"/>
          </a:xfrm>
          <a:prstGeom prst="rect">
            <a:avLst/>
          </a:prstGeom>
        </p:spPr>
        <p:txBody>
          <a:bodyPr wrap="none">
            <a:spAutoFit/>
          </a:bodyPr>
          <a:lstStyle/>
          <a:p>
            <a:r>
              <a:rPr lang="pt-BR" sz="1400" b="1" dirty="0"/>
              <a:t>Notação A:</a:t>
            </a:r>
          </a:p>
        </p:txBody>
      </p:sp>
      <p:sp>
        <p:nvSpPr>
          <p:cNvPr id="7" name="Retângulo 6"/>
          <p:cNvSpPr/>
          <p:nvPr/>
        </p:nvSpPr>
        <p:spPr>
          <a:xfrm>
            <a:off x="1129807" y="3380657"/>
            <a:ext cx="2903349" cy="1323439"/>
          </a:xfrm>
          <a:prstGeom prst="rect">
            <a:avLst/>
          </a:prstGeom>
        </p:spPr>
        <p:txBody>
          <a:bodyPr wrap="square">
            <a:spAutoFit/>
          </a:bodyPr>
          <a:lstStyle/>
          <a:p>
            <a:pPr algn="just"/>
            <a:r>
              <a:rPr lang="pt-BR" sz="1000" b="1" dirty="0"/>
              <a:t>1 para 1</a:t>
            </a:r>
            <a:r>
              <a:rPr lang="pt-BR" sz="1000" dirty="0"/>
              <a:t>  : uma única ocorrência na tabela A e uma única ocorrência na tabela B.</a:t>
            </a:r>
          </a:p>
          <a:p>
            <a:pPr algn="just"/>
            <a:r>
              <a:rPr lang="pt-BR" sz="1000" b="1" dirty="0" smtClean="0"/>
              <a:t>1 </a:t>
            </a:r>
            <a:r>
              <a:rPr lang="pt-BR" sz="1000" b="1" dirty="0"/>
              <a:t>para N</a:t>
            </a:r>
            <a:r>
              <a:rPr lang="pt-BR" sz="1000" dirty="0"/>
              <a:t> : uma única ocorrência na tabela A e muitas ocorrências na tabela B.</a:t>
            </a:r>
          </a:p>
          <a:p>
            <a:pPr algn="just"/>
            <a:r>
              <a:rPr lang="pt-BR" sz="1000" b="1" dirty="0" smtClean="0"/>
              <a:t>N </a:t>
            </a:r>
            <a:r>
              <a:rPr lang="pt-BR" sz="1000" b="1" dirty="0"/>
              <a:t>para 1</a:t>
            </a:r>
            <a:r>
              <a:rPr lang="pt-BR" sz="1000" dirty="0"/>
              <a:t> : muitas ocorrências na tabela A e uma única ocorrência na tabela B.</a:t>
            </a:r>
          </a:p>
          <a:p>
            <a:pPr algn="just"/>
            <a:r>
              <a:rPr lang="pt-BR" sz="1000" b="1" dirty="0" smtClean="0"/>
              <a:t>N </a:t>
            </a:r>
            <a:r>
              <a:rPr lang="pt-BR" sz="1000" b="1" dirty="0"/>
              <a:t>para N</a:t>
            </a:r>
            <a:r>
              <a:rPr lang="pt-BR" sz="1000" dirty="0"/>
              <a:t>: muitas ocorrências tanto na tabela A como na tabela B.</a:t>
            </a:r>
          </a:p>
        </p:txBody>
      </p:sp>
      <p:sp>
        <p:nvSpPr>
          <p:cNvPr id="49" name="Retângulo 48"/>
          <p:cNvSpPr/>
          <p:nvPr/>
        </p:nvSpPr>
        <p:spPr>
          <a:xfrm>
            <a:off x="5224942" y="2966748"/>
            <a:ext cx="2858475" cy="307777"/>
          </a:xfrm>
          <a:prstGeom prst="rect">
            <a:avLst/>
          </a:prstGeom>
        </p:spPr>
        <p:txBody>
          <a:bodyPr wrap="none">
            <a:spAutoFit/>
          </a:bodyPr>
          <a:lstStyle/>
          <a:p>
            <a:r>
              <a:rPr lang="pt-BR" sz="1400" dirty="0"/>
              <a:t>Representação da Notação A</a:t>
            </a:r>
          </a:p>
        </p:txBody>
      </p:sp>
      <p:sp>
        <p:nvSpPr>
          <p:cNvPr id="50" name="Text Box 63"/>
          <p:cNvSpPr txBox="1">
            <a:spLocks noChangeArrowheads="1"/>
          </p:cNvSpPr>
          <p:nvPr/>
        </p:nvSpPr>
        <p:spPr bwMode="auto">
          <a:xfrm>
            <a:off x="6421209" y="338817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Text Box 64"/>
          <p:cNvSpPr txBox="1">
            <a:spLocks noChangeArrowheads="1"/>
          </p:cNvSpPr>
          <p:nvPr/>
        </p:nvSpPr>
        <p:spPr bwMode="auto">
          <a:xfrm>
            <a:off x="8082641" y="4386337"/>
            <a:ext cx="990600" cy="457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NÍVEL</a:t>
            </a:r>
          </a:p>
          <a:p>
            <a:pPr marL="0" marR="0" lvl="0" indent="0" algn="ctr" defTabSz="914400" rtl="0" eaLnBrk="1" fontAlgn="base" latinLnBrk="0" hangingPunct="1">
              <a:lnSpc>
                <a:spcPct val="100000"/>
              </a:lnSpc>
              <a:spcBef>
                <a:spcPct val="0"/>
              </a:spcBef>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SALARIAL</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Text Box 65"/>
          <p:cNvSpPr txBox="1">
            <a:spLocks noChangeArrowheads="1"/>
          </p:cNvSpPr>
          <p:nvPr/>
        </p:nvSpPr>
        <p:spPr bwMode="auto">
          <a:xfrm>
            <a:off x="4993826" y="4361200"/>
            <a:ext cx="990600" cy="457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ÁREA</a:t>
            </a:r>
          </a:p>
          <a:p>
            <a:pPr marL="0" marR="0" lvl="0" indent="0" algn="ctr" defTabSz="914400" rtl="0" eaLnBrk="1" fontAlgn="base" latinLnBrk="0" hangingPunct="1">
              <a:lnSpc>
                <a:spcPct val="100000"/>
              </a:lnSpc>
              <a:spcBef>
                <a:spcPct val="0"/>
              </a:spcBef>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LOTAÇÃO</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Text Box 66"/>
          <p:cNvSpPr txBox="1">
            <a:spLocks noChangeArrowheads="1"/>
          </p:cNvSpPr>
          <p:nvPr/>
        </p:nvSpPr>
        <p:spPr bwMode="auto">
          <a:xfrm>
            <a:off x="6530422" y="4393856"/>
            <a:ext cx="990600" cy="457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endParaRPr kumimoji="0" lang="pt-BR" sz="9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EMPREGADO</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Text Box 67"/>
          <p:cNvSpPr txBox="1">
            <a:spLocks noChangeArrowheads="1"/>
          </p:cNvSpPr>
          <p:nvPr/>
        </p:nvSpPr>
        <p:spPr bwMode="auto">
          <a:xfrm>
            <a:off x="6520066" y="5422551"/>
            <a:ext cx="967966" cy="414907"/>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endParaRPr kumimoji="0" lang="pt-BR" sz="9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buClrTx/>
              <a:buSzTx/>
              <a:buFontTx/>
              <a:buNone/>
              <a:tabLst/>
            </a:pPr>
            <a:r>
              <a:rPr kumimoji="0" lang="pt-BR" sz="900" b="0" i="0" u="none" strike="noStrike" cap="none" normalizeH="0" baseline="0" dirty="0" smtClean="0">
                <a:ln>
                  <a:noFill/>
                </a:ln>
                <a:solidFill>
                  <a:schemeClr val="tx1"/>
                </a:solidFill>
                <a:effectLst/>
                <a:latin typeface="Calibri" pitchFamily="34" charset="0"/>
                <a:cs typeface="Arial" pitchFamily="34" charset="0"/>
              </a:rPr>
              <a:t>GERENTE</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Retângulo de cantos arredondados 54"/>
          <p:cNvSpPr/>
          <p:nvPr/>
        </p:nvSpPr>
        <p:spPr>
          <a:xfrm>
            <a:off x="6546750" y="3339195"/>
            <a:ext cx="914599" cy="531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gn="ctr" defTabSz="914400" fontAlgn="base">
              <a:spcBef>
                <a:spcPct val="0"/>
              </a:spcBef>
            </a:pPr>
            <a:r>
              <a:rPr lang="pt-BR" sz="800" dirty="0">
                <a:solidFill>
                  <a:schemeClr val="tx1"/>
                </a:solidFill>
                <a:latin typeface="Calibri" pitchFamily="34" charset="0"/>
                <a:cs typeface="Arial" pitchFamily="34" charset="0"/>
              </a:rPr>
              <a:t>DEPENDENTE</a:t>
            </a:r>
          </a:p>
          <a:p>
            <a:pPr lvl="0" algn="ctr" defTabSz="914400" fontAlgn="base">
              <a:spcBef>
                <a:spcPct val="0"/>
              </a:spcBef>
            </a:pPr>
            <a:r>
              <a:rPr lang="pt-BR" sz="800" dirty="0">
                <a:solidFill>
                  <a:schemeClr val="tx1"/>
                </a:solidFill>
                <a:latin typeface="Calibri" pitchFamily="34" charset="0"/>
                <a:cs typeface="Arial" pitchFamily="34" charset="0"/>
              </a:rPr>
              <a:t>EMPREGADO</a:t>
            </a:r>
            <a:endParaRPr lang="pt-BR" sz="800" dirty="0">
              <a:solidFill>
                <a:schemeClr val="tx1"/>
              </a:solidFill>
              <a:latin typeface="Arial" pitchFamily="34" charset="0"/>
              <a:cs typeface="Arial" pitchFamily="34" charset="0"/>
            </a:endParaRPr>
          </a:p>
        </p:txBody>
      </p:sp>
      <p:sp>
        <p:nvSpPr>
          <p:cNvPr id="56" name="Text Box 68"/>
          <p:cNvSpPr txBox="1">
            <a:spLocks noChangeArrowheads="1"/>
          </p:cNvSpPr>
          <p:nvPr/>
        </p:nvSpPr>
        <p:spPr bwMode="auto">
          <a:xfrm>
            <a:off x="6743110" y="421382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1</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Text Box 68"/>
          <p:cNvSpPr txBox="1">
            <a:spLocks noChangeArrowheads="1"/>
          </p:cNvSpPr>
          <p:nvPr/>
        </p:nvSpPr>
        <p:spPr bwMode="auto">
          <a:xfrm>
            <a:off x="7498337" y="4670412"/>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1</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8" name="Text Box 68"/>
          <p:cNvSpPr txBox="1">
            <a:spLocks noChangeArrowheads="1"/>
          </p:cNvSpPr>
          <p:nvPr/>
        </p:nvSpPr>
        <p:spPr bwMode="auto">
          <a:xfrm>
            <a:off x="6741854" y="5246705"/>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1</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 name="Text Box 68"/>
          <p:cNvSpPr txBox="1">
            <a:spLocks noChangeArrowheads="1"/>
          </p:cNvSpPr>
          <p:nvPr/>
        </p:nvSpPr>
        <p:spPr bwMode="auto">
          <a:xfrm>
            <a:off x="6118550" y="4597964"/>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1</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0" name="Text Box 69"/>
          <p:cNvSpPr txBox="1">
            <a:spLocks noChangeArrowheads="1"/>
          </p:cNvSpPr>
          <p:nvPr/>
        </p:nvSpPr>
        <p:spPr bwMode="auto">
          <a:xfrm>
            <a:off x="7818661" y="4311636"/>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N</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Text Box 69"/>
          <p:cNvSpPr txBox="1">
            <a:spLocks noChangeArrowheads="1"/>
          </p:cNvSpPr>
          <p:nvPr/>
        </p:nvSpPr>
        <p:spPr bwMode="auto">
          <a:xfrm>
            <a:off x="7094723" y="3831619"/>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N</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Text Box 69"/>
          <p:cNvSpPr txBox="1">
            <a:spLocks noChangeArrowheads="1"/>
          </p:cNvSpPr>
          <p:nvPr/>
        </p:nvSpPr>
        <p:spPr bwMode="auto">
          <a:xfrm>
            <a:off x="6349083" y="430241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N</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Text Box 69"/>
          <p:cNvSpPr txBox="1">
            <a:spLocks noChangeArrowheads="1"/>
          </p:cNvSpPr>
          <p:nvPr/>
        </p:nvSpPr>
        <p:spPr bwMode="auto">
          <a:xfrm>
            <a:off x="7048471" y="4789539"/>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N</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68" name="Picture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378" y="4793905"/>
            <a:ext cx="314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9"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887" y="3796230"/>
            <a:ext cx="314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0"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13788" y="4245922"/>
            <a:ext cx="314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636962" y="4252258"/>
            <a:ext cx="314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 Box 68"/>
          <p:cNvSpPr txBox="1">
            <a:spLocks noChangeArrowheads="1"/>
          </p:cNvSpPr>
          <p:nvPr/>
        </p:nvSpPr>
        <p:spPr bwMode="auto">
          <a:xfrm>
            <a:off x="5909002" y="4652219"/>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tx1"/>
                </a:solidFill>
                <a:effectLst/>
                <a:latin typeface="Calibri" pitchFamily="34" charset="0"/>
                <a:cs typeface="Arial" pitchFamily="34" charset="0"/>
              </a:rPr>
              <a:t>1</a:t>
            </a: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34397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09964" y="729734"/>
            <a:ext cx="1435008" cy="369332"/>
          </a:xfrm>
          <a:prstGeom prst="rect">
            <a:avLst/>
          </a:prstGeom>
        </p:spPr>
        <p:txBody>
          <a:bodyPr wrap="none">
            <a:spAutoFit/>
          </a:bodyPr>
          <a:lstStyle/>
          <a:p>
            <a:r>
              <a:rPr lang="pt-BR" b="1" dirty="0"/>
              <a:t>Notação B:</a:t>
            </a:r>
          </a:p>
        </p:txBody>
      </p:sp>
      <p:sp>
        <p:nvSpPr>
          <p:cNvPr id="3" name="Oval 2"/>
          <p:cNvSpPr>
            <a:spLocks noChangeArrowheads="1"/>
          </p:cNvSpPr>
          <p:nvPr/>
        </p:nvSpPr>
        <p:spPr bwMode="auto">
          <a:xfrm>
            <a:off x="2119948" y="1511042"/>
            <a:ext cx="76200" cy="228600"/>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4" name="Oval 1"/>
          <p:cNvSpPr>
            <a:spLocks noChangeArrowheads="1"/>
          </p:cNvSpPr>
          <p:nvPr/>
        </p:nvSpPr>
        <p:spPr bwMode="auto">
          <a:xfrm>
            <a:off x="4786948" y="1980711"/>
            <a:ext cx="76200" cy="2286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 name="Rectangle 20"/>
          <p:cNvSpPr>
            <a:spLocks noChangeArrowheads="1"/>
          </p:cNvSpPr>
          <p:nvPr/>
        </p:nvSpPr>
        <p:spPr bwMode="auto">
          <a:xfrm>
            <a:off x="1273628" y="1466592"/>
            <a:ext cx="762000" cy="3429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6" name="Rectangle 19"/>
          <p:cNvSpPr>
            <a:spLocks noChangeArrowheads="1"/>
          </p:cNvSpPr>
          <p:nvPr/>
        </p:nvSpPr>
        <p:spPr bwMode="auto">
          <a:xfrm>
            <a:off x="3872548" y="1447542"/>
            <a:ext cx="762000" cy="3429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7" name="Rectangle 18"/>
          <p:cNvSpPr>
            <a:spLocks noChangeArrowheads="1"/>
          </p:cNvSpPr>
          <p:nvPr/>
        </p:nvSpPr>
        <p:spPr bwMode="auto">
          <a:xfrm>
            <a:off x="3872548" y="1922204"/>
            <a:ext cx="762000" cy="3429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8" name="Rectangle 17"/>
          <p:cNvSpPr>
            <a:spLocks noChangeArrowheads="1"/>
          </p:cNvSpPr>
          <p:nvPr/>
        </p:nvSpPr>
        <p:spPr bwMode="auto">
          <a:xfrm>
            <a:off x="1254579" y="1915856"/>
            <a:ext cx="762000" cy="3429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9" name="Line 16"/>
          <p:cNvSpPr>
            <a:spLocks noChangeShapeType="1"/>
          </p:cNvSpPr>
          <p:nvPr/>
        </p:nvSpPr>
        <p:spPr bwMode="auto">
          <a:xfrm>
            <a:off x="2043748" y="1631692"/>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15"/>
          <p:cNvSpPr>
            <a:spLocks noChangeShapeType="1"/>
          </p:cNvSpPr>
          <p:nvPr/>
        </p:nvSpPr>
        <p:spPr bwMode="auto">
          <a:xfrm>
            <a:off x="2043748" y="2087304"/>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Line 14"/>
          <p:cNvSpPr>
            <a:spLocks noChangeShapeType="1"/>
          </p:cNvSpPr>
          <p:nvPr/>
        </p:nvSpPr>
        <p:spPr bwMode="auto">
          <a:xfrm>
            <a:off x="4634548" y="1618992"/>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3"/>
          <p:cNvSpPr>
            <a:spLocks noChangeShapeType="1"/>
          </p:cNvSpPr>
          <p:nvPr/>
        </p:nvSpPr>
        <p:spPr bwMode="auto">
          <a:xfrm>
            <a:off x="4647248" y="2087304"/>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2"/>
          <p:cNvSpPr>
            <a:spLocks noChangeShapeType="1"/>
          </p:cNvSpPr>
          <p:nvPr/>
        </p:nvSpPr>
        <p:spPr bwMode="auto">
          <a:xfrm>
            <a:off x="2158048" y="1973004"/>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1"/>
          <p:cNvSpPr>
            <a:spLocks noChangeShapeType="1"/>
          </p:cNvSpPr>
          <p:nvPr/>
        </p:nvSpPr>
        <p:spPr bwMode="auto">
          <a:xfrm>
            <a:off x="4634548" y="1973004"/>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0"/>
          <p:cNvSpPr>
            <a:spLocks noChangeShapeType="1"/>
          </p:cNvSpPr>
          <p:nvPr/>
        </p:nvSpPr>
        <p:spPr bwMode="auto">
          <a:xfrm flipV="1">
            <a:off x="4634548" y="2087304"/>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9"/>
          <p:cNvSpPr>
            <a:spLocks noChangeShapeType="1"/>
          </p:cNvSpPr>
          <p:nvPr/>
        </p:nvSpPr>
        <p:spPr bwMode="auto">
          <a:xfrm>
            <a:off x="4647248" y="1511042"/>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8"/>
          <p:cNvSpPr>
            <a:spLocks noChangeShapeType="1"/>
          </p:cNvSpPr>
          <p:nvPr/>
        </p:nvSpPr>
        <p:spPr bwMode="auto">
          <a:xfrm flipV="1">
            <a:off x="4634548" y="1618992"/>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7"/>
          <p:cNvSpPr>
            <a:spLocks noChangeShapeType="1"/>
          </p:cNvSpPr>
          <p:nvPr/>
        </p:nvSpPr>
        <p:spPr bwMode="auto">
          <a:xfrm>
            <a:off x="4786948" y="1511042"/>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9" name="Text Box 6"/>
          <p:cNvSpPr txBox="1">
            <a:spLocks noChangeArrowheads="1"/>
          </p:cNvSpPr>
          <p:nvPr/>
        </p:nvSpPr>
        <p:spPr bwMode="auto">
          <a:xfrm>
            <a:off x="2560824" y="145842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Uma ocorrência </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 nenhuma</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Text Box 5"/>
          <p:cNvSpPr txBox="1">
            <a:spLocks noChangeArrowheads="1"/>
          </p:cNvSpPr>
          <p:nvPr/>
        </p:nvSpPr>
        <p:spPr bwMode="auto">
          <a:xfrm>
            <a:off x="2527260" y="189771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Uma e somente</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Uma ocorrência</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4"/>
          <p:cNvSpPr txBox="1">
            <a:spLocks noChangeArrowheads="1"/>
          </p:cNvSpPr>
          <p:nvPr/>
        </p:nvSpPr>
        <p:spPr bwMode="auto">
          <a:xfrm>
            <a:off x="5048212" y="145389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Várias, Uma ou nenhuma ocorrência.</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 Box 3"/>
          <p:cNvSpPr txBox="1">
            <a:spLocks noChangeArrowheads="1"/>
          </p:cNvSpPr>
          <p:nvPr/>
        </p:nvSpPr>
        <p:spPr bwMode="auto">
          <a:xfrm>
            <a:off x="5056376" y="192583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Pelo menos</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Uma ocorrência </a:t>
            </a:r>
            <a:endParaRPr kumimoji="0" lang="pt-BR"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smtClean="0">
                <a:ln>
                  <a:noFill/>
                </a:ln>
                <a:solidFill>
                  <a:schemeClr val="tx1"/>
                </a:solidFill>
                <a:effectLst/>
                <a:latin typeface="Arial" pitchFamily="34" charset="0"/>
                <a:cs typeface="Arial" pitchFamily="34" charset="0"/>
              </a:rPr>
              <a:t/>
            </a:r>
            <a:br>
              <a:rPr kumimoji="0" lang="pt-BR" sz="800" b="0" i="0" u="none" strike="noStrike" cap="none" normalizeH="0" baseline="0" smtClean="0">
                <a:ln>
                  <a:noFill/>
                </a:ln>
                <a:solidFill>
                  <a:schemeClr val="tx1"/>
                </a:solidFill>
                <a:effectLst/>
                <a:latin typeface="Arial" pitchFamily="34" charset="0"/>
                <a:cs typeface="Arial" pitchFamily="34" charset="0"/>
              </a:rPr>
            </a:br>
            <a:endParaRPr kumimoji="0" lang="pt-B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7"/>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tângulo 25"/>
          <p:cNvSpPr/>
          <p:nvPr/>
        </p:nvSpPr>
        <p:spPr>
          <a:xfrm>
            <a:off x="7151868" y="680748"/>
            <a:ext cx="2828018" cy="307777"/>
          </a:xfrm>
          <a:prstGeom prst="rect">
            <a:avLst/>
          </a:prstGeom>
        </p:spPr>
        <p:txBody>
          <a:bodyPr wrap="none">
            <a:spAutoFit/>
          </a:bodyPr>
          <a:lstStyle/>
          <a:p>
            <a:r>
              <a:rPr lang="pt-BR" sz="1400" dirty="0"/>
              <a:t>Representação da Notação B</a:t>
            </a:r>
          </a:p>
        </p:txBody>
      </p:sp>
      <p:sp>
        <p:nvSpPr>
          <p:cNvPr id="62" name="Oval 2"/>
          <p:cNvSpPr>
            <a:spLocks noChangeArrowheads="1"/>
          </p:cNvSpPr>
          <p:nvPr/>
        </p:nvSpPr>
        <p:spPr bwMode="auto">
          <a:xfrm>
            <a:off x="9054900" y="2097737"/>
            <a:ext cx="76200" cy="228600"/>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64" name="Oval 1"/>
          <p:cNvSpPr>
            <a:spLocks noChangeArrowheads="1"/>
          </p:cNvSpPr>
          <p:nvPr/>
        </p:nvSpPr>
        <p:spPr bwMode="auto">
          <a:xfrm>
            <a:off x="8416272" y="2067118"/>
            <a:ext cx="2286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65" name="Rectangle 29"/>
          <p:cNvSpPr>
            <a:spLocks noChangeArrowheads="1"/>
          </p:cNvSpPr>
          <p:nvPr/>
        </p:nvSpPr>
        <p:spPr bwMode="auto">
          <a:xfrm>
            <a:off x="8136872" y="1238212"/>
            <a:ext cx="762000" cy="3429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pt-BR" sz="1200" dirty="0"/>
          </a:p>
        </p:txBody>
      </p:sp>
      <p:sp>
        <p:nvSpPr>
          <p:cNvPr id="66" name="Rectangle 28"/>
          <p:cNvSpPr>
            <a:spLocks noChangeArrowheads="1"/>
          </p:cNvSpPr>
          <p:nvPr/>
        </p:nvSpPr>
        <p:spPr bwMode="auto">
          <a:xfrm>
            <a:off x="8136872" y="2049655"/>
            <a:ext cx="762000" cy="3429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pt-BR"/>
          </a:p>
        </p:txBody>
      </p:sp>
      <p:sp>
        <p:nvSpPr>
          <p:cNvPr id="71" name="Text Box 23"/>
          <p:cNvSpPr txBox="1">
            <a:spLocks noChangeArrowheads="1"/>
          </p:cNvSpPr>
          <p:nvPr/>
        </p:nvSpPr>
        <p:spPr bwMode="auto">
          <a:xfrm>
            <a:off x="9152872" y="2473518"/>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Text Box 30"/>
          <p:cNvSpPr txBox="1">
            <a:spLocks noChangeArrowheads="1"/>
          </p:cNvSpPr>
          <p:nvPr/>
        </p:nvSpPr>
        <p:spPr bwMode="auto">
          <a:xfrm>
            <a:off x="8035272" y="1276092"/>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DEPENDENTE</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EMPREGADO</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3" name="Text Box 22"/>
          <p:cNvSpPr txBox="1">
            <a:spLocks noChangeArrowheads="1"/>
          </p:cNvSpPr>
          <p:nvPr/>
        </p:nvSpPr>
        <p:spPr bwMode="auto">
          <a:xfrm>
            <a:off x="6666396" y="2056458"/>
            <a:ext cx="939800" cy="365125"/>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ÁREA</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LOTAÇÃO</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4" name="Text Box 21"/>
          <p:cNvSpPr txBox="1">
            <a:spLocks noChangeArrowheads="1"/>
          </p:cNvSpPr>
          <p:nvPr/>
        </p:nvSpPr>
        <p:spPr bwMode="auto">
          <a:xfrm>
            <a:off x="9454040" y="2057819"/>
            <a:ext cx="863600" cy="3429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NÍVEL</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SALARIAL</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5" name="Text Box 20"/>
          <p:cNvSpPr txBox="1">
            <a:spLocks noChangeArrowheads="1"/>
          </p:cNvSpPr>
          <p:nvPr/>
        </p:nvSpPr>
        <p:spPr bwMode="auto">
          <a:xfrm>
            <a:off x="8149572" y="2858374"/>
            <a:ext cx="762000" cy="330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GERENTE</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6" name="Text Box 19"/>
          <p:cNvSpPr txBox="1">
            <a:spLocks noChangeArrowheads="1"/>
          </p:cNvSpPr>
          <p:nvPr/>
        </p:nvSpPr>
        <p:spPr bwMode="auto">
          <a:xfrm>
            <a:off x="8021365" y="2108356"/>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EMPREGADO</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7" name="Line 18"/>
          <p:cNvSpPr>
            <a:spLocks noChangeShapeType="1"/>
          </p:cNvSpPr>
          <p:nvPr/>
        </p:nvSpPr>
        <p:spPr bwMode="auto">
          <a:xfrm>
            <a:off x="8517872" y="1589280"/>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8" name="Line 17"/>
          <p:cNvSpPr>
            <a:spLocks noChangeShapeType="1"/>
          </p:cNvSpPr>
          <p:nvPr/>
        </p:nvSpPr>
        <p:spPr bwMode="auto">
          <a:xfrm>
            <a:off x="8530572" y="2388927"/>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9" name="Line 16"/>
          <p:cNvSpPr>
            <a:spLocks noChangeShapeType="1"/>
          </p:cNvSpPr>
          <p:nvPr/>
        </p:nvSpPr>
        <p:spPr bwMode="auto">
          <a:xfrm>
            <a:off x="8911572" y="222110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0" name="Line 15"/>
          <p:cNvSpPr>
            <a:spLocks noChangeShapeType="1"/>
          </p:cNvSpPr>
          <p:nvPr/>
        </p:nvSpPr>
        <p:spPr bwMode="auto">
          <a:xfrm>
            <a:off x="7603472" y="223380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1" name="Line 14"/>
          <p:cNvSpPr>
            <a:spLocks noChangeShapeType="1"/>
          </p:cNvSpPr>
          <p:nvPr/>
        </p:nvSpPr>
        <p:spPr bwMode="auto">
          <a:xfrm>
            <a:off x="7671508" y="2132205"/>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2" name="Line 13"/>
          <p:cNvSpPr>
            <a:spLocks noChangeShapeType="1"/>
          </p:cNvSpPr>
          <p:nvPr/>
        </p:nvSpPr>
        <p:spPr bwMode="auto">
          <a:xfrm>
            <a:off x="7989008" y="212948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3" name="Line 12"/>
          <p:cNvSpPr>
            <a:spLocks noChangeShapeType="1"/>
          </p:cNvSpPr>
          <p:nvPr/>
        </p:nvSpPr>
        <p:spPr bwMode="auto">
          <a:xfrm>
            <a:off x="9381472" y="211678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4" name="Line 11"/>
          <p:cNvSpPr>
            <a:spLocks noChangeShapeType="1"/>
          </p:cNvSpPr>
          <p:nvPr/>
        </p:nvSpPr>
        <p:spPr bwMode="auto">
          <a:xfrm flipV="1">
            <a:off x="7997172" y="2113155"/>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5" name="Line 10"/>
          <p:cNvSpPr>
            <a:spLocks noChangeShapeType="1"/>
          </p:cNvSpPr>
          <p:nvPr/>
        </p:nvSpPr>
        <p:spPr bwMode="auto">
          <a:xfrm>
            <a:off x="7984472" y="2229269"/>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6" name="Line 9"/>
          <p:cNvSpPr>
            <a:spLocks noChangeShapeType="1"/>
          </p:cNvSpPr>
          <p:nvPr/>
        </p:nvSpPr>
        <p:spPr bwMode="auto">
          <a:xfrm>
            <a:off x="8898872" y="2113155"/>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7" name="Line 8"/>
          <p:cNvSpPr>
            <a:spLocks noChangeShapeType="1"/>
          </p:cNvSpPr>
          <p:nvPr/>
        </p:nvSpPr>
        <p:spPr bwMode="auto">
          <a:xfrm flipV="1">
            <a:off x="8898872" y="2216569"/>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8" name="Line 7"/>
          <p:cNvSpPr>
            <a:spLocks noChangeShapeType="1"/>
          </p:cNvSpPr>
          <p:nvPr/>
        </p:nvSpPr>
        <p:spPr bwMode="auto">
          <a:xfrm>
            <a:off x="8365472" y="1589280"/>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9" name="Line 6"/>
          <p:cNvSpPr>
            <a:spLocks noChangeShapeType="1"/>
          </p:cNvSpPr>
          <p:nvPr/>
        </p:nvSpPr>
        <p:spPr bwMode="auto">
          <a:xfrm flipH="1">
            <a:off x="8517872" y="1589280"/>
            <a:ext cx="15240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0" name="Line 5"/>
          <p:cNvSpPr>
            <a:spLocks noChangeShapeType="1"/>
          </p:cNvSpPr>
          <p:nvPr/>
        </p:nvSpPr>
        <p:spPr bwMode="auto">
          <a:xfrm>
            <a:off x="8365472" y="1973455"/>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1" name="Line 4"/>
          <p:cNvSpPr>
            <a:spLocks noChangeShapeType="1"/>
          </p:cNvSpPr>
          <p:nvPr/>
        </p:nvSpPr>
        <p:spPr bwMode="auto">
          <a:xfrm>
            <a:off x="8380693" y="2441509"/>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2" name="Oval 2"/>
          <p:cNvSpPr>
            <a:spLocks noChangeArrowheads="1"/>
          </p:cNvSpPr>
          <p:nvPr/>
        </p:nvSpPr>
        <p:spPr bwMode="auto">
          <a:xfrm>
            <a:off x="8372330" y="1720722"/>
            <a:ext cx="288671" cy="8365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94" name="Oval 2"/>
          <p:cNvSpPr>
            <a:spLocks noChangeArrowheads="1"/>
          </p:cNvSpPr>
          <p:nvPr/>
        </p:nvSpPr>
        <p:spPr bwMode="auto">
          <a:xfrm>
            <a:off x="8385942" y="2714014"/>
            <a:ext cx="288671" cy="8365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95" name="Retângulo 94"/>
          <p:cNvSpPr/>
          <p:nvPr/>
        </p:nvSpPr>
        <p:spPr>
          <a:xfrm>
            <a:off x="1120321" y="2473518"/>
            <a:ext cx="6953051" cy="1815882"/>
          </a:xfrm>
          <a:prstGeom prst="rect">
            <a:avLst/>
          </a:prstGeom>
        </p:spPr>
        <p:txBody>
          <a:bodyPr wrap="square">
            <a:spAutoFit/>
          </a:bodyPr>
          <a:lstStyle/>
          <a:p>
            <a:r>
              <a:rPr lang="pt-BR" sz="1400" dirty="0"/>
              <a:t>Em ambos os casos são representados a situação abaixo:</a:t>
            </a:r>
          </a:p>
          <a:p>
            <a:r>
              <a:rPr lang="pt-BR" sz="1400" dirty="0"/>
              <a:t>Área de Lotação tem obrigatoriamente, pelo menos 1 empregado;</a:t>
            </a:r>
          </a:p>
          <a:p>
            <a:r>
              <a:rPr lang="pt-BR" sz="1400" dirty="0"/>
              <a:t>Empregado está vinculado obrigatoriamente a uma área de lotação;</a:t>
            </a:r>
          </a:p>
          <a:p>
            <a:r>
              <a:rPr lang="pt-BR" sz="1400" dirty="0"/>
              <a:t>Empregados podem ter vários, um ou nenhum Dependente;</a:t>
            </a:r>
          </a:p>
          <a:p>
            <a:r>
              <a:rPr lang="pt-BR" sz="1400" dirty="0"/>
              <a:t>Dependente (existindo) está obrigatoriamente vinculado a Empregado;</a:t>
            </a:r>
          </a:p>
          <a:p>
            <a:r>
              <a:rPr lang="pt-BR" sz="1400" dirty="0"/>
              <a:t>Empregado pode ser Gerente;</a:t>
            </a:r>
          </a:p>
          <a:p>
            <a:r>
              <a:rPr lang="pt-BR" sz="1400" dirty="0"/>
              <a:t>Empregado tem, obrigatoriamente, um Nível Salarial;</a:t>
            </a:r>
          </a:p>
          <a:p>
            <a:r>
              <a:rPr lang="pt-BR" sz="1400" dirty="0"/>
              <a:t>Em um mesmo Nível Salarial, podem ter vários, um ou nenhum Empregado.</a:t>
            </a:r>
          </a:p>
        </p:txBody>
      </p:sp>
      <p:sp>
        <p:nvSpPr>
          <p:cNvPr id="96" name="Retângulo 95"/>
          <p:cNvSpPr/>
          <p:nvPr/>
        </p:nvSpPr>
        <p:spPr>
          <a:xfrm>
            <a:off x="1796429" y="4444484"/>
            <a:ext cx="1479892" cy="369332"/>
          </a:xfrm>
          <a:prstGeom prst="rect">
            <a:avLst/>
          </a:prstGeom>
        </p:spPr>
        <p:txBody>
          <a:bodyPr wrap="none">
            <a:spAutoFit/>
          </a:bodyPr>
          <a:lstStyle/>
          <a:p>
            <a:r>
              <a:rPr lang="pt-BR" b="1" dirty="0"/>
              <a:t>Notação C:</a:t>
            </a:r>
            <a:endParaRPr lang="pt-BR" dirty="0"/>
          </a:p>
        </p:txBody>
      </p:sp>
      <p:sp>
        <p:nvSpPr>
          <p:cNvPr id="106" name="Retângulo 105"/>
          <p:cNvSpPr/>
          <p:nvPr/>
        </p:nvSpPr>
        <p:spPr>
          <a:xfrm>
            <a:off x="7282496" y="4609709"/>
            <a:ext cx="2920992" cy="307777"/>
          </a:xfrm>
          <a:prstGeom prst="rect">
            <a:avLst/>
          </a:prstGeom>
        </p:spPr>
        <p:txBody>
          <a:bodyPr wrap="none">
            <a:spAutoFit/>
          </a:bodyPr>
          <a:lstStyle/>
          <a:p>
            <a:pPr lvl="0" defTabSz="914400" eaLnBrk="0" fontAlgn="base" hangingPunct="0">
              <a:spcBef>
                <a:spcPct val="0"/>
              </a:spcBef>
              <a:spcAft>
                <a:spcPct val="0"/>
              </a:spcAft>
            </a:pPr>
            <a:r>
              <a:rPr lang="pt-BR" sz="1400" dirty="0">
                <a:cs typeface="Arial" pitchFamily="34" charset="0"/>
              </a:rPr>
              <a:t>Representação da Notação C:</a:t>
            </a:r>
          </a:p>
        </p:txBody>
      </p:sp>
      <p:sp>
        <p:nvSpPr>
          <p:cNvPr id="107" name="Retângulo 106"/>
          <p:cNvSpPr/>
          <p:nvPr/>
        </p:nvSpPr>
        <p:spPr>
          <a:xfrm>
            <a:off x="1254579" y="5017355"/>
            <a:ext cx="5385707" cy="830997"/>
          </a:xfrm>
          <a:prstGeom prst="rect">
            <a:avLst/>
          </a:prstGeom>
        </p:spPr>
        <p:txBody>
          <a:bodyPr wrap="square">
            <a:spAutoFit/>
          </a:bodyPr>
          <a:lstStyle/>
          <a:p>
            <a:pPr lvl="0" defTabSz="914400" fontAlgn="base">
              <a:spcBef>
                <a:spcPct val="0"/>
              </a:spcBef>
              <a:spcAft>
                <a:spcPct val="0"/>
              </a:spcAft>
            </a:pPr>
            <a:r>
              <a:rPr lang="pt-BR" sz="1000" b="1" dirty="0">
                <a:ea typeface="Times New Roman" pitchFamily="18" charset="0"/>
                <a:cs typeface="Calibri" pitchFamily="34" charset="0"/>
              </a:rPr>
              <a:t>1 para 1</a:t>
            </a:r>
            <a:r>
              <a:rPr lang="pt-BR" sz="1000" dirty="0">
                <a:ea typeface="Times New Roman" pitchFamily="18" charset="0"/>
                <a:cs typeface="Calibri" pitchFamily="34" charset="0"/>
              </a:rPr>
              <a:t>  : uma única ocorrência na tabela A e uma única ocorrência na tabela B.</a:t>
            </a:r>
            <a:endParaRPr lang="pt-BR" sz="1000" dirty="0">
              <a:cs typeface="Calibri" pitchFamily="34" charset="0"/>
            </a:endParaRPr>
          </a:p>
          <a:p>
            <a:pPr lvl="0" defTabSz="914400" eaLnBrk="0" fontAlgn="base" hangingPunct="0">
              <a:spcBef>
                <a:spcPct val="0"/>
              </a:spcBef>
              <a:spcAft>
                <a:spcPct val="0"/>
              </a:spcAft>
            </a:pPr>
            <a:r>
              <a:rPr lang="pt-BR" sz="1000" b="1" dirty="0" smtClean="0">
                <a:ea typeface="Times New Roman" pitchFamily="18" charset="0"/>
                <a:cs typeface="Calibri" pitchFamily="34" charset="0"/>
              </a:rPr>
              <a:t>1 </a:t>
            </a:r>
            <a:r>
              <a:rPr lang="pt-BR" sz="1000" b="1" dirty="0">
                <a:ea typeface="Times New Roman" pitchFamily="18" charset="0"/>
                <a:cs typeface="Calibri" pitchFamily="34" charset="0"/>
              </a:rPr>
              <a:t>para N</a:t>
            </a:r>
            <a:r>
              <a:rPr lang="pt-BR" sz="1000" dirty="0">
                <a:ea typeface="Times New Roman" pitchFamily="18" charset="0"/>
                <a:cs typeface="Calibri" pitchFamily="34" charset="0"/>
              </a:rPr>
              <a:t> : uma única ocorrência na tabela A e muitas ocorrências na tabela B.</a:t>
            </a:r>
            <a:endParaRPr lang="pt-BR" sz="1000" dirty="0">
              <a:cs typeface="Calibri" pitchFamily="34" charset="0"/>
            </a:endParaRPr>
          </a:p>
          <a:p>
            <a:pPr lvl="0" defTabSz="914400" eaLnBrk="0" fontAlgn="base" hangingPunct="0">
              <a:spcBef>
                <a:spcPct val="0"/>
              </a:spcBef>
              <a:spcAft>
                <a:spcPct val="0"/>
              </a:spcAft>
            </a:pPr>
            <a:endParaRPr lang="pt-BR" sz="2800" dirty="0">
              <a:cs typeface="Arial" pitchFamily="34" charset="0"/>
            </a:endParaRPr>
          </a:p>
        </p:txBody>
      </p:sp>
      <p:sp>
        <p:nvSpPr>
          <p:cNvPr id="108" name="Text Box 45"/>
          <p:cNvSpPr txBox="1">
            <a:spLocks noChangeArrowheads="1"/>
          </p:cNvSpPr>
          <p:nvPr/>
        </p:nvSpPr>
        <p:spPr bwMode="auto">
          <a:xfrm>
            <a:off x="7189844" y="5027643"/>
            <a:ext cx="990600" cy="457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DEPENDENTE</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EMPREGADO</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09" name="Line 43"/>
          <p:cNvSpPr>
            <a:spLocks noChangeShapeType="1"/>
          </p:cNvSpPr>
          <p:nvPr/>
        </p:nvSpPr>
        <p:spPr bwMode="auto">
          <a:xfrm>
            <a:off x="8180440" y="5149227"/>
            <a:ext cx="733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0" name="Text Box 47"/>
          <p:cNvSpPr txBox="1">
            <a:spLocks noChangeArrowheads="1"/>
          </p:cNvSpPr>
          <p:nvPr/>
        </p:nvSpPr>
        <p:spPr bwMode="auto">
          <a:xfrm>
            <a:off x="8920756" y="5027643"/>
            <a:ext cx="990600" cy="457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EMPREGADO</a:t>
            </a:r>
            <a:endParaRPr kumimoji="0" lang="pt-BR" sz="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1" name="Line 42"/>
          <p:cNvSpPr>
            <a:spLocks noChangeShapeType="1"/>
          </p:cNvSpPr>
          <p:nvPr/>
        </p:nvSpPr>
        <p:spPr bwMode="auto">
          <a:xfrm>
            <a:off x="8180440" y="5332479"/>
            <a:ext cx="733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2" name="Retângulo 111"/>
          <p:cNvSpPr/>
          <p:nvPr/>
        </p:nvSpPr>
        <p:spPr>
          <a:xfrm>
            <a:off x="8169576" y="5180810"/>
            <a:ext cx="402674" cy="369332"/>
          </a:xfrm>
          <a:prstGeom prst="rect">
            <a:avLst/>
          </a:prstGeom>
        </p:spPr>
        <p:txBody>
          <a:bodyPr wrap="none">
            <a:spAutoFit/>
          </a:bodyPr>
          <a:lstStyle/>
          <a:p>
            <a:r>
              <a:rPr lang="pt-BR" sz="1400" dirty="0">
                <a:latin typeface="Calibri" pitchFamily="34" charset="0"/>
                <a:ea typeface="Times New Roman" pitchFamily="18" charset="0"/>
                <a:cs typeface="Calibri" pitchFamily="34" charset="0"/>
              </a:rPr>
              <a:t>∞</a:t>
            </a:r>
            <a:r>
              <a:rPr lang="pt-BR" dirty="0">
                <a:latin typeface="Arial" pitchFamily="34" charset="0"/>
                <a:ea typeface="Times New Roman" pitchFamily="18" charset="0"/>
                <a:cs typeface="Arial" pitchFamily="34" charset="0"/>
              </a:rPr>
              <a:t> </a:t>
            </a:r>
            <a:endParaRPr lang="pt-BR" dirty="0"/>
          </a:p>
        </p:txBody>
      </p:sp>
      <p:sp>
        <p:nvSpPr>
          <p:cNvPr id="113" name="Rectangle 50"/>
          <p:cNvSpPr>
            <a:spLocks noChangeArrowheads="1"/>
          </p:cNvSpPr>
          <p:nvPr/>
        </p:nvSpPr>
        <p:spPr bwMode="auto">
          <a:xfrm>
            <a:off x="8695983" y="5084799"/>
            <a:ext cx="24237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a:t>
            </a:r>
            <a:endParaRPr kumimoji="0" lang="pt-BR" sz="9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4" name="Rectangle 50"/>
          <p:cNvSpPr>
            <a:spLocks noChangeArrowheads="1"/>
          </p:cNvSpPr>
          <p:nvPr/>
        </p:nvSpPr>
        <p:spPr bwMode="auto">
          <a:xfrm>
            <a:off x="8696742" y="4776944"/>
            <a:ext cx="27358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a:t>
            </a:r>
            <a:endParaRPr kumimoji="0" lang="pt-BR" sz="9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5" name="Rectangle 50"/>
          <p:cNvSpPr>
            <a:spLocks noChangeArrowheads="1"/>
          </p:cNvSpPr>
          <p:nvPr/>
        </p:nvSpPr>
        <p:spPr bwMode="auto">
          <a:xfrm>
            <a:off x="8228678" y="4782392"/>
            <a:ext cx="27358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a:t>
            </a:r>
            <a:endParaRPr kumimoji="0" lang="pt-BR" sz="9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7" name="Retângulo 26"/>
          <p:cNvSpPr/>
          <p:nvPr/>
        </p:nvSpPr>
        <p:spPr>
          <a:xfrm>
            <a:off x="1367494" y="950818"/>
            <a:ext cx="2132315" cy="369332"/>
          </a:xfrm>
          <a:prstGeom prst="rect">
            <a:avLst/>
          </a:prstGeom>
        </p:spPr>
        <p:txBody>
          <a:bodyPr wrap="none">
            <a:spAutoFit/>
          </a:bodyPr>
          <a:lstStyle/>
          <a:p>
            <a:r>
              <a:rPr lang="pt-BR" sz="900" dirty="0" smtClean="0"/>
              <a:t>Conhecido como Pé de galinha</a:t>
            </a:r>
            <a:r>
              <a:rPr lang="pt-BR" dirty="0" smtClean="0"/>
              <a:t>. </a:t>
            </a:r>
            <a:endParaRPr lang="pt-BR" dirty="0"/>
          </a:p>
        </p:txBody>
      </p:sp>
      <p:sp>
        <p:nvSpPr>
          <p:cNvPr id="28" name="Retângulo 27"/>
          <p:cNvSpPr/>
          <p:nvPr/>
        </p:nvSpPr>
        <p:spPr>
          <a:xfrm>
            <a:off x="1350694" y="4694080"/>
            <a:ext cx="1774845" cy="230832"/>
          </a:xfrm>
          <a:prstGeom prst="rect">
            <a:avLst/>
          </a:prstGeom>
        </p:spPr>
        <p:txBody>
          <a:bodyPr wrap="none">
            <a:spAutoFit/>
          </a:bodyPr>
          <a:lstStyle/>
          <a:p>
            <a:r>
              <a:rPr lang="pt-BR" sz="900" dirty="0"/>
              <a:t>Conhecido como </a:t>
            </a:r>
            <a:r>
              <a:rPr lang="pt-BR" sz="900" dirty="0" smtClean="0"/>
              <a:t>Universal. </a:t>
            </a:r>
            <a:endParaRPr lang="pt-BR" sz="900" dirty="0"/>
          </a:p>
        </p:txBody>
      </p:sp>
    </p:spTree>
    <p:extLst>
      <p:ext uri="{BB962C8B-B14F-4D97-AF65-F5344CB8AC3E}">
        <p14:creationId xmlns:p14="http://schemas.microsoft.com/office/powerpoint/2010/main" val="1077899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93" y="2579974"/>
            <a:ext cx="6711043" cy="367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tângulo 1"/>
          <p:cNvSpPr/>
          <p:nvPr/>
        </p:nvSpPr>
        <p:spPr>
          <a:xfrm>
            <a:off x="1692729" y="425538"/>
            <a:ext cx="9312728" cy="2154436"/>
          </a:xfrm>
          <a:prstGeom prst="rect">
            <a:avLst/>
          </a:prstGeom>
        </p:spPr>
        <p:txBody>
          <a:bodyPr wrap="square">
            <a:spAutoFit/>
          </a:bodyPr>
          <a:lstStyle/>
          <a:p>
            <a:pPr marL="285750" indent="-285750">
              <a:buFont typeface="Arial" pitchFamily="34" charset="0"/>
              <a:buChar char="•"/>
            </a:pPr>
            <a:r>
              <a:rPr lang="pt-BR" dirty="0" smtClean="0"/>
              <a:t>Componentes </a:t>
            </a:r>
            <a:r>
              <a:rPr lang="pt-BR" dirty="0"/>
              <a:t>do Diagrama E- R (Peter Chen) </a:t>
            </a:r>
            <a:r>
              <a:rPr lang="pt-BR" dirty="0" smtClean="0"/>
              <a:t>:</a:t>
            </a:r>
          </a:p>
          <a:p>
            <a:endParaRPr lang="pt-BR" dirty="0"/>
          </a:p>
          <a:p>
            <a:r>
              <a:rPr lang="pt-BR" sz="1400" dirty="0"/>
              <a:t> </a:t>
            </a:r>
            <a:r>
              <a:rPr lang="pt-BR" sz="1400" dirty="0" smtClean="0"/>
              <a:t>                                 Retângulos </a:t>
            </a:r>
            <a:r>
              <a:rPr lang="pt-BR" sz="1400" dirty="0"/>
              <a:t>: representam conjuntos- entidade</a:t>
            </a:r>
            <a:r>
              <a:rPr lang="pt-BR" sz="1400" dirty="0" smtClean="0"/>
              <a:t>;</a:t>
            </a:r>
          </a:p>
          <a:p>
            <a:endParaRPr lang="pt-BR" sz="1400" dirty="0"/>
          </a:p>
          <a:p>
            <a:r>
              <a:rPr lang="pt-BR" sz="1400" dirty="0" smtClean="0"/>
              <a:t>                                                Elipses </a:t>
            </a:r>
            <a:r>
              <a:rPr lang="pt-BR" sz="1400" dirty="0"/>
              <a:t>: representam atributos</a:t>
            </a:r>
            <a:r>
              <a:rPr lang="pt-BR" sz="1400" dirty="0" smtClean="0"/>
              <a:t>;</a:t>
            </a:r>
          </a:p>
          <a:p>
            <a:endParaRPr lang="pt-BR" sz="1400" dirty="0"/>
          </a:p>
          <a:p>
            <a:r>
              <a:rPr lang="pt-BR" sz="1400" dirty="0" smtClean="0"/>
              <a:t>                                  Losangos </a:t>
            </a:r>
            <a:r>
              <a:rPr lang="pt-BR" sz="1400" dirty="0"/>
              <a:t>: representam conjuntos- relacionamento</a:t>
            </a:r>
            <a:r>
              <a:rPr lang="pt-BR" sz="1400" dirty="0" smtClean="0"/>
              <a:t>;</a:t>
            </a:r>
          </a:p>
          <a:p>
            <a:endParaRPr lang="pt-BR" sz="1400" dirty="0"/>
          </a:p>
          <a:p>
            <a:r>
              <a:rPr lang="pt-BR" sz="1400" dirty="0"/>
              <a:t> </a:t>
            </a:r>
            <a:r>
              <a:rPr lang="pt-BR" sz="1400" dirty="0" smtClean="0"/>
              <a:t>    Linhas </a:t>
            </a:r>
            <a:r>
              <a:rPr lang="pt-BR" sz="1400" dirty="0"/>
              <a:t>: ligam atributos a conjuntos- entidade e conjuntos- entidade a conjuntos relacionamento.</a:t>
            </a:r>
          </a:p>
        </p:txBody>
      </p:sp>
      <p:sp>
        <p:nvSpPr>
          <p:cNvPr id="7" name="Retângulo de cantos arredondados 6"/>
          <p:cNvSpPr/>
          <p:nvPr/>
        </p:nvSpPr>
        <p:spPr>
          <a:xfrm>
            <a:off x="2413907" y="930728"/>
            <a:ext cx="786493"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3535136" y="1420586"/>
            <a:ext cx="522514" cy="334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Decisão 8"/>
          <p:cNvSpPr/>
          <p:nvPr/>
        </p:nvSpPr>
        <p:spPr>
          <a:xfrm>
            <a:off x="2539093" y="1810203"/>
            <a:ext cx="741589" cy="38009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p:nvPr/>
        </p:nvCxnSpPr>
        <p:spPr>
          <a:xfrm flipV="1">
            <a:off x="1143000" y="2424793"/>
            <a:ext cx="710293" cy="81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1073726" y="3325977"/>
            <a:ext cx="2310248" cy="369332"/>
          </a:xfrm>
          <a:prstGeom prst="rect">
            <a:avLst/>
          </a:prstGeom>
        </p:spPr>
        <p:txBody>
          <a:bodyPr wrap="none">
            <a:spAutoFit/>
          </a:bodyPr>
          <a:lstStyle/>
          <a:p>
            <a:r>
              <a:rPr lang="pt-BR" i="1" dirty="0" smtClean="0"/>
              <a:t>Exemplo de (DER)</a:t>
            </a:r>
            <a:r>
              <a:rPr lang="pt-BR" dirty="0" smtClean="0"/>
              <a:t> </a:t>
            </a:r>
            <a:endParaRPr lang="pt-BR" dirty="0"/>
          </a:p>
        </p:txBody>
      </p:sp>
    </p:spTree>
    <p:extLst>
      <p:ext uri="{BB962C8B-B14F-4D97-AF65-F5344CB8AC3E}">
        <p14:creationId xmlns:p14="http://schemas.microsoft.com/office/powerpoint/2010/main" val="906180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1775295" y="737898"/>
            <a:ext cx="2217274" cy="369332"/>
          </a:xfrm>
          <a:prstGeom prst="rect">
            <a:avLst/>
          </a:prstGeom>
        </p:spPr>
        <p:txBody>
          <a:bodyPr wrap="none">
            <a:spAutoFit/>
          </a:bodyPr>
          <a:lstStyle/>
          <a:p>
            <a:r>
              <a:rPr lang="pt-BR" dirty="0" smtClean="0">
                <a:latin typeface="Times New Roman" panose="02020603050405020304" pitchFamily="18" charset="0"/>
                <a:ea typeface="Times New Roman" panose="02020603050405020304" pitchFamily="18" charset="0"/>
              </a:rPr>
              <a:t>Modelagem </a:t>
            </a:r>
            <a:r>
              <a:rPr lang="pt-BR" dirty="0">
                <a:latin typeface="Times New Roman" panose="02020603050405020304" pitchFamily="18" charset="0"/>
                <a:ea typeface="Times New Roman" panose="02020603050405020304" pitchFamily="18" charset="0"/>
              </a:rPr>
              <a:t>de dados </a:t>
            </a:r>
            <a:endParaRPr lang="pt-BR" dirty="0"/>
          </a:p>
        </p:txBody>
      </p:sp>
      <p:sp>
        <p:nvSpPr>
          <p:cNvPr id="9" name="Retângulo 8"/>
          <p:cNvSpPr/>
          <p:nvPr/>
        </p:nvSpPr>
        <p:spPr>
          <a:xfrm>
            <a:off x="1342586" y="1277035"/>
            <a:ext cx="8389241" cy="307777"/>
          </a:xfrm>
          <a:prstGeom prst="rect">
            <a:avLst/>
          </a:prstGeom>
        </p:spPr>
        <p:txBody>
          <a:bodyPr wrap="square">
            <a:spAutoFit/>
          </a:bodyPr>
          <a:lstStyle/>
          <a:p>
            <a:r>
              <a:rPr lang="pt-BR" sz="1400" dirty="0" smtClean="0">
                <a:latin typeface="Times New Roman" panose="02020603050405020304" pitchFamily="18" charset="0"/>
                <a:ea typeface="Times New Roman" panose="02020603050405020304" pitchFamily="18" charset="0"/>
              </a:rPr>
              <a:t>Compreende </a:t>
            </a:r>
            <a:r>
              <a:rPr lang="pt-BR" sz="1400" dirty="0">
                <a:latin typeface="Times New Roman" panose="02020603050405020304" pitchFamily="18" charset="0"/>
                <a:ea typeface="Times New Roman" panose="02020603050405020304" pitchFamily="18" charset="0"/>
              </a:rPr>
              <a:t>os processos necessários para a definição de um banco de dados. </a:t>
            </a:r>
            <a:endParaRPr lang="pt-BR" sz="1400" dirty="0"/>
          </a:p>
        </p:txBody>
      </p:sp>
      <p:sp>
        <p:nvSpPr>
          <p:cNvPr id="10" name="Retângulo 9"/>
          <p:cNvSpPr/>
          <p:nvPr/>
        </p:nvSpPr>
        <p:spPr>
          <a:xfrm>
            <a:off x="1134836" y="1584812"/>
            <a:ext cx="9617528" cy="738664"/>
          </a:xfrm>
          <a:prstGeom prst="rect">
            <a:avLst/>
          </a:prstGeom>
        </p:spPr>
        <p:txBody>
          <a:bodyPr wrap="square">
            <a:spAutoFit/>
          </a:bodyPr>
          <a:lstStyle/>
          <a:p>
            <a:pPr algn="just">
              <a:spcAft>
                <a:spcPts val="0"/>
              </a:spcAft>
            </a:pPr>
            <a:r>
              <a:rPr lang="pt-BR" sz="1400" dirty="0">
                <a:latin typeface="Times New Roman" panose="02020603050405020304" pitchFamily="18" charset="0"/>
                <a:ea typeface="Times New Roman" panose="02020603050405020304" pitchFamily="18" charset="0"/>
              </a:rPr>
              <a:t>O objetivo é possibilitar o desenvolvimento de um banco de dados sólido, que contemple todos os dados necessários para as aplicações, tenha o mínimo de redundância de informações, seja de fácil entendimento e que permite a realização de transações (consultas, inserções, alterações e exclusões) com desempenho possível.</a:t>
            </a:r>
          </a:p>
        </p:txBody>
      </p:sp>
      <p:sp>
        <p:nvSpPr>
          <p:cNvPr id="11" name="Retângulo 10"/>
          <p:cNvSpPr/>
          <p:nvPr/>
        </p:nvSpPr>
        <p:spPr>
          <a:xfrm>
            <a:off x="1004205" y="2436420"/>
            <a:ext cx="9837965" cy="646331"/>
          </a:xfrm>
          <a:prstGeom prst="rect">
            <a:avLst/>
          </a:prstGeom>
        </p:spPr>
        <p:txBody>
          <a:bodyPr wrap="square">
            <a:spAutoFit/>
          </a:bodyPr>
          <a:lstStyle/>
          <a:p>
            <a:pPr algn="just">
              <a:spcAft>
                <a:spcPts val="0"/>
              </a:spcAft>
            </a:pPr>
            <a:r>
              <a:rPr lang="pt-BR" dirty="0" smtClean="0">
                <a:latin typeface="Times New Roman" panose="02020603050405020304" pitchFamily="18" charset="0"/>
                <a:ea typeface="Times New Roman" panose="02020603050405020304" pitchFamily="18" charset="0"/>
              </a:rPr>
              <a:t>Podemos </a:t>
            </a:r>
            <a:r>
              <a:rPr lang="pt-BR" dirty="0">
                <a:latin typeface="Times New Roman" panose="02020603050405020304" pitchFamily="18" charset="0"/>
                <a:ea typeface="Times New Roman" panose="02020603050405020304" pitchFamily="18" charset="0"/>
              </a:rPr>
              <a:t>compreender </a:t>
            </a:r>
            <a:r>
              <a:rPr lang="pt-BR" dirty="0" smtClean="0">
                <a:latin typeface="Times New Roman" panose="02020603050405020304" pitchFamily="18" charset="0"/>
                <a:ea typeface="Times New Roman" panose="02020603050405020304" pitchFamily="18" charset="0"/>
              </a:rPr>
              <a:t>que o </a:t>
            </a:r>
            <a:r>
              <a:rPr lang="pt-BR" dirty="0">
                <a:latin typeface="Times New Roman" panose="02020603050405020304" pitchFamily="18" charset="0"/>
                <a:ea typeface="Times New Roman" panose="02020603050405020304" pitchFamily="18" charset="0"/>
              </a:rPr>
              <a:t>tipo de dados, os relacionamentos e as restrições que podem recair sobre os </a:t>
            </a:r>
            <a:r>
              <a:rPr lang="pt-BR" dirty="0" smtClean="0">
                <a:latin typeface="Times New Roman" panose="02020603050405020304" pitchFamily="18" charset="0"/>
                <a:ea typeface="Times New Roman" panose="02020603050405020304" pitchFamily="18" charset="0"/>
              </a:rPr>
              <a:t>dados que podem </a:t>
            </a:r>
            <a:r>
              <a:rPr lang="pt-BR" dirty="0">
                <a:latin typeface="Times New Roman" panose="02020603050405020304" pitchFamily="18" charset="0"/>
                <a:ea typeface="Times New Roman" panose="02020603050405020304" pitchFamily="18" charset="0"/>
              </a:rPr>
              <a:t>ser de dois níveis:</a:t>
            </a:r>
          </a:p>
        </p:txBody>
      </p:sp>
      <p:sp>
        <p:nvSpPr>
          <p:cNvPr id="12" name="Retângulo 11"/>
          <p:cNvSpPr/>
          <p:nvPr/>
        </p:nvSpPr>
        <p:spPr>
          <a:xfrm>
            <a:off x="1622431" y="3239892"/>
            <a:ext cx="860151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lvl="0" indent="-342900" algn="just">
              <a:spcAft>
                <a:spcPts val="0"/>
              </a:spcAft>
              <a:buFont typeface="Wingdings" panose="05000000000000000000" pitchFamily="2" charset="2"/>
              <a:buChar char=""/>
            </a:pPr>
            <a:r>
              <a:rPr lang="pt-BR" dirty="0" smtClean="0">
                <a:latin typeface="Times New Roman" panose="02020603050405020304" pitchFamily="18" charset="0"/>
                <a:ea typeface="Times New Roman" panose="02020603050405020304" pitchFamily="18" charset="0"/>
              </a:rPr>
              <a:t>Alto </a:t>
            </a:r>
            <a:r>
              <a:rPr lang="pt-BR" dirty="0">
                <a:latin typeface="Times New Roman" panose="02020603050405020304" pitchFamily="18" charset="0"/>
                <a:ea typeface="Times New Roman" panose="02020603050405020304" pitchFamily="18" charset="0"/>
              </a:rPr>
              <a:t>nível de abstração: modelo de dados lógico (conceitual), que fornece uma visão próxima do modo como os usuários visualizam os dados.</a:t>
            </a:r>
          </a:p>
          <a:p>
            <a:pPr marL="342900" lvl="0" indent="-342900" algn="just">
              <a:spcAft>
                <a:spcPts val="0"/>
              </a:spcAft>
              <a:buFont typeface="Wingdings" panose="05000000000000000000" pitchFamily="2" charset="2"/>
              <a:buChar char=""/>
            </a:pPr>
            <a:r>
              <a:rPr lang="pt-BR" dirty="0">
                <a:latin typeface="Times New Roman" panose="02020603050405020304" pitchFamily="18" charset="0"/>
                <a:ea typeface="Times New Roman" panose="02020603050405020304" pitchFamily="18" charset="0"/>
              </a:rPr>
              <a:t>Baixo nível de abstração: modelo de dados físico, que fornece uma visão detalhada do modo como os dados estão armazenados no computador.</a:t>
            </a:r>
          </a:p>
        </p:txBody>
      </p:sp>
      <p:sp>
        <p:nvSpPr>
          <p:cNvPr id="13" name="Retângulo 12"/>
          <p:cNvSpPr/>
          <p:nvPr/>
        </p:nvSpPr>
        <p:spPr>
          <a:xfrm>
            <a:off x="944568" y="4714492"/>
            <a:ext cx="9897601" cy="584775"/>
          </a:xfrm>
          <a:prstGeom prst="rect">
            <a:avLst/>
          </a:prstGeom>
        </p:spPr>
        <p:txBody>
          <a:bodyPr wrap="square">
            <a:spAutoFit/>
          </a:bodyPr>
          <a:lstStyle/>
          <a:p>
            <a:pPr algn="just"/>
            <a:r>
              <a:rPr lang="pt-BR" sz="1600" dirty="0"/>
              <a:t>A modelagem de bancos relacionais é feita através do uso de Diagrama de Entidade Relacionamento (DER ou ER), representando em nível lógico ou físico.</a:t>
            </a:r>
          </a:p>
        </p:txBody>
      </p:sp>
    </p:spTree>
    <p:extLst>
      <p:ext uri="{BB962C8B-B14F-4D97-AF65-F5344CB8AC3E}">
        <p14:creationId xmlns:p14="http://schemas.microsoft.com/office/powerpoint/2010/main" val="1800127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562099" y="1313031"/>
            <a:ext cx="8545287" cy="584775"/>
          </a:xfrm>
          <a:prstGeom prst="rect">
            <a:avLst/>
          </a:prstGeom>
        </p:spPr>
        <p:txBody>
          <a:bodyPr wrap="square">
            <a:spAutoFit/>
          </a:bodyPr>
          <a:lstStyle/>
          <a:p>
            <a:pPr algn="just">
              <a:spcAft>
                <a:spcPts val="0"/>
              </a:spcAft>
            </a:pPr>
            <a:r>
              <a:rPr lang="pt-BR" sz="1600" dirty="0">
                <a:latin typeface="Times New Roman" panose="02020603050405020304" pitchFamily="18" charset="0"/>
                <a:ea typeface="Times New Roman" panose="02020603050405020304" pitchFamily="18" charset="0"/>
              </a:rPr>
              <a:t>A maior necessidade </a:t>
            </a:r>
            <a:r>
              <a:rPr lang="pt-BR" sz="1600" dirty="0" smtClean="0">
                <a:latin typeface="Times New Roman" panose="02020603050405020304" pitchFamily="18" charset="0"/>
                <a:ea typeface="Times New Roman" panose="02020603050405020304" pitchFamily="18" charset="0"/>
              </a:rPr>
              <a:t>de se obter </a:t>
            </a:r>
            <a:r>
              <a:rPr lang="pt-BR" sz="1600" dirty="0">
                <a:latin typeface="Times New Roman" panose="02020603050405020304" pitchFamily="18" charset="0"/>
                <a:ea typeface="Times New Roman" panose="02020603050405020304" pitchFamily="18" charset="0"/>
              </a:rPr>
              <a:t>as informações de que precisa em tempo hábil, </a:t>
            </a:r>
            <a:r>
              <a:rPr lang="pt-BR" sz="1600" dirty="0" smtClean="0">
                <a:latin typeface="Times New Roman" panose="02020603050405020304" pitchFamily="18" charset="0"/>
                <a:ea typeface="Times New Roman" panose="02020603050405020304" pitchFamily="18" charset="0"/>
              </a:rPr>
              <a:t>e através do planejamento do sistema, </a:t>
            </a:r>
            <a:r>
              <a:rPr lang="pt-BR" sz="1600" dirty="0">
                <a:latin typeface="Times New Roman" panose="02020603050405020304" pitchFamily="18" charset="0"/>
                <a:ea typeface="Times New Roman" panose="02020603050405020304" pitchFamily="18" charset="0"/>
              </a:rPr>
              <a:t>de maneira a atendê-lo</a:t>
            </a:r>
            <a:r>
              <a:rPr lang="pt-BR" sz="1600" dirty="0" smtClean="0">
                <a:latin typeface="Times New Roman" panose="02020603050405020304" pitchFamily="18" charset="0"/>
                <a:ea typeface="Times New Roman" panose="02020603050405020304" pitchFamily="18" charset="0"/>
              </a:rPr>
              <a:t>. </a:t>
            </a:r>
          </a:p>
        </p:txBody>
      </p:sp>
      <p:sp>
        <p:nvSpPr>
          <p:cNvPr id="5" name="Retângulo 4"/>
          <p:cNvSpPr/>
          <p:nvPr/>
        </p:nvSpPr>
        <p:spPr>
          <a:xfrm>
            <a:off x="1562099" y="2153918"/>
            <a:ext cx="8479972" cy="1323439"/>
          </a:xfrm>
          <a:prstGeom prst="rect">
            <a:avLst/>
          </a:prstGeom>
        </p:spPr>
        <p:txBody>
          <a:bodyPr wrap="square">
            <a:spAutoFit/>
          </a:bodyPr>
          <a:lstStyle/>
          <a:p>
            <a:pPr algn="just">
              <a:spcAft>
                <a:spcPts val="0"/>
              </a:spcAft>
            </a:pPr>
            <a:r>
              <a:rPr lang="pt-BR" sz="1600" dirty="0">
                <a:latin typeface="Times New Roman" panose="02020603050405020304" pitchFamily="18" charset="0"/>
                <a:ea typeface="Times New Roman" panose="02020603050405020304" pitchFamily="18" charset="0"/>
              </a:rPr>
              <a:t>Algumas características de um sistema corretamente modelado são:</a:t>
            </a:r>
          </a:p>
          <a:p>
            <a:pPr marL="342900" lvl="0" indent="-342900" algn="just">
              <a:spcAft>
                <a:spcPts val="0"/>
              </a:spcAft>
              <a:buFont typeface="Symbol" panose="05050102010706020507" pitchFamily="18" charset="2"/>
              <a:buChar char=""/>
            </a:pPr>
            <a:r>
              <a:rPr lang="pt-BR" sz="1600" dirty="0">
                <a:latin typeface="Times New Roman" panose="02020603050405020304" pitchFamily="18" charset="0"/>
                <a:ea typeface="Times New Roman" panose="02020603050405020304" pitchFamily="18" charset="0"/>
              </a:rPr>
              <a:t>Cada registro tem o mesmo </a:t>
            </a:r>
            <a:r>
              <a:rPr lang="pt-BR" sz="1600" dirty="0" smtClean="0">
                <a:latin typeface="Times New Roman" panose="02020603050405020304" pitchFamily="18" charset="0"/>
                <a:ea typeface="Times New Roman" panose="02020603050405020304" pitchFamily="18" charset="0"/>
              </a:rPr>
              <a:t>número </a:t>
            </a:r>
            <a:r>
              <a:rPr lang="pt-BR" sz="1600" dirty="0">
                <a:latin typeface="Times New Roman" panose="02020603050405020304" pitchFamily="18" charset="0"/>
                <a:ea typeface="Times New Roman" panose="02020603050405020304" pitchFamily="18" charset="0"/>
              </a:rPr>
              <a:t>de informações; </a:t>
            </a:r>
          </a:p>
          <a:p>
            <a:pPr marL="342900" lvl="0" indent="-342900" algn="just">
              <a:spcAft>
                <a:spcPts val="0"/>
              </a:spcAft>
              <a:buFont typeface="Symbol" panose="05050102010706020507" pitchFamily="18" charset="2"/>
              <a:buChar char=""/>
            </a:pPr>
            <a:r>
              <a:rPr lang="pt-BR" sz="1600" dirty="0">
                <a:latin typeface="Times New Roman" panose="02020603050405020304" pitchFamily="18" charset="0"/>
                <a:ea typeface="Times New Roman" panose="02020603050405020304" pitchFamily="18" charset="0"/>
              </a:rPr>
              <a:t>Mesmo campo-mesmo tipo de informação; </a:t>
            </a:r>
          </a:p>
          <a:p>
            <a:pPr marL="342900" lvl="0" indent="-342900" algn="just">
              <a:spcAft>
                <a:spcPts val="0"/>
              </a:spcAft>
              <a:buFont typeface="Symbol" panose="05050102010706020507" pitchFamily="18" charset="2"/>
              <a:buChar char=""/>
            </a:pPr>
            <a:r>
              <a:rPr lang="pt-BR" sz="1600" dirty="0">
                <a:latin typeface="Times New Roman" panose="02020603050405020304" pitchFamily="18" charset="0"/>
                <a:ea typeface="Times New Roman" panose="02020603050405020304" pitchFamily="18" charset="0"/>
              </a:rPr>
              <a:t>Não há redundância de informações, sendo assim o registro ser cadastrado apenas uma vez; </a:t>
            </a:r>
            <a:endParaRPr lang="pt-BR" sz="1600" dirty="0" smtClean="0">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pt-BR" sz="1600" dirty="0" smtClean="0">
                <a:latin typeface="Times New Roman" panose="02020603050405020304" pitchFamily="18" charset="0"/>
                <a:ea typeface="Times New Roman" panose="02020603050405020304" pitchFamily="18" charset="0"/>
              </a:rPr>
              <a:t>A </a:t>
            </a:r>
            <a:r>
              <a:rPr lang="pt-BR" sz="1600" dirty="0">
                <a:latin typeface="Times New Roman" panose="02020603050405020304" pitchFamily="18" charset="0"/>
                <a:ea typeface="Times New Roman" panose="02020603050405020304" pitchFamily="18" charset="0"/>
              </a:rPr>
              <a:t>ordem com a qual os registros são cadastrados não é importante.</a:t>
            </a:r>
          </a:p>
        </p:txBody>
      </p:sp>
      <p:sp>
        <p:nvSpPr>
          <p:cNvPr id="6" name="Retângulo 5"/>
          <p:cNvSpPr/>
          <p:nvPr/>
        </p:nvSpPr>
        <p:spPr>
          <a:xfrm>
            <a:off x="1656003" y="771729"/>
            <a:ext cx="2707793" cy="369332"/>
          </a:xfrm>
          <a:prstGeom prst="rect">
            <a:avLst/>
          </a:prstGeom>
        </p:spPr>
        <p:txBody>
          <a:bodyPr wrap="none">
            <a:spAutoFit/>
          </a:bodyPr>
          <a:lstStyle/>
          <a:p>
            <a:r>
              <a:rPr lang="pt-BR" b="1" dirty="0"/>
              <a:t>Requisição do Sistema</a:t>
            </a:r>
          </a:p>
        </p:txBody>
      </p:sp>
    </p:spTree>
    <p:extLst>
      <p:ext uri="{BB962C8B-B14F-4D97-AF65-F5344CB8AC3E}">
        <p14:creationId xmlns:p14="http://schemas.microsoft.com/office/powerpoint/2010/main" val="2943598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33626" y="713406"/>
            <a:ext cx="1311578" cy="369332"/>
          </a:xfrm>
          <a:prstGeom prst="rect">
            <a:avLst/>
          </a:prstGeom>
        </p:spPr>
        <p:txBody>
          <a:bodyPr wrap="none">
            <a:spAutoFit/>
          </a:bodyPr>
          <a:lstStyle/>
          <a:p>
            <a:r>
              <a:rPr lang="pt-BR" b="1" dirty="0"/>
              <a:t>Exercícios</a:t>
            </a:r>
            <a:endParaRPr lang="pt-BR" dirty="0"/>
          </a:p>
        </p:txBody>
      </p:sp>
      <p:sp>
        <p:nvSpPr>
          <p:cNvPr id="4" name="Retângulo 3"/>
          <p:cNvSpPr/>
          <p:nvPr/>
        </p:nvSpPr>
        <p:spPr>
          <a:xfrm>
            <a:off x="1619329" y="1093078"/>
            <a:ext cx="8700331" cy="1384995"/>
          </a:xfrm>
          <a:prstGeom prst="rect">
            <a:avLst/>
          </a:prstGeom>
        </p:spPr>
        <p:txBody>
          <a:bodyPr wrap="square">
            <a:spAutoFit/>
          </a:bodyPr>
          <a:lstStyle/>
          <a:p>
            <a:pPr algn="just"/>
            <a:r>
              <a:rPr lang="pt-BR" sz="1200" dirty="0"/>
              <a:t>1. Construa um diagrama E-R (incluindo as cardinalidades) para controle do prontuário de pacientes de um hospital. O hospital possui um conjunto de pacientes e um conjunto de médicos. No registro dos pacientes, temos o nome, RG, CPF, endereço e telefone. No registro dos médicos temos o nome, especialidade, RG, CPF, CRM, endereço e telefone</a:t>
            </a:r>
            <a:r>
              <a:rPr lang="pt-BR" sz="1200" dirty="0" smtClean="0"/>
              <a:t>. Cada </a:t>
            </a:r>
            <a:r>
              <a:rPr lang="pt-BR" sz="1200" dirty="0"/>
              <a:t>paciente tem associado a si um prontuário (sua ficha), onde são registradas basicamente todas ocorrências, exames, consultas, medicamentos ministrados associadas a ele. Cada registro no seu prontuário, além de ter a data tem que estar relacionado a um médico, que é o responsável pela informação do registro cadastrado no </a:t>
            </a:r>
            <a:r>
              <a:rPr lang="pt-BR" sz="1200" dirty="0" smtClean="0"/>
              <a:t>sistema.</a:t>
            </a:r>
            <a:endParaRPr lang="pt-BR" sz="1200" dirty="0"/>
          </a:p>
        </p:txBody>
      </p:sp>
      <p:sp>
        <p:nvSpPr>
          <p:cNvPr id="5" name="Retângulo 4"/>
          <p:cNvSpPr/>
          <p:nvPr/>
        </p:nvSpPr>
        <p:spPr>
          <a:xfrm>
            <a:off x="541681" y="2544827"/>
            <a:ext cx="8520717" cy="1015663"/>
          </a:xfrm>
          <a:prstGeom prst="rect">
            <a:avLst/>
          </a:prstGeom>
        </p:spPr>
        <p:txBody>
          <a:bodyPr wrap="square">
            <a:spAutoFit/>
          </a:bodyPr>
          <a:lstStyle/>
          <a:p>
            <a:pPr algn="just"/>
            <a:r>
              <a:rPr lang="pt-BR" sz="1200" dirty="0"/>
              <a:t>2. Construa um diagrama E-R para uma companhia de seguros de automóveis com um conjunto de clientes, onde cada um possui um certo número de carros. Os dados do cliente são nome, RG, CPF, endereço e telefone. Do carro deve-se armazenar a placa, código </a:t>
            </a:r>
            <a:r>
              <a:rPr lang="pt-BR" sz="1200" dirty="0" smtClean="0">
                <a:solidFill>
                  <a:srgbClr val="FF0000"/>
                </a:solidFill>
              </a:rPr>
              <a:t>RENAVAM</a:t>
            </a:r>
            <a:r>
              <a:rPr lang="pt-BR" sz="1200" dirty="0" smtClean="0"/>
              <a:t>, </a:t>
            </a:r>
            <a:r>
              <a:rPr lang="pt-BR" sz="1200" dirty="0"/>
              <a:t>fabricante, modelo, e ano. Associado a cada carro há um histórico de ocorrências. Um carro podem possuir várias ocorrências ou nenhuma. Cada </a:t>
            </a:r>
            <a:r>
              <a:rPr lang="pt-BR" sz="1200" dirty="0" smtClean="0"/>
              <a:t>ocorrência deve </a:t>
            </a:r>
            <a:r>
              <a:rPr lang="pt-BR" sz="1200" dirty="0"/>
              <a:t>ter uma data, local e descrição.</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75" y="4461077"/>
            <a:ext cx="2662992" cy="1846683"/>
          </a:xfrm>
          <a:prstGeom prst="rect">
            <a:avLst/>
          </a:prstGeom>
          <a:noFill/>
          <a:ln>
            <a:noFill/>
          </a:ln>
        </p:spPr>
      </p:pic>
      <p:sp>
        <p:nvSpPr>
          <p:cNvPr id="6" name="Retângulo 5"/>
          <p:cNvSpPr/>
          <p:nvPr/>
        </p:nvSpPr>
        <p:spPr>
          <a:xfrm>
            <a:off x="553093" y="3726317"/>
            <a:ext cx="2492111" cy="830997"/>
          </a:xfrm>
          <a:prstGeom prst="rect">
            <a:avLst/>
          </a:prstGeom>
        </p:spPr>
        <p:txBody>
          <a:bodyPr wrap="square">
            <a:spAutoFit/>
          </a:bodyPr>
          <a:lstStyle/>
          <a:p>
            <a:pPr algn="just"/>
            <a:r>
              <a:rPr lang="pt-BR" sz="1200" dirty="0"/>
              <a:t>3. Mostre como o diagrama abaixo pode </a:t>
            </a:r>
            <a:r>
              <a:rPr lang="pt-BR" sz="1200" dirty="0" smtClean="0"/>
              <a:t>ser representado </a:t>
            </a:r>
            <a:r>
              <a:rPr lang="pt-BR" sz="1200" dirty="0"/>
              <a:t>apenas por relacionamentos binários.</a:t>
            </a:r>
          </a:p>
        </p:txBody>
      </p:sp>
      <p:sp>
        <p:nvSpPr>
          <p:cNvPr id="7" name="Retângulo 6"/>
          <p:cNvSpPr/>
          <p:nvPr/>
        </p:nvSpPr>
        <p:spPr>
          <a:xfrm>
            <a:off x="4716310" y="3801506"/>
            <a:ext cx="6096000" cy="2123658"/>
          </a:xfrm>
          <a:prstGeom prst="rect">
            <a:avLst/>
          </a:prstGeom>
        </p:spPr>
        <p:txBody>
          <a:bodyPr>
            <a:spAutoFit/>
          </a:bodyPr>
          <a:lstStyle/>
          <a:p>
            <a:pPr algn="just"/>
            <a:r>
              <a:rPr lang="pt-BR" sz="1200" dirty="0"/>
              <a:t>4. Crie o MER de um sistema de BD para ser utilizado pelos departamentos da universidade. Um departamento é responsável por no mínimo uma disciplina. Uma disciplina por sua vez pode ter de zero à várias turmas que estão sendo oferecidas</a:t>
            </a:r>
            <a:r>
              <a:rPr lang="pt-BR" sz="1200" dirty="0" smtClean="0"/>
              <a:t>. Cada </a:t>
            </a:r>
            <a:r>
              <a:rPr lang="pt-BR" sz="1200" dirty="0"/>
              <a:t>turma por sua vez possui no mínimo um aluno inscrito, e não pode existir uma turma que não esteja relacionada à uma disciplina. Um aluno cadastrado no sistema pode estar ou não matriculado em alguma disciplina, e pode também estar matriculado em várias disciplinas</a:t>
            </a:r>
            <a:r>
              <a:rPr lang="pt-BR" sz="1200" dirty="0" smtClean="0"/>
              <a:t>. Um </a:t>
            </a:r>
            <a:r>
              <a:rPr lang="pt-BR" sz="1200" dirty="0"/>
              <a:t>departamento deve ter em seu registro a sigla, o nome e o nome do chefe. Cada disciplina deve ter um nome, um código, a descrição da ementa, e a bibliografia. Cada Turma deve ter um registro do seu turno (manhã, tarde ou noite) e professor que ministra. </a:t>
            </a:r>
          </a:p>
        </p:txBody>
      </p:sp>
    </p:spTree>
    <p:extLst>
      <p:ext uri="{BB962C8B-B14F-4D97-AF65-F5344CB8AC3E}">
        <p14:creationId xmlns:p14="http://schemas.microsoft.com/office/powerpoint/2010/main" val="2330174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p:nvPr/>
        </p:nvPicPr>
        <p:blipFill>
          <a:blip r:embed="rId2"/>
          <a:stretch>
            <a:fillRect/>
          </a:stretch>
        </p:blipFill>
        <p:spPr>
          <a:xfrm>
            <a:off x="1292225" y="1439545"/>
            <a:ext cx="3206750" cy="3405226"/>
          </a:xfrm>
          <a:prstGeom prst="rect">
            <a:avLst/>
          </a:prstGeom>
        </p:spPr>
      </p:pic>
      <p:sp>
        <p:nvSpPr>
          <p:cNvPr id="3" name="Retângulo 2"/>
          <p:cNvSpPr/>
          <p:nvPr/>
        </p:nvSpPr>
        <p:spPr>
          <a:xfrm>
            <a:off x="3055806" y="765497"/>
            <a:ext cx="5035353" cy="369332"/>
          </a:xfrm>
          <a:prstGeom prst="rect">
            <a:avLst/>
          </a:prstGeom>
        </p:spPr>
        <p:txBody>
          <a:bodyPr wrap="none">
            <a:spAutoFit/>
          </a:bodyPr>
          <a:lstStyle/>
          <a:p>
            <a:r>
              <a:rPr lang="pt-BR" dirty="0"/>
              <a:t>Compartilhamento e Integração de Dados</a:t>
            </a:r>
          </a:p>
        </p:txBody>
      </p:sp>
      <p:sp>
        <p:nvSpPr>
          <p:cNvPr id="4" name="Retângulo 3"/>
          <p:cNvSpPr/>
          <p:nvPr/>
        </p:nvSpPr>
        <p:spPr>
          <a:xfrm>
            <a:off x="4629603" y="1305341"/>
            <a:ext cx="6096000" cy="3539430"/>
          </a:xfrm>
          <a:prstGeom prst="rect">
            <a:avLst/>
          </a:prstGeom>
        </p:spPr>
        <p:txBody>
          <a:bodyPr>
            <a:spAutoFit/>
          </a:bodyPr>
          <a:lstStyle/>
          <a:p>
            <a:pPr algn="just"/>
            <a:r>
              <a:rPr lang="pt-BR" sz="1600" dirty="0"/>
              <a:t>É comum que algumas pessoas percam tempo discutindo os conceitos de modelagem em reuniões e, mesmo assim, na hora de realizar alguma manutenção, surjam diversos problemas. Você sabe por que surgem esses problemas? Por conta da falta de conhecimento de conceitos durante a modelagem. Nesse ponto, a análise de dados é fundamental, pois</a:t>
            </a:r>
            <a:r>
              <a:rPr lang="pt-BR" sz="1600" dirty="0" smtClean="0"/>
              <a:t>:</a:t>
            </a:r>
          </a:p>
          <a:p>
            <a:pPr algn="just"/>
            <a:endParaRPr lang="pt-BR" sz="1600" dirty="0"/>
          </a:p>
          <a:p>
            <a:pPr marL="285750" lvl="0" indent="-285750" algn="just">
              <a:buFont typeface="Arial" pitchFamily="34" charset="0"/>
              <a:buChar char="•"/>
            </a:pPr>
            <a:r>
              <a:rPr lang="pt-BR" sz="1600" dirty="0"/>
              <a:t>Oferece técnicas que permitem realizar o estudo sobre os dados.</a:t>
            </a:r>
          </a:p>
          <a:p>
            <a:pPr marL="285750" lvl="0" indent="-285750" algn="just">
              <a:buFont typeface="Arial" pitchFamily="34" charset="0"/>
              <a:buChar char="•"/>
            </a:pPr>
            <a:r>
              <a:rPr lang="pt-BR" sz="1600" dirty="0"/>
              <a:t>Preocupa-se em conseguir um acordo entre os usuários em relação à definição dos dados na organização</a:t>
            </a:r>
            <a:r>
              <a:rPr lang="pt-BR" sz="1600" dirty="0" smtClean="0"/>
              <a:t>.</a:t>
            </a:r>
          </a:p>
          <a:p>
            <a:pPr lvl="0" algn="just"/>
            <a:endParaRPr lang="pt-BR" sz="1600" dirty="0"/>
          </a:p>
          <a:p>
            <a:pPr algn="just"/>
            <a:r>
              <a:rPr lang="pt-BR" sz="1600" dirty="0"/>
              <a:t>Está percebendo a importância da análise dos dados?</a:t>
            </a:r>
          </a:p>
        </p:txBody>
      </p:sp>
    </p:spTree>
    <p:extLst>
      <p:ext uri="{BB962C8B-B14F-4D97-AF65-F5344CB8AC3E}">
        <p14:creationId xmlns:p14="http://schemas.microsoft.com/office/powerpoint/2010/main" val="358122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p:cNvSpPr/>
          <p:nvPr/>
        </p:nvSpPr>
        <p:spPr>
          <a:xfrm>
            <a:off x="751116" y="1922038"/>
            <a:ext cx="9780814" cy="294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2"/>
          <p:cNvSpPr/>
          <p:nvPr/>
        </p:nvSpPr>
        <p:spPr>
          <a:xfrm>
            <a:off x="4025055" y="352239"/>
            <a:ext cx="2659702" cy="369332"/>
          </a:xfrm>
          <a:prstGeom prst="rect">
            <a:avLst/>
          </a:prstGeom>
        </p:spPr>
        <p:txBody>
          <a:bodyPr wrap="none">
            <a:spAutoFit/>
          </a:bodyPr>
          <a:lstStyle/>
          <a:p>
            <a:r>
              <a:rPr lang="pt-BR" b="1" dirty="0"/>
              <a:t>Componentes do MER</a:t>
            </a:r>
          </a:p>
        </p:txBody>
      </p:sp>
      <p:sp>
        <p:nvSpPr>
          <p:cNvPr id="4" name="Retângulo 3"/>
          <p:cNvSpPr/>
          <p:nvPr/>
        </p:nvSpPr>
        <p:spPr>
          <a:xfrm>
            <a:off x="1570273" y="805624"/>
            <a:ext cx="8512628" cy="584775"/>
          </a:xfrm>
          <a:prstGeom prst="rect">
            <a:avLst/>
          </a:prstGeom>
        </p:spPr>
        <p:txBody>
          <a:bodyPr wrap="square">
            <a:spAutoFit/>
          </a:bodyPr>
          <a:lstStyle/>
          <a:p>
            <a:pPr algn="just"/>
            <a:r>
              <a:rPr lang="pt-BR" sz="1600" dirty="0"/>
              <a:t>O Modelo Entidade-Relacionamento (MER) é composto pelos objetos:</a:t>
            </a:r>
          </a:p>
          <a:p>
            <a:pPr lvl="0" algn="just"/>
            <a:r>
              <a:rPr lang="pt-BR" sz="1600" dirty="0" smtClean="0"/>
              <a:t>  Entidades                 Relacionamentos                  Atributos</a:t>
            </a:r>
            <a:r>
              <a:rPr lang="pt-BR" sz="1600" dirty="0"/>
              <a:t>.</a:t>
            </a:r>
          </a:p>
        </p:txBody>
      </p:sp>
      <p:sp>
        <p:nvSpPr>
          <p:cNvPr id="5" name="Retângulo 4"/>
          <p:cNvSpPr/>
          <p:nvPr/>
        </p:nvSpPr>
        <p:spPr>
          <a:xfrm>
            <a:off x="955240" y="2036334"/>
            <a:ext cx="9388927" cy="338554"/>
          </a:xfrm>
          <a:prstGeom prst="rect">
            <a:avLst/>
          </a:prstGeom>
        </p:spPr>
        <p:txBody>
          <a:bodyPr wrap="square">
            <a:spAutoFit/>
          </a:bodyPr>
          <a:lstStyle/>
          <a:p>
            <a:r>
              <a:rPr lang="pt-BR" sz="1600" b="1" dirty="0"/>
              <a:t>Verifique abaixo, para conhecer as vantagens do Modelo Entidade-Relacionamento (MER).</a:t>
            </a:r>
          </a:p>
        </p:txBody>
      </p:sp>
      <p:sp>
        <p:nvSpPr>
          <p:cNvPr id="6" name="Retângulo 5"/>
          <p:cNvSpPr/>
          <p:nvPr/>
        </p:nvSpPr>
        <p:spPr>
          <a:xfrm>
            <a:off x="1299482" y="2150626"/>
            <a:ext cx="1945821" cy="615553"/>
          </a:xfrm>
          <a:prstGeom prst="rect">
            <a:avLst/>
          </a:prstGeom>
        </p:spPr>
        <p:txBody>
          <a:bodyPr wrap="square">
            <a:spAutoFit/>
          </a:bodyPr>
          <a:lstStyle/>
          <a:p>
            <a:r>
              <a:rPr lang="pt-BR" dirty="0"/>
              <a:t> </a:t>
            </a:r>
          </a:p>
          <a:p>
            <a:r>
              <a:rPr lang="pt-BR" sz="1600" b="1" u="sng" dirty="0">
                <a:solidFill>
                  <a:schemeClr val="bg1"/>
                </a:solidFill>
              </a:rPr>
              <a:t>Sintaxe robusta</a:t>
            </a:r>
            <a:endParaRPr lang="pt-BR" sz="1600" dirty="0">
              <a:solidFill>
                <a:schemeClr val="bg1"/>
              </a:solidFill>
            </a:endParaRPr>
          </a:p>
        </p:txBody>
      </p:sp>
      <p:sp>
        <p:nvSpPr>
          <p:cNvPr id="7" name="Retângulo 6"/>
          <p:cNvSpPr/>
          <p:nvPr/>
        </p:nvSpPr>
        <p:spPr>
          <a:xfrm>
            <a:off x="1019208" y="2782509"/>
            <a:ext cx="2343088" cy="646331"/>
          </a:xfrm>
          <a:prstGeom prst="rect">
            <a:avLst/>
          </a:prstGeom>
        </p:spPr>
        <p:txBody>
          <a:bodyPr wrap="square">
            <a:spAutoFit/>
          </a:bodyPr>
          <a:lstStyle/>
          <a:p>
            <a:pPr algn="ctr"/>
            <a:r>
              <a:rPr lang="pt-BR" sz="1200" dirty="0">
                <a:solidFill>
                  <a:schemeClr val="accent1">
                    <a:lumMod val="60000"/>
                    <a:lumOff val="40000"/>
                  </a:schemeClr>
                </a:solidFill>
              </a:rPr>
              <a:t>Documenta e organiza uma especificação de maneira clara e precisa.</a:t>
            </a:r>
          </a:p>
        </p:txBody>
      </p:sp>
      <p:sp>
        <p:nvSpPr>
          <p:cNvPr id="8" name="Retângulo 7"/>
          <p:cNvSpPr/>
          <p:nvPr/>
        </p:nvSpPr>
        <p:spPr>
          <a:xfrm>
            <a:off x="3739315" y="2433910"/>
            <a:ext cx="3111749" cy="338554"/>
          </a:xfrm>
          <a:prstGeom prst="rect">
            <a:avLst/>
          </a:prstGeom>
        </p:spPr>
        <p:txBody>
          <a:bodyPr wrap="none">
            <a:spAutoFit/>
          </a:bodyPr>
          <a:lstStyle/>
          <a:p>
            <a:r>
              <a:rPr lang="pt-BR" sz="1600" b="1" u="sng" dirty="0">
                <a:solidFill>
                  <a:schemeClr val="bg1"/>
                </a:solidFill>
              </a:rPr>
              <a:t>Comunicação com o usuário</a:t>
            </a:r>
            <a:endParaRPr lang="pt-BR" sz="1600" dirty="0">
              <a:solidFill>
                <a:schemeClr val="bg1"/>
              </a:solidFill>
            </a:endParaRPr>
          </a:p>
        </p:txBody>
      </p:sp>
      <p:sp>
        <p:nvSpPr>
          <p:cNvPr id="9" name="Retângulo 8"/>
          <p:cNvSpPr/>
          <p:nvPr/>
        </p:nvSpPr>
        <p:spPr>
          <a:xfrm>
            <a:off x="3518878" y="2845940"/>
            <a:ext cx="3348514" cy="646331"/>
          </a:xfrm>
          <a:prstGeom prst="rect">
            <a:avLst/>
          </a:prstGeom>
        </p:spPr>
        <p:txBody>
          <a:bodyPr wrap="square">
            <a:spAutoFit/>
          </a:bodyPr>
          <a:lstStyle/>
          <a:p>
            <a:pPr algn="ctr"/>
            <a:r>
              <a:rPr lang="pt-BR" sz="1200" dirty="0">
                <a:solidFill>
                  <a:schemeClr val="accent1">
                    <a:lumMod val="60000"/>
                    <a:lumOff val="40000"/>
                  </a:schemeClr>
                </a:solidFill>
              </a:rPr>
              <a:t>Facilita a visualização do usuário, permitindo que ele entenda facilmente a forma de representação gráfica</a:t>
            </a:r>
          </a:p>
        </p:txBody>
      </p:sp>
      <p:sp>
        <p:nvSpPr>
          <p:cNvPr id="10" name="Retângulo 9"/>
          <p:cNvSpPr/>
          <p:nvPr/>
        </p:nvSpPr>
        <p:spPr>
          <a:xfrm>
            <a:off x="7035765" y="2487079"/>
            <a:ext cx="3323346" cy="338554"/>
          </a:xfrm>
          <a:prstGeom prst="rect">
            <a:avLst/>
          </a:prstGeom>
        </p:spPr>
        <p:txBody>
          <a:bodyPr wrap="none">
            <a:spAutoFit/>
          </a:bodyPr>
          <a:lstStyle/>
          <a:p>
            <a:r>
              <a:rPr lang="pt-BR" sz="1600" b="1" u="sng" dirty="0">
                <a:solidFill>
                  <a:schemeClr val="bg1"/>
                </a:solidFill>
              </a:rPr>
              <a:t>Facilidade no desenvolvimento</a:t>
            </a:r>
            <a:endParaRPr lang="pt-BR" sz="1600" dirty="0">
              <a:solidFill>
                <a:schemeClr val="bg1"/>
              </a:solidFill>
            </a:endParaRPr>
          </a:p>
        </p:txBody>
      </p:sp>
      <p:sp>
        <p:nvSpPr>
          <p:cNvPr id="11" name="Retângulo 10"/>
          <p:cNvSpPr/>
          <p:nvPr/>
        </p:nvSpPr>
        <p:spPr>
          <a:xfrm>
            <a:off x="7228122" y="2857510"/>
            <a:ext cx="2518250" cy="646331"/>
          </a:xfrm>
          <a:prstGeom prst="rect">
            <a:avLst/>
          </a:prstGeom>
        </p:spPr>
        <p:txBody>
          <a:bodyPr wrap="square">
            <a:spAutoFit/>
          </a:bodyPr>
          <a:lstStyle/>
          <a:p>
            <a:pPr algn="ctr"/>
            <a:r>
              <a:rPr lang="pt-BR" sz="1200" dirty="0">
                <a:solidFill>
                  <a:schemeClr val="accent1">
                    <a:lumMod val="60000"/>
                    <a:lumOff val="40000"/>
                  </a:schemeClr>
                </a:solidFill>
              </a:rPr>
              <a:t>Oferece facilidade na definição do relacionamento entre as entidades.</a:t>
            </a:r>
          </a:p>
        </p:txBody>
      </p:sp>
      <p:sp>
        <p:nvSpPr>
          <p:cNvPr id="12" name="Retângulo 11"/>
          <p:cNvSpPr/>
          <p:nvPr/>
        </p:nvSpPr>
        <p:spPr>
          <a:xfrm>
            <a:off x="1847849" y="3701554"/>
            <a:ext cx="2274982" cy="338554"/>
          </a:xfrm>
          <a:prstGeom prst="rect">
            <a:avLst/>
          </a:prstGeom>
        </p:spPr>
        <p:txBody>
          <a:bodyPr wrap="none">
            <a:spAutoFit/>
          </a:bodyPr>
          <a:lstStyle/>
          <a:p>
            <a:r>
              <a:rPr lang="pt-BR" sz="1600" b="1" u="sng" dirty="0">
                <a:solidFill>
                  <a:schemeClr val="bg1"/>
                </a:solidFill>
              </a:rPr>
              <a:t>Definição do escopo</a:t>
            </a:r>
            <a:endParaRPr lang="pt-BR" sz="1600" dirty="0">
              <a:solidFill>
                <a:schemeClr val="bg1"/>
              </a:solidFill>
            </a:endParaRPr>
          </a:p>
        </p:txBody>
      </p:sp>
      <p:sp>
        <p:nvSpPr>
          <p:cNvPr id="13" name="Retângulo 12"/>
          <p:cNvSpPr/>
          <p:nvPr/>
        </p:nvSpPr>
        <p:spPr>
          <a:xfrm>
            <a:off x="5649703" y="3619914"/>
            <a:ext cx="3259226" cy="369332"/>
          </a:xfrm>
          <a:prstGeom prst="rect">
            <a:avLst/>
          </a:prstGeom>
        </p:spPr>
        <p:txBody>
          <a:bodyPr wrap="none">
            <a:spAutoFit/>
          </a:bodyPr>
          <a:lstStyle/>
          <a:p>
            <a:r>
              <a:rPr lang="pt-BR" sz="1600" b="1" u="sng" dirty="0">
                <a:solidFill>
                  <a:schemeClr val="bg1"/>
                </a:solidFill>
              </a:rPr>
              <a:t>Integração</a:t>
            </a:r>
            <a:r>
              <a:rPr lang="pt-BR" b="1" u="sng" dirty="0">
                <a:solidFill>
                  <a:schemeClr val="bg1"/>
                </a:solidFill>
              </a:rPr>
              <a:t> entre aplicações</a:t>
            </a:r>
            <a:endParaRPr lang="pt-BR" dirty="0">
              <a:solidFill>
                <a:schemeClr val="bg1"/>
              </a:solidFill>
            </a:endParaRPr>
          </a:p>
        </p:txBody>
      </p:sp>
      <p:sp>
        <p:nvSpPr>
          <p:cNvPr id="14" name="Retângulo 13"/>
          <p:cNvSpPr/>
          <p:nvPr/>
        </p:nvSpPr>
        <p:spPr>
          <a:xfrm>
            <a:off x="1554462" y="4109776"/>
            <a:ext cx="2625517" cy="461665"/>
          </a:xfrm>
          <a:prstGeom prst="rect">
            <a:avLst/>
          </a:prstGeom>
        </p:spPr>
        <p:txBody>
          <a:bodyPr wrap="square">
            <a:spAutoFit/>
          </a:bodyPr>
          <a:lstStyle/>
          <a:p>
            <a:pPr algn="ctr"/>
            <a:r>
              <a:rPr lang="pt-BR" sz="1200" dirty="0">
                <a:solidFill>
                  <a:schemeClr val="accent1">
                    <a:lumMod val="60000"/>
                    <a:lumOff val="40000"/>
                  </a:schemeClr>
                </a:solidFill>
              </a:rPr>
              <a:t>Fornece uma ilustração clara do escopo do sistema.</a:t>
            </a:r>
          </a:p>
        </p:txBody>
      </p:sp>
      <p:sp>
        <p:nvSpPr>
          <p:cNvPr id="15" name="Retângulo 14"/>
          <p:cNvSpPr/>
          <p:nvPr/>
        </p:nvSpPr>
        <p:spPr>
          <a:xfrm>
            <a:off x="5573490" y="4080928"/>
            <a:ext cx="3173178" cy="461665"/>
          </a:xfrm>
          <a:prstGeom prst="rect">
            <a:avLst/>
          </a:prstGeom>
        </p:spPr>
        <p:txBody>
          <a:bodyPr wrap="square">
            <a:spAutoFit/>
          </a:bodyPr>
          <a:lstStyle/>
          <a:p>
            <a:pPr algn="ctr"/>
            <a:r>
              <a:rPr lang="pt-BR" sz="1200" dirty="0" smtClean="0">
                <a:solidFill>
                  <a:schemeClr val="accent1">
                    <a:lumMod val="60000"/>
                    <a:lumOff val="40000"/>
                  </a:schemeClr>
                </a:solidFill>
              </a:rPr>
              <a:t>Fornece um método que torna fácil a ligação entre diferentes aplicações</a:t>
            </a:r>
            <a:r>
              <a:rPr lang="pt-BR" sz="1200" dirty="0">
                <a:solidFill>
                  <a:schemeClr val="accent1">
                    <a:lumMod val="60000"/>
                    <a:lumOff val="40000"/>
                  </a:schemeClr>
                </a:solidFill>
              </a:rPr>
              <a:t>.</a:t>
            </a:r>
          </a:p>
        </p:txBody>
      </p:sp>
      <p:sp>
        <p:nvSpPr>
          <p:cNvPr id="16" name="Retângulo 15"/>
          <p:cNvSpPr/>
          <p:nvPr/>
        </p:nvSpPr>
        <p:spPr>
          <a:xfrm>
            <a:off x="994717" y="5037729"/>
            <a:ext cx="9480066" cy="584775"/>
          </a:xfrm>
          <a:prstGeom prst="rect">
            <a:avLst/>
          </a:prstGeom>
        </p:spPr>
        <p:txBody>
          <a:bodyPr wrap="square">
            <a:spAutoFit/>
          </a:bodyPr>
          <a:lstStyle/>
          <a:p>
            <a:pPr algn="just"/>
            <a:r>
              <a:rPr lang="pt-BR" sz="1600" b="1" i="1" u="sng" dirty="0"/>
              <a:t>O MER prevê relacionamentos entre entidades. Por isso, para entender como esse modelo funciona, precisamos conhecer bem os conceitos de entidades e atributos.</a:t>
            </a:r>
            <a:r>
              <a:rPr lang="pt-BR" sz="1600" b="1" dirty="0"/>
              <a:t> Vamos lá?</a:t>
            </a:r>
            <a:endParaRPr lang="pt-BR" sz="1600" dirty="0"/>
          </a:p>
        </p:txBody>
      </p:sp>
      <p:sp>
        <p:nvSpPr>
          <p:cNvPr id="18" name="Elipse 17"/>
          <p:cNvSpPr/>
          <p:nvPr/>
        </p:nvSpPr>
        <p:spPr>
          <a:xfrm>
            <a:off x="1632856" y="1168853"/>
            <a:ext cx="65315" cy="89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p:cNvSpPr/>
          <p:nvPr/>
        </p:nvSpPr>
        <p:spPr>
          <a:xfrm>
            <a:off x="3518878" y="1140278"/>
            <a:ext cx="65315" cy="89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p:cNvSpPr/>
          <p:nvPr/>
        </p:nvSpPr>
        <p:spPr>
          <a:xfrm>
            <a:off x="6281017" y="1143001"/>
            <a:ext cx="65315" cy="89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de cantos arredondados 22"/>
          <p:cNvSpPr/>
          <p:nvPr/>
        </p:nvSpPr>
        <p:spPr>
          <a:xfrm>
            <a:off x="994717" y="2374888"/>
            <a:ext cx="2434283" cy="112895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de cantos arredondados 23"/>
          <p:cNvSpPr/>
          <p:nvPr/>
        </p:nvSpPr>
        <p:spPr>
          <a:xfrm>
            <a:off x="3584193" y="2384859"/>
            <a:ext cx="3283199" cy="112895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de cantos arredondados 24"/>
          <p:cNvSpPr/>
          <p:nvPr/>
        </p:nvSpPr>
        <p:spPr>
          <a:xfrm>
            <a:off x="7039756" y="2381897"/>
            <a:ext cx="3283199" cy="112895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de cantos arredondados 25"/>
          <p:cNvSpPr/>
          <p:nvPr/>
        </p:nvSpPr>
        <p:spPr>
          <a:xfrm>
            <a:off x="1578954" y="3636272"/>
            <a:ext cx="2625517" cy="112895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de cantos arredondados 26"/>
          <p:cNvSpPr/>
          <p:nvPr/>
        </p:nvSpPr>
        <p:spPr>
          <a:xfrm>
            <a:off x="5469202" y="3633754"/>
            <a:ext cx="3554023" cy="112895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05503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03385" y="746062"/>
            <a:ext cx="2710999" cy="369332"/>
          </a:xfrm>
          <a:prstGeom prst="rect">
            <a:avLst/>
          </a:prstGeom>
        </p:spPr>
        <p:txBody>
          <a:bodyPr wrap="none">
            <a:spAutoFit/>
          </a:bodyPr>
          <a:lstStyle/>
          <a:p>
            <a:r>
              <a:rPr lang="pt-BR" dirty="0"/>
              <a:t>Componentes do MER</a:t>
            </a:r>
          </a:p>
        </p:txBody>
      </p:sp>
      <p:sp>
        <p:nvSpPr>
          <p:cNvPr id="3" name="Retângulo 2"/>
          <p:cNvSpPr/>
          <p:nvPr/>
        </p:nvSpPr>
        <p:spPr>
          <a:xfrm>
            <a:off x="1703385" y="1178770"/>
            <a:ext cx="1066318" cy="338554"/>
          </a:xfrm>
          <a:prstGeom prst="rect">
            <a:avLst/>
          </a:prstGeom>
        </p:spPr>
        <p:txBody>
          <a:bodyPr wrap="none">
            <a:spAutoFit/>
          </a:bodyPr>
          <a:lstStyle/>
          <a:p>
            <a:r>
              <a:rPr lang="pt-BR" sz="1600" b="1" dirty="0"/>
              <a:t>Entidade</a:t>
            </a:r>
          </a:p>
        </p:txBody>
      </p:sp>
      <p:sp>
        <p:nvSpPr>
          <p:cNvPr id="4" name="Retângulo 3"/>
          <p:cNvSpPr/>
          <p:nvPr/>
        </p:nvSpPr>
        <p:spPr>
          <a:xfrm>
            <a:off x="1619248" y="1548102"/>
            <a:ext cx="8496301" cy="646331"/>
          </a:xfrm>
          <a:prstGeom prst="rect">
            <a:avLst/>
          </a:prstGeom>
        </p:spPr>
        <p:txBody>
          <a:bodyPr wrap="square">
            <a:spAutoFit/>
          </a:bodyPr>
          <a:lstStyle/>
          <a:p>
            <a:pPr algn="just"/>
            <a:r>
              <a:rPr lang="pt-BR" sz="1200" dirty="0"/>
              <a:t>É um objeto que existe no mundo real, com uma identificação diferente e um significado próprio. Podemos dizer que são as coisas que existem na organização ou que descrevem o negócio em si. Se algo existe e proporciona algum interesse em manter dados sobre ele, isso caracteriza uma entidade do negócio. </a:t>
            </a:r>
          </a:p>
        </p:txBody>
      </p:sp>
      <p:sp>
        <p:nvSpPr>
          <p:cNvPr id="5" name="Retângulo 4"/>
          <p:cNvSpPr/>
          <p:nvPr/>
        </p:nvSpPr>
        <p:spPr>
          <a:xfrm>
            <a:off x="1619248" y="2391434"/>
            <a:ext cx="8349343" cy="523220"/>
          </a:xfrm>
          <a:prstGeom prst="rect">
            <a:avLst/>
          </a:prstGeom>
        </p:spPr>
        <p:txBody>
          <a:bodyPr wrap="square">
            <a:spAutoFit/>
          </a:bodyPr>
          <a:lstStyle/>
          <a:p>
            <a:pPr algn="ctr"/>
            <a:r>
              <a:rPr lang="pt-BR" sz="1400" b="1" dirty="0"/>
              <a:t>Uma entidade é uma tabela no banco de dados. Quando identificamos todas as entidades, estamos definindo quais serão as tabelas que teremos de criar em nosso banco de dados. </a:t>
            </a:r>
            <a:endParaRPr lang="pt-BR" sz="1400" dirty="0"/>
          </a:p>
        </p:txBody>
      </p:sp>
      <p:sp>
        <p:nvSpPr>
          <p:cNvPr id="6" name="Retângulo 5"/>
          <p:cNvSpPr/>
          <p:nvPr/>
        </p:nvSpPr>
        <p:spPr>
          <a:xfrm>
            <a:off x="816428" y="3090092"/>
            <a:ext cx="9764485" cy="461665"/>
          </a:xfrm>
          <a:prstGeom prst="rect">
            <a:avLst/>
          </a:prstGeom>
        </p:spPr>
        <p:txBody>
          <a:bodyPr wrap="square">
            <a:spAutoFit/>
          </a:bodyPr>
          <a:lstStyle/>
          <a:p>
            <a:r>
              <a:rPr lang="pt-BR" sz="1200" dirty="0"/>
              <a:t>Cada entidade representa objetos com as mesmas características. Portanto, um banco de dados compreende um conjunto de entidades do mesmo tipo.</a:t>
            </a:r>
          </a:p>
        </p:txBody>
      </p:sp>
      <p:sp>
        <p:nvSpPr>
          <p:cNvPr id="7" name="Retângulo 6"/>
          <p:cNvSpPr/>
          <p:nvPr/>
        </p:nvSpPr>
        <p:spPr>
          <a:xfrm>
            <a:off x="884464" y="3551757"/>
            <a:ext cx="7287986" cy="276999"/>
          </a:xfrm>
          <a:prstGeom prst="rect">
            <a:avLst/>
          </a:prstGeom>
        </p:spPr>
        <p:txBody>
          <a:bodyPr wrap="square">
            <a:spAutoFit/>
          </a:bodyPr>
          <a:lstStyle/>
          <a:p>
            <a:r>
              <a:rPr lang="pt-BR" sz="1200" dirty="0"/>
              <a:t>Por exemplo, no banco de dados de uma organização, algumas das entidades são:</a:t>
            </a:r>
          </a:p>
        </p:txBody>
      </p:sp>
      <p:pic>
        <p:nvPicPr>
          <p:cNvPr id="8" name="Imagem 7" descr="https://lms.ev.org.br/mpls/Custom/Cds/COURSES/2131-MOD_DADOS_BT/pag/img/1_3_8a.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861" y="3966482"/>
            <a:ext cx="761365" cy="476250"/>
          </a:xfrm>
          <a:prstGeom prst="rect">
            <a:avLst/>
          </a:prstGeom>
          <a:noFill/>
          <a:ln>
            <a:noFill/>
          </a:ln>
        </p:spPr>
      </p:pic>
      <p:pic>
        <p:nvPicPr>
          <p:cNvPr id="9" name="Imagem 8" descr="https://lms.ev.org.br/mpls/Custom/Cds/COURSES/2131-MOD_DADOS_BT/pag/img/1_3_8b.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5381" y="4659086"/>
            <a:ext cx="791845" cy="495300"/>
          </a:xfrm>
          <a:prstGeom prst="rect">
            <a:avLst/>
          </a:prstGeom>
          <a:noFill/>
          <a:ln>
            <a:noFill/>
          </a:ln>
        </p:spPr>
      </p:pic>
      <p:pic>
        <p:nvPicPr>
          <p:cNvPr id="10" name="Imagem 9" descr="https://lms.ev.org.br/mpls/Custom/Cds/COURSES/2131-MOD_DADOS_BT/pag/img/1_3_8c.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0461" y="5363028"/>
            <a:ext cx="812165" cy="508000"/>
          </a:xfrm>
          <a:prstGeom prst="rect">
            <a:avLst/>
          </a:prstGeom>
          <a:noFill/>
          <a:ln>
            <a:noFill/>
          </a:ln>
        </p:spPr>
      </p:pic>
      <p:sp>
        <p:nvSpPr>
          <p:cNvPr id="11" name="Retângulo 10"/>
          <p:cNvSpPr/>
          <p:nvPr/>
        </p:nvSpPr>
        <p:spPr>
          <a:xfrm>
            <a:off x="2815965" y="4019941"/>
            <a:ext cx="1037463" cy="369332"/>
          </a:xfrm>
          <a:prstGeom prst="rect">
            <a:avLst/>
          </a:prstGeom>
        </p:spPr>
        <p:txBody>
          <a:bodyPr wrap="none">
            <a:spAutoFit/>
          </a:bodyPr>
          <a:lstStyle/>
          <a:p>
            <a:r>
              <a:rPr lang="pt-BR" b="1" dirty="0"/>
              <a:t>CLIENTE</a:t>
            </a:r>
            <a:endParaRPr lang="pt-BR" dirty="0"/>
          </a:p>
        </p:txBody>
      </p:sp>
      <p:sp>
        <p:nvSpPr>
          <p:cNvPr id="12" name="Retângulo 11"/>
          <p:cNvSpPr/>
          <p:nvPr/>
        </p:nvSpPr>
        <p:spPr>
          <a:xfrm>
            <a:off x="2875344" y="4722070"/>
            <a:ext cx="1787669" cy="369332"/>
          </a:xfrm>
          <a:prstGeom prst="rect">
            <a:avLst/>
          </a:prstGeom>
        </p:spPr>
        <p:txBody>
          <a:bodyPr wrap="none">
            <a:spAutoFit/>
          </a:bodyPr>
          <a:lstStyle/>
          <a:p>
            <a:r>
              <a:rPr lang="pt-BR" b="1" dirty="0"/>
              <a:t>FUNCIONÁRIO</a:t>
            </a:r>
            <a:endParaRPr lang="pt-BR" dirty="0"/>
          </a:p>
        </p:txBody>
      </p:sp>
      <p:sp>
        <p:nvSpPr>
          <p:cNvPr id="13" name="Retângulo 12"/>
          <p:cNvSpPr/>
          <p:nvPr/>
        </p:nvSpPr>
        <p:spPr>
          <a:xfrm>
            <a:off x="2957097" y="5432362"/>
            <a:ext cx="1705916" cy="369332"/>
          </a:xfrm>
          <a:prstGeom prst="rect">
            <a:avLst/>
          </a:prstGeom>
        </p:spPr>
        <p:txBody>
          <a:bodyPr wrap="none">
            <a:spAutoFit/>
          </a:bodyPr>
          <a:lstStyle/>
          <a:p>
            <a:r>
              <a:rPr lang="pt-BR" b="1" dirty="0"/>
              <a:t>FORNECEDOR</a:t>
            </a:r>
            <a:endParaRPr lang="pt-BR" dirty="0"/>
          </a:p>
        </p:txBody>
      </p:sp>
    </p:spTree>
    <p:extLst>
      <p:ext uri="{BB962C8B-B14F-4D97-AF65-F5344CB8AC3E}">
        <p14:creationId xmlns:p14="http://schemas.microsoft.com/office/powerpoint/2010/main" val="475917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00001" y="754227"/>
            <a:ext cx="1162498" cy="369332"/>
          </a:xfrm>
          <a:prstGeom prst="rect">
            <a:avLst/>
          </a:prstGeom>
        </p:spPr>
        <p:txBody>
          <a:bodyPr wrap="none">
            <a:spAutoFit/>
          </a:bodyPr>
          <a:lstStyle/>
          <a:p>
            <a:r>
              <a:rPr lang="pt-BR" b="1" dirty="0"/>
              <a:t>Atributos</a:t>
            </a:r>
          </a:p>
        </p:txBody>
      </p:sp>
      <p:sp>
        <p:nvSpPr>
          <p:cNvPr id="3" name="Retângulo 2"/>
          <p:cNvSpPr/>
          <p:nvPr/>
        </p:nvSpPr>
        <p:spPr>
          <a:xfrm>
            <a:off x="1888670" y="1192801"/>
            <a:ext cx="8390165" cy="738664"/>
          </a:xfrm>
          <a:prstGeom prst="rect">
            <a:avLst/>
          </a:prstGeom>
        </p:spPr>
        <p:txBody>
          <a:bodyPr wrap="square">
            <a:spAutoFit/>
          </a:bodyPr>
          <a:lstStyle/>
          <a:p>
            <a:pPr algn="just"/>
            <a:r>
              <a:rPr lang="pt-BR" sz="1400" dirty="0"/>
              <a:t>Atributos são os dados armazenados em um </a:t>
            </a:r>
            <a:r>
              <a:rPr lang="pt-BR" sz="1400" b="1" dirty="0"/>
              <a:t>arquivo de </a:t>
            </a:r>
            <a:r>
              <a:rPr lang="pt-BR" sz="1400" b="1" u="sng" dirty="0">
                <a:solidFill>
                  <a:srgbClr val="FF0000"/>
                </a:solidFill>
              </a:rPr>
              <a:t>tabela</a:t>
            </a:r>
            <a:r>
              <a:rPr lang="pt-BR" sz="1400" dirty="0"/>
              <a:t>. Também podemos chamar o atributo de campo. Uma tabela ou entidade é composta e representada por um conjunto de atributos ou campos. </a:t>
            </a:r>
          </a:p>
        </p:txBody>
      </p:sp>
      <p:sp>
        <p:nvSpPr>
          <p:cNvPr id="4" name="Retângulo 3"/>
          <p:cNvSpPr/>
          <p:nvPr/>
        </p:nvSpPr>
        <p:spPr>
          <a:xfrm>
            <a:off x="1496785" y="1943036"/>
            <a:ext cx="8218715" cy="307777"/>
          </a:xfrm>
          <a:prstGeom prst="rect">
            <a:avLst/>
          </a:prstGeom>
        </p:spPr>
        <p:txBody>
          <a:bodyPr wrap="square">
            <a:spAutoFit/>
          </a:bodyPr>
          <a:lstStyle/>
          <a:p>
            <a:pPr algn="just"/>
            <a:r>
              <a:rPr lang="pt-BR" sz="1400" dirty="0"/>
              <a:t>Alguns atributos são opcionais, ou seja, em alguns casos, podem não estar presentes.</a:t>
            </a:r>
          </a:p>
        </p:txBody>
      </p:sp>
      <p:sp>
        <p:nvSpPr>
          <p:cNvPr id="5" name="Retângulo 4"/>
          <p:cNvSpPr/>
          <p:nvPr/>
        </p:nvSpPr>
        <p:spPr>
          <a:xfrm>
            <a:off x="1170213" y="2327524"/>
            <a:ext cx="9435194" cy="523220"/>
          </a:xfrm>
          <a:prstGeom prst="rect">
            <a:avLst/>
          </a:prstGeom>
        </p:spPr>
        <p:txBody>
          <a:bodyPr wrap="square">
            <a:spAutoFit/>
          </a:bodyPr>
          <a:lstStyle/>
          <a:p>
            <a:pPr algn="just"/>
            <a:r>
              <a:rPr lang="pt-BR" sz="1400" dirty="0"/>
              <a:t>Por exemplo, </a:t>
            </a:r>
            <a:r>
              <a:rPr lang="pt-BR" sz="1400" b="1" dirty="0"/>
              <a:t>Nome</a:t>
            </a:r>
            <a:r>
              <a:rPr lang="pt-BR" sz="1400" dirty="0"/>
              <a:t>, </a:t>
            </a:r>
            <a:r>
              <a:rPr lang="pt-BR" sz="1400" b="1" dirty="0"/>
              <a:t>Endereço</a:t>
            </a:r>
            <a:r>
              <a:rPr lang="pt-BR" sz="1400" dirty="0"/>
              <a:t>, </a:t>
            </a:r>
            <a:r>
              <a:rPr lang="pt-BR" sz="1400" b="1" dirty="0"/>
              <a:t>Telefone</a:t>
            </a:r>
            <a:r>
              <a:rPr lang="pt-BR" sz="1400" dirty="0"/>
              <a:t>, </a:t>
            </a:r>
            <a:r>
              <a:rPr lang="pt-BR" sz="1400" b="1" dirty="0"/>
              <a:t>Cidade</a:t>
            </a:r>
            <a:r>
              <a:rPr lang="pt-BR" sz="1400" dirty="0"/>
              <a:t>, </a:t>
            </a:r>
            <a:r>
              <a:rPr lang="pt-BR" sz="1400" b="1" dirty="0"/>
              <a:t>Salário</a:t>
            </a:r>
            <a:r>
              <a:rPr lang="pt-BR" sz="1400" dirty="0"/>
              <a:t>, </a:t>
            </a:r>
            <a:r>
              <a:rPr lang="pt-BR" sz="1400" b="1" dirty="0"/>
              <a:t>Cargo</a:t>
            </a:r>
            <a:r>
              <a:rPr lang="pt-BR" sz="1400" dirty="0"/>
              <a:t> e </a:t>
            </a:r>
            <a:r>
              <a:rPr lang="pt-BR" sz="1400" b="1" i="1" dirty="0"/>
              <a:t>Departamento</a:t>
            </a:r>
            <a:r>
              <a:rPr lang="pt-BR" sz="1400" dirty="0"/>
              <a:t> são campos ou atributos que podem compor as entidades ou tabelas </a:t>
            </a:r>
            <a:r>
              <a:rPr lang="pt-BR" sz="1400" b="1" dirty="0"/>
              <a:t>Cliente</a:t>
            </a:r>
            <a:r>
              <a:rPr lang="pt-BR" sz="1400" dirty="0"/>
              <a:t> e </a:t>
            </a:r>
            <a:r>
              <a:rPr lang="pt-BR" sz="1400" b="1" dirty="0"/>
              <a:t>Funcionário</a:t>
            </a:r>
            <a:r>
              <a:rPr lang="pt-BR" sz="1400" dirty="0"/>
              <a:t>. </a:t>
            </a:r>
          </a:p>
        </p:txBody>
      </p:sp>
      <p:sp>
        <p:nvSpPr>
          <p:cNvPr id="6" name="Retângulo 5"/>
          <p:cNvSpPr/>
          <p:nvPr/>
        </p:nvSpPr>
        <p:spPr>
          <a:xfrm>
            <a:off x="2075143" y="2901784"/>
            <a:ext cx="1106393" cy="338554"/>
          </a:xfrm>
          <a:prstGeom prst="rect">
            <a:avLst/>
          </a:prstGeom>
        </p:spPr>
        <p:txBody>
          <a:bodyPr wrap="none">
            <a:spAutoFit/>
          </a:bodyPr>
          <a:lstStyle/>
          <a:p>
            <a:r>
              <a:rPr lang="pt-BR" sz="1600" dirty="0"/>
              <a:t>Vejamos:</a:t>
            </a:r>
          </a:p>
        </p:txBody>
      </p:sp>
      <p:sp>
        <p:nvSpPr>
          <p:cNvPr id="7" name="Retângulo de cantos arredondados 6"/>
          <p:cNvSpPr/>
          <p:nvPr/>
        </p:nvSpPr>
        <p:spPr>
          <a:xfrm>
            <a:off x="1170213" y="3341929"/>
            <a:ext cx="1510392" cy="1608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de cantos arredondados 7"/>
          <p:cNvSpPr/>
          <p:nvPr/>
        </p:nvSpPr>
        <p:spPr>
          <a:xfrm>
            <a:off x="2962499" y="3398397"/>
            <a:ext cx="1510392" cy="1495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1208312" y="3545947"/>
            <a:ext cx="1360715" cy="1200329"/>
          </a:xfrm>
          <a:prstGeom prst="rect">
            <a:avLst/>
          </a:prstGeom>
        </p:spPr>
        <p:txBody>
          <a:bodyPr wrap="square">
            <a:spAutoFit/>
          </a:bodyPr>
          <a:lstStyle/>
          <a:p>
            <a:r>
              <a:rPr lang="pt-BR" sz="1200" dirty="0" smtClean="0">
                <a:solidFill>
                  <a:schemeClr val="bg1"/>
                </a:solidFill>
              </a:rPr>
              <a:t>Cliente</a:t>
            </a:r>
          </a:p>
          <a:p>
            <a:endParaRPr lang="pt-BR" sz="1200" dirty="0">
              <a:solidFill>
                <a:schemeClr val="bg1"/>
              </a:solidFill>
            </a:endParaRPr>
          </a:p>
          <a:p>
            <a:pPr marL="171450" lvl="0" indent="-171450">
              <a:buFont typeface="Arial" pitchFamily="34" charset="0"/>
              <a:buChar char="•"/>
            </a:pPr>
            <a:r>
              <a:rPr lang="pt-BR" sz="1200" dirty="0">
                <a:solidFill>
                  <a:schemeClr val="bg1"/>
                </a:solidFill>
              </a:rPr>
              <a:t>Nome</a:t>
            </a:r>
          </a:p>
          <a:p>
            <a:pPr marL="171450" lvl="0" indent="-171450">
              <a:buFont typeface="Arial" pitchFamily="34" charset="0"/>
              <a:buChar char="•"/>
            </a:pPr>
            <a:r>
              <a:rPr lang="pt-BR" sz="1200" dirty="0">
                <a:solidFill>
                  <a:schemeClr val="bg1"/>
                </a:solidFill>
              </a:rPr>
              <a:t>Endereço</a:t>
            </a:r>
          </a:p>
          <a:p>
            <a:pPr marL="171450" lvl="0" indent="-171450">
              <a:buFont typeface="Arial" pitchFamily="34" charset="0"/>
              <a:buChar char="•"/>
            </a:pPr>
            <a:r>
              <a:rPr lang="pt-BR" sz="1200" dirty="0">
                <a:solidFill>
                  <a:schemeClr val="bg1"/>
                </a:solidFill>
              </a:rPr>
              <a:t>Telefone</a:t>
            </a:r>
          </a:p>
          <a:p>
            <a:pPr marL="171450" lvl="0" indent="-171450">
              <a:buFont typeface="Arial" pitchFamily="34" charset="0"/>
              <a:buChar char="•"/>
            </a:pPr>
            <a:r>
              <a:rPr lang="pt-BR" sz="1200" dirty="0">
                <a:solidFill>
                  <a:schemeClr val="bg1"/>
                </a:solidFill>
              </a:rPr>
              <a:t>Cidade</a:t>
            </a:r>
          </a:p>
        </p:txBody>
      </p:sp>
      <p:sp>
        <p:nvSpPr>
          <p:cNvPr id="10" name="Retângulo 9"/>
          <p:cNvSpPr/>
          <p:nvPr/>
        </p:nvSpPr>
        <p:spPr>
          <a:xfrm>
            <a:off x="3015565" y="3542242"/>
            <a:ext cx="1948543" cy="1015663"/>
          </a:xfrm>
          <a:prstGeom prst="rect">
            <a:avLst/>
          </a:prstGeom>
        </p:spPr>
        <p:txBody>
          <a:bodyPr wrap="square">
            <a:spAutoFit/>
          </a:bodyPr>
          <a:lstStyle/>
          <a:p>
            <a:r>
              <a:rPr lang="pt-BR" sz="1200" dirty="0" smtClean="0">
                <a:solidFill>
                  <a:schemeClr val="bg1"/>
                </a:solidFill>
              </a:rPr>
              <a:t>Funcionário</a:t>
            </a:r>
          </a:p>
          <a:p>
            <a:endParaRPr lang="pt-BR" sz="1200" dirty="0">
              <a:solidFill>
                <a:schemeClr val="bg1"/>
              </a:solidFill>
            </a:endParaRPr>
          </a:p>
          <a:p>
            <a:pPr marL="171450" lvl="0" indent="-171450">
              <a:buFont typeface="Arial" pitchFamily="34" charset="0"/>
              <a:buChar char="•"/>
            </a:pPr>
            <a:r>
              <a:rPr lang="pt-BR" sz="1200" dirty="0">
                <a:solidFill>
                  <a:schemeClr val="bg1"/>
                </a:solidFill>
              </a:rPr>
              <a:t>Salário</a:t>
            </a:r>
          </a:p>
          <a:p>
            <a:pPr marL="171450" lvl="0" indent="-171450">
              <a:buFont typeface="Arial" pitchFamily="34" charset="0"/>
              <a:buChar char="•"/>
            </a:pPr>
            <a:r>
              <a:rPr lang="pt-BR" sz="1200" dirty="0">
                <a:solidFill>
                  <a:schemeClr val="bg1"/>
                </a:solidFill>
              </a:rPr>
              <a:t>Cargo</a:t>
            </a:r>
          </a:p>
          <a:p>
            <a:pPr marL="171450" lvl="0" indent="-171450">
              <a:buFont typeface="Arial" pitchFamily="34" charset="0"/>
              <a:buChar char="•"/>
            </a:pPr>
            <a:r>
              <a:rPr lang="pt-BR" sz="1200" dirty="0">
                <a:solidFill>
                  <a:schemeClr val="bg1"/>
                </a:solidFill>
              </a:rPr>
              <a:t>Departamento</a:t>
            </a:r>
          </a:p>
        </p:txBody>
      </p:sp>
      <p:cxnSp>
        <p:nvCxnSpPr>
          <p:cNvPr id="12" name="Conector reto 11"/>
          <p:cNvCxnSpPr/>
          <p:nvPr/>
        </p:nvCxnSpPr>
        <p:spPr>
          <a:xfrm flipV="1">
            <a:off x="1175656" y="3820904"/>
            <a:ext cx="1510392" cy="816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flipV="1">
            <a:off x="2962499" y="3824986"/>
            <a:ext cx="1510392" cy="816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Retângulo 15"/>
          <p:cNvSpPr/>
          <p:nvPr/>
        </p:nvSpPr>
        <p:spPr>
          <a:xfrm>
            <a:off x="4812845" y="2928856"/>
            <a:ext cx="1172116" cy="369332"/>
          </a:xfrm>
          <a:prstGeom prst="rect">
            <a:avLst/>
          </a:prstGeom>
        </p:spPr>
        <p:txBody>
          <a:bodyPr wrap="none">
            <a:spAutoFit/>
          </a:bodyPr>
          <a:lstStyle/>
          <a:p>
            <a:r>
              <a:rPr lang="pt-BR" b="1" dirty="0"/>
              <a:t>Domínio </a:t>
            </a:r>
          </a:p>
        </p:txBody>
      </p:sp>
      <p:sp>
        <p:nvSpPr>
          <p:cNvPr id="17" name="Retângulo 16"/>
          <p:cNvSpPr/>
          <p:nvPr/>
        </p:nvSpPr>
        <p:spPr>
          <a:xfrm>
            <a:off x="4778829" y="3286561"/>
            <a:ext cx="6096000" cy="646331"/>
          </a:xfrm>
          <a:prstGeom prst="rect">
            <a:avLst/>
          </a:prstGeom>
        </p:spPr>
        <p:txBody>
          <a:bodyPr>
            <a:spAutoFit/>
          </a:bodyPr>
          <a:lstStyle/>
          <a:p>
            <a:pPr algn="just"/>
            <a:r>
              <a:rPr lang="pt-BR" sz="1200" dirty="0"/>
              <a:t>Caracteriza-se domínio, uma lista dos possíveis valores que um atributo pode assumir. Exemplos de domínios são: Sexo = [M | F], os valores que serão assumidos M (masculino) ou F (feminino).</a:t>
            </a:r>
          </a:p>
        </p:txBody>
      </p:sp>
      <p:sp>
        <p:nvSpPr>
          <p:cNvPr id="18" name="Retângulo 17"/>
          <p:cNvSpPr/>
          <p:nvPr/>
        </p:nvSpPr>
        <p:spPr>
          <a:xfrm>
            <a:off x="4842186" y="3946883"/>
            <a:ext cx="779381" cy="369332"/>
          </a:xfrm>
          <a:prstGeom prst="rect">
            <a:avLst/>
          </a:prstGeom>
        </p:spPr>
        <p:txBody>
          <a:bodyPr wrap="none">
            <a:spAutoFit/>
          </a:bodyPr>
          <a:lstStyle/>
          <a:p>
            <a:r>
              <a:rPr lang="pt-BR" b="1" dirty="0" err="1"/>
              <a:t>Tupla</a:t>
            </a:r>
            <a:endParaRPr lang="pt-BR" b="1" dirty="0"/>
          </a:p>
        </p:txBody>
      </p:sp>
      <p:sp>
        <p:nvSpPr>
          <p:cNvPr id="19" name="Retângulo 18"/>
          <p:cNvSpPr/>
          <p:nvPr/>
        </p:nvSpPr>
        <p:spPr>
          <a:xfrm>
            <a:off x="4747531" y="4356858"/>
            <a:ext cx="6096000" cy="1200329"/>
          </a:xfrm>
          <a:prstGeom prst="rect">
            <a:avLst/>
          </a:prstGeom>
        </p:spPr>
        <p:txBody>
          <a:bodyPr>
            <a:spAutoFit/>
          </a:bodyPr>
          <a:lstStyle/>
          <a:p>
            <a:pPr algn="just"/>
            <a:r>
              <a:rPr lang="pt-BR" sz="1200" dirty="0"/>
              <a:t>Uma </a:t>
            </a:r>
            <a:r>
              <a:rPr lang="pt-BR" sz="1200" dirty="0" err="1"/>
              <a:t>tupla</a:t>
            </a:r>
            <a:r>
              <a:rPr lang="pt-BR" sz="1200" dirty="0"/>
              <a:t> é o elemento do conjunto de uma entidade. É uma estrutura de atributos relacionados e interdependentes, que compõem os dados de um elemento de uma entidade especifica. Exemplo de </a:t>
            </a:r>
            <a:r>
              <a:rPr lang="pt-BR" sz="1200" dirty="0" err="1"/>
              <a:t>tupla</a:t>
            </a:r>
            <a:r>
              <a:rPr lang="pt-BR" sz="1200" dirty="0"/>
              <a:t> da entidade Aluno seria: (RM: “05132” + Nome: “Raphael da Silva Gomes” + Endereço: </a:t>
            </a:r>
            <a:r>
              <a:rPr lang="pt-BR" sz="1200" dirty="0" err="1"/>
              <a:t>Av.Edilú</a:t>
            </a:r>
            <a:r>
              <a:rPr lang="pt-BR" sz="1200" dirty="0"/>
              <a:t>, 565/</a:t>
            </a:r>
            <a:r>
              <a:rPr lang="pt-BR" sz="1200" dirty="0" err="1"/>
              <a:t>Ap</a:t>
            </a:r>
            <a:r>
              <a:rPr lang="pt-BR" sz="1200" dirty="0"/>
              <a:t> 10 “+ CPF:” 325.432.864-22 “+ Data de Nascimento:” 07/04/1989 “+ Sexo:” M “)”.</a:t>
            </a:r>
          </a:p>
        </p:txBody>
      </p:sp>
    </p:spTree>
    <p:extLst>
      <p:ext uri="{BB962C8B-B14F-4D97-AF65-F5344CB8AC3E}">
        <p14:creationId xmlns:p14="http://schemas.microsoft.com/office/powerpoint/2010/main" val="3998058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91835" y="754227"/>
            <a:ext cx="1162498" cy="369332"/>
          </a:xfrm>
          <a:prstGeom prst="rect">
            <a:avLst/>
          </a:prstGeom>
        </p:spPr>
        <p:txBody>
          <a:bodyPr wrap="none">
            <a:spAutoFit/>
          </a:bodyPr>
          <a:lstStyle/>
          <a:p>
            <a:r>
              <a:rPr lang="pt-BR" b="1" dirty="0"/>
              <a:t>Atributos</a:t>
            </a:r>
          </a:p>
        </p:txBody>
      </p:sp>
      <p:sp>
        <p:nvSpPr>
          <p:cNvPr id="5" name="Retângulo 4"/>
          <p:cNvSpPr/>
          <p:nvPr/>
        </p:nvSpPr>
        <p:spPr>
          <a:xfrm>
            <a:off x="1791835" y="1260413"/>
            <a:ext cx="5352747" cy="369332"/>
          </a:xfrm>
          <a:prstGeom prst="rect">
            <a:avLst/>
          </a:prstGeom>
        </p:spPr>
        <p:txBody>
          <a:bodyPr wrap="none">
            <a:spAutoFit/>
          </a:bodyPr>
          <a:lstStyle/>
          <a:p>
            <a:r>
              <a:rPr lang="pt-BR" dirty="0"/>
              <a:t>Agora, vamos conhecer os tipos de </a:t>
            </a:r>
            <a:r>
              <a:rPr lang="pt-BR" i="1" dirty="0"/>
              <a:t>atributos</a:t>
            </a:r>
            <a:r>
              <a:rPr lang="pt-BR" dirty="0"/>
              <a:t>! </a:t>
            </a:r>
          </a:p>
        </p:txBody>
      </p:sp>
      <p:sp>
        <p:nvSpPr>
          <p:cNvPr id="6" name="Retângulo 5"/>
          <p:cNvSpPr/>
          <p:nvPr/>
        </p:nvSpPr>
        <p:spPr>
          <a:xfrm>
            <a:off x="1791836" y="1726070"/>
            <a:ext cx="8414657" cy="369332"/>
          </a:xfrm>
          <a:prstGeom prst="rect">
            <a:avLst/>
          </a:prstGeom>
        </p:spPr>
        <p:txBody>
          <a:bodyPr wrap="square">
            <a:spAutoFit/>
          </a:bodyPr>
          <a:lstStyle/>
          <a:p>
            <a:r>
              <a:rPr lang="pt-BR" dirty="0"/>
              <a:t>Os atributos dividem-se em alguns tipos. Veja na tabela para visualizá-los.</a:t>
            </a:r>
          </a:p>
        </p:txBody>
      </p:sp>
      <p:sp>
        <p:nvSpPr>
          <p:cNvPr id="7" name="Retângulo 6"/>
          <p:cNvSpPr/>
          <p:nvPr/>
        </p:nvSpPr>
        <p:spPr>
          <a:xfrm>
            <a:off x="1330778" y="2136339"/>
            <a:ext cx="9446079" cy="830997"/>
          </a:xfrm>
          <a:prstGeom prst="rect">
            <a:avLst/>
          </a:prstGeom>
        </p:spPr>
        <p:txBody>
          <a:bodyPr wrap="square">
            <a:spAutoFit/>
          </a:bodyPr>
          <a:lstStyle/>
          <a:p>
            <a:r>
              <a:rPr lang="pt-BR" sz="1200" dirty="0"/>
              <a:t>Nome do </a:t>
            </a:r>
            <a:r>
              <a:rPr lang="pt-BR" sz="1200" dirty="0" smtClean="0"/>
              <a:t>Cliente    Endereço    </a:t>
            </a:r>
            <a:r>
              <a:rPr lang="pt-BR" sz="1200" dirty="0"/>
              <a:t>Data de </a:t>
            </a:r>
            <a:r>
              <a:rPr lang="pt-BR" sz="1200" dirty="0" smtClean="0"/>
              <a:t>Nascimento       </a:t>
            </a:r>
            <a:r>
              <a:rPr lang="pt-BR" sz="1200" dirty="0"/>
              <a:t>Idade </a:t>
            </a:r>
            <a:r>
              <a:rPr lang="pt-BR" sz="1200" dirty="0" smtClean="0"/>
              <a:t>            *</a:t>
            </a:r>
            <a:r>
              <a:rPr lang="pt-BR" sz="1200" dirty="0"/>
              <a:t>Telefone </a:t>
            </a:r>
            <a:r>
              <a:rPr lang="pt-BR" sz="1200" dirty="0" smtClean="0"/>
              <a:t>                              CPF                *</a:t>
            </a:r>
            <a:r>
              <a:rPr lang="pt-BR" sz="1200" dirty="0"/>
              <a:t>Idiomas </a:t>
            </a:r>
          </a:p>
          <a:p>
            <a:r>
              <a:rPr lang="pt-BR" sz="1200" dirty="0"/>
              <a:t>João </a:t>
            </a:r>
            <a:r>
              <a:rPr lang="pt-BR" sz="1200" dirty="0" smtClean="0"/>
              <a:t>                        R</a:t>
            </a:r>
            <a:r>
              <a:rPr lang="pt-BR" sz="1200" dirty="0"/>
              <a:t>. Acre, 21 </a:t>
            </a:r>
            <a:r>
              <a:rPr lang="pt-BR" sz="1200" dirty="0" smtClean="0"/>
              <a:t>      04/02/1985                                          (</a:t>
            </a:r>
            <a:r>
              <a:rPr lang="pt-BR" sz="1200" dirty="0"/>
              <a:t>11 2198-4950) </a:t>
            </a:r>
            <a:r>
              <a:rPr lang="pt-BR" sz="1200" dirty="0" smtClean="0"/>
              <a:t>                110938849-09         Inglês</a:t>
            </a:r>
            <a:endParaRPr lang="pt-BR" sz="1200" dirty="0"/>
          </a:p>
          <a:p>
            <a:r>
              <a:rPr lang="pt-BR" sz="1200" dirty="0"/>
              <a:t>Maria </a:t>
            </a:r>
            <a:r>
              <a:rPr lang="pt-BR" sz="1200" dirty="0" smtClean="0"/>
              <a:t>               </a:t>
            </a:r>
            <a:r>
              <a:rPr lang="pt-BR" sz="1200" dirty="0"/>
              <a:t>Av. Brasil, 289, casa 4 23/11/1970  </a:t>
            </a:r>
            <a:r>
              <a:rPr lang="pt-BR" sz="1200" dirty="0" smtClean="0"/>
              <a:t>                                   (21 </a:t>
            </a:r>
            <a:r>
              <a:rPr lang="pt-BR" sz="1200" dirty="0"/>
              <a:t>99879-9384) </a:t>
            </a:r>
            <a:r>
              <a:rPr lang="pt-BR" sz="1200" dirty="0" smtClean="0"/>
              <a:t>               107482098-21           </a:t>
            </a:r>
            <a:r>
              <a:rPr lang="pt-BR" sz="1200" dirty="0" err="1" smtClean="0"/>
              <a:t>null</a:t>
            </a:r>
            <a:endParaRPr lang="pt-BR" sz="1200" dirty="0"/>
          </a:p>
          <a:p>
            <a:r>
              <a:rPr lang="pt-BR" sz="1200" dirty="0"/>
              <a:t>José </a:t>
            </a:r>
            <a:r>
              <a:rPr lang="pt-BR" sz="1200" dirty="0" smtClean="0"/>
              <a:t>                 R</a:t>
            </a:r>
            <a:r>
              <a:rPr lang="pt-BR" sz="1200" dirty="0"/>
              <a:t>. José Bonifácio, 25, ap. 402 11/04/1991 </a:t>
            </a:r>
            <a:r>
              <a:rPr lang="pt-BR" sz="1200" dirty="0" smtClean="0"/>
              <a:t>        </a:t>
            </a:r>
            <a:r>
              <a:rPr lang="pt-BR" sz="1200" dirty="0"/>
              <a:t>(11 3219-9391) e (11 99839-9284 ) </a:t>
            </a:r>
            <a:r>
              <a:rPr lang="pt-BR" sz="1200" dirty="0" smtClean="0"/>
              <a:t>148938098-65  Inglês </a:t>
            </a:r>
            <a:r>
              <a:rPr lang="pt-BR" sz="1200" dirty="0"/>
              <a:t>e Espanhol </a:t>
            </a:r>
          </a:p>
        </p:txBody>
      </p:sp>
      <p:graphicFrame>
        <p:nvGraphicFramePr>
          <p:cNvPr id="8" name="Tabela 7"/>
          <p:cNvGraphicFramePr>
            <a:graphicFrameLocks noGrp="1"/>
          </p:cNvGraphicFramePr>
          <p:nvPr>
            <p:extLst>
              <p:ext uri="{D42A27DB-BD31-4B8C-83A1-F6EECF244321}">
                <p14:modId xmlns:p14="http://schemas.microsoft.com/office/powerpoint/2010/main" val="4041817878"/>
              </p:ext>
            </p:extLst>
          </p:nvPr>
        </p:nvGraphicFramePr>
        <p:xfrm>
          <a:off x="2647768" y="3152001"/>
          <a:ext cx="5998211" cy="2178661"/>
        </p:xfrm>
        <a:graphic>
          <a:graphicData uri="http://schemas.openxmlformats.org/drawingml/2006/table">
            <a:tbl>
              <a:tblPr firstRow="1" firstCol="1" bandRow="1">
                <a:tableStyleId>{5C22544A-7EE6-4342-B048-85BDC9FD1C3A}</a:tableStyleId>
              </a:tblPr>
              <a:tblGrid>
                <a:gridCol w="839885"/>
                <a:gridCol w="844721"/>
                <a:gridCol w="935893"/>
                <a:gridCol w="762527"/>
                <a:gridCol w="912311"/>
                <a:gridCol w="968453"/>
                <a:gridCol w="734421"/>
              </a:tblGrid>
              <a:tr h="631961">
                <a:tc>
                  <a:txBody>
                    <a:bodyPr/>
                    <a:lstStyle/>
                    <a:p>
                      <a:pPr algn="ctr">
                        <a:lnSpc>
                          <a:spcPct val="115000"/>
                        </a:lnSpc>
                        <a:spcAft>
                          <a:spcPts val="0"/>
                        </a:spcAft>
                      </a:pPr>
                      <a:r>
                        <a:rPr lang="pt-BR" sz="900">
                          <a:effectLst/>
                        </a:rPr>
                        <a:t>Nome </a:t>
                      </a:r>
                      <a:endParaRPr lang="pt-BR" sz="1100">
                        <a:effectLst/>
                      </a:endParaRPr>
                    </a:p>
                    <a:p>
                      <a:pPr algn="ctr">
                        <a:lnSpc>
                          <a:spcPct val="115000"/>
                        </a:lnSpc>
                        <a:spcAft>
                          <a:spcPts val="0"/>
                        </a:spcAft>
                      </a:pPr>
                      <a:r>
                        <a:rPr lang="pt-BR" sz="900">
                          <a:effectLst/>
                        </a:rPr>
                        <a:t>do </a:t>
                      </a:r>
                      <a:endParaRPr lang="pt-BR" sz="1100">
                        <a:effectLst/>
                      </a:endParaRPr>
                    </a:p>
                    <a:p>
                      <a:pPr algn="ctr">
                        <a:lnSpc>
                          <a:spcPct val="115000"/>
                        </a:lnSpc>
                        <a:spcAft>
                          <a:spcPts val="0"/>
                        </a:spcAft>
                      </a:pPr>
                      <a:r>
                        <a:rPr lang="pt-BR" sz="900">
                          <a:effectLst/>
                        </a:rPr>
                        <a:t>Cliente</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Endereço</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*Telefone</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CPF</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900">
                          <a:effectLst/>
                        </a:rPr>
                        <a:t>Data</a:t>
                      </a:r>
                      <a:endParaRPr lang="pt-BR" sz="1100">
                        <a:effectLst/>
                      </a:endParaRPr>
                    </a:p>
                    <a:p>
                      <a:pPr algn="ctr">
                        <a:lnSpc>
                          <a:spcPct val="115000"/>
                        </a:lnSpc>
                        <a:spcAft>
                          <a:spcPts val="0"/>
                        </a:spcAft>
                      </a:pPr>
                      <a:r>
                        <a:rPr lang="pt-BR" sz="900">
                          <a:effectLst/>
                        </a:rPr>
                        <a:t>De</a:t>
                      </a:r>
                      <a:endParaRPr lang="pt-BR" sz="1100">
                        <a:effectLst/>
                      </a:endParaRPr>
                    </a:p>
                    <a:p>
                      <a:pPr algn="ctr">
                        <a:lnSpc>
                          <a:spcPct val="115000"/>
                        </a:lnSpc>
                        <a:spcAft>
                          <a:spcPts val="0"/>
                        </a:spcAft>
                      </a:pPr>
                      <a:r>
                        <a:rPr lang="pt-BR" sz="900">
                          <a:effectLst/>
                        </a:rPr>
                        <a:t>Nascimento</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Idade</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*Idiomas</a:t>
                      </a:r>
                      <a:endParaRPr lang="pt-BR" sz="1100">
                        <a:effectLst/>
                        <a:latin typeface="Calibri"/>
                        <a:ea typeface="Calibri"/>
                        <a:cs typeface="Times New Roman"/>
                      </a:endParaRPr>
                    </a:p>
                  </a:txBody>
                  <a:tcPr marL="68580" marR="68580" marT="0" marB="0"/>
                </a:tc>
              </a:tr>
              <a:tr h="470026">
                <a:tc>
                  <a:txBody>
                    <a:bodyPr/>
                    <a:lstStyle/>
                    <a:p>
                      <a:pPr algn="just">
                        <a:lnSpc>
                          <a:spcPct val="150000"/>
                        </a:lnSpc>
                        <a:spcAft>
                          <a:spcPts val="0"/>
                        </a:spcAft>
                      </a:pPr>
                      <a:r>
                        <a:rPr lang="pt-BR" sz="900">
                          <a:effectLst/>
                        </a:rPr>
                        <a:t> </a:t>
                      </a:r>
                      <a:endParaRPr lang="pt-BR" sz="1100">
                        <a:effectLst/>
                      </a:endParaRPr>
                    </a:p>
                    <a:p>
                      <a:pPr algn="just">
                        <a:lnSpc>
                          <a:spcPct val="150000"/>
                        </a:lnSpc>
                        <a:spcAft>
                          <a:spcPts val="0"/>
                        </a:spcAft>
                      </a:pPr>
                      <a:r>
                        <a:rPr lang="pt-BR" sz="900">
                          <a:effectLst/>
                        </a:rPr>
                        <a:t>       João</a:t>
                      </a:r>
                      <a:endParaRPr lang="pt-BR"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pt-BR" sz="900">
                          <a:effectLst/>
                        </a:rPr>
                        <a:t> </a:t>
                      </a:r>
                      <a:endParaRPr lang="pt-BR" sz="1100">
                        <a:effectLst/>
                      </a:endParaRPr>
                    </a:p>
                    <a:p>
                      <a:pPr algn="just">
                        <a:lnSpc>
                          <a:spcPct val="150000"/>
                        </a:lnSpc>
                        <a:spcAft>
                          <a:spcPts val="0"/>
                        </a:spcAft>
                      </a:pPr>
                      <a:r>
                        <a:rPr lang="pt-BR" sz="900">
                          <a:effectLst/>
                        </a:rPr>
                        <a:t>   </a:t>
                      </a:r>
                      <a:r>
                        <a:rPr lang="pt-BR" sz="800">
                          <a:effectLst/>
                        </a:rPr>
                        <a:t>R. Acre</a:t>
                      </a:r>
                      <a:endParaRPr lang="pt-BR"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pt-BR" sz="700">
                          <a:effectLst/>
                        </a:rPr>
                        <a:t> </a:t>
                      </a:r>
                      <a:endParaRPr lang="pt-BR" sz="1100">
                        <a:effectLst/>
                      </a:endParaRPr>
                    </a:p>
                    <a:p>
                      <a:pPr algn="just">
                        <a:lnSpc>
                          <a:spcPct val="150000"/>
                        </a:lnSpc>
                        <a:spcAft>
                          <a:spcPts val="0"/>
                        </a:spcAft>
                      </a:pPr>
                      <a:r>
                        <a:rPr lang="pt-BR" sz="700">
                          <a:effectLst/>
                        </a:rPr>
                        <a:t>   (11 2198-4950)</a:t>
                      </a:r>
                      <a:endParaRPr lang="pt-BR"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pt-BR" sz="700">
                          <a:effectLst/>
                        </a:rPr>
                        <a:t> </a:t>
                      </a:r>
                      <a:endParaRPr lang="pt-BR" sz="1100">
                        <a:effectLst/>
                      </a:endParaRPr>
                    </a:p>
                    <a:p>
                      <a:pPr algn="just">
                        <a:lnSpc>
                          <a:spcPct val="150000"/>
                        </a:lnSpc>
                        <a:spcAft>
                          <a:spcPts val="0"/>
                        </a:spcAft>
                      </a:pPr>
                      <a:r>
                        <a:rPr lang="pt-BR" sz="700">
                          <a:effectLst/>
                        </a:rPr>
                        <a:t>110938849-09</a:t>
                      </a:r>
                      <a:endParaRPr lang="pt-BR"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pt-BR" sz="900">
                          <a:effectLst/>
                        </a:rPr>
                        <a:t> </a:t>
                      </a:r>
                      <a:endParaRPr lang="pt-BR" sz="1100">
                        <a:effectLst/>
                      </a:endParaRPr>
                    </a:p>
                    <a:p>
                      <a:pPr algn="just">
                        <a:lnSpc>
                          <a:spcPct val="150000"/>
                        </a:lnSpc>
                        <a:spcAft>
                          <a:spcPts val="0"/>
                        </a:spcAft>
                      </a:pPr>
                      <a:r>
                        <a:rPr lang="pt-BR" sz="900">
                          <a:effectLst/>
                        </a:rPr>
                        <a:t>04/02/1985</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800">
                          <a:effectLst/>
                        </a:rPr>
                        <a:t>Data Atual    </a:t>
                      </a:r>
                      <a:endParaRPr lang="pt-BR" sz="1100">
                        <a:effectLst/>
                      </a:endParaRPr>
                    </a:p>
                    <a:p>
                      <a:pPr algn="ctr">
                        <a:lnSpc>
                          <a:spcPct val="115000"/>
                        </a:lnSpc>
                        <a:spcAft>
                          <a:spcPts val="0"/>
                        </a:spcAft>
                      </a:pPr>
                      <a:r>
                        <a:rPr lang="pt-BR" sz="800">
                          <a:effectLst/>
                        </a:rPr>
                        <a:t> = Data de Nascimento</a:t>
                      </a:r>
                      <a:endParaRPr lang="pt-BR" sz="1100">
                        <a:effectLst/>
                        <a:latin typeface="Calibri"/>
                        <a:ea typeface="Calibri"/>
                        <a:cs typeface="Times New Roman"/>
                      </a:endParaRPr>
                    </a:p>
                  </a:txBody>
                  <a:tcPr marL="68580" marR="68580" marT="0" marB="0"/>
                </a:tc>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Inglês</a:t>
                      </a:r>
                      <a:endParaRPr lang="pt-BR" sz="1100">
                        <a:effectLst/>
                        <a:latin typeface="Calibri"/>
                        <a:ea typeface="Calibri"/>
                        <a:cs typeface="Times New Roman"/>
                      </a:endParaRPr>
                    </a:p>
                  </a:txBody>
                  <a:tcPr marL="68580" marR="68580" marT="0" marB="0"/>
                </a:tc>
              </a:tr>
              <a:tr h="430670">
                <a:tc>
                  <a:txBody>
                    <a:bodyPr/>
                    <a:lstStyle/>
                    <a:p>
                      <a:pPr algn="ctr">
                        <a:lnSpc>
                          <a:spcPct val="115000"/>
                        </a:lnSpc>
                        <a:spcAft>
                          <a:spcPts val="0"/>
                        </a:spcAft>
                      </a:pPr>
                      <a:r>
                        <a:rPr lang="pt-BR" sz="900">
                          <a:effectLst/>
                        </a:rPr>
                        <a:t> </a:t>
                      </a:r>
                      <a:endParaRPr lang="pt-BR" sz="1100">
                        <a:effectLst/>
                      </a:endParaRPr>
                    </a:p>
                    <a:p>
                      <a:pPr algn="ctr">
                        <a:lnSpc>
                          <a:spcPct val="115000"/>
                        </a:lnSpc>
                        <a:spcAft>
                          <a:spcPts val="0"/>
                        </a:spcAft>
                      </a:pPr>
                      <a:r>
                        <a:rPr lang="pt-BR" sz="900">
                          <a:effectLst/>
                        </a:rPr>
                        <a:t>Maria</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800">
                          <a:effectLst/>
                        </a:rPr>
                        <a:t>Av. Brasil, 289, casa 4</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700">
                          <a:effectLst/>
                        </a:rPr>
                        <a:t> </a:t>
                      </a:r>
                      <a:endParaRPr lang="pt-BR" sz="1100">
                        <a:effectLst/>
                      </a:endParaRPr>
                    </a:p>
                    <a:p>
                      <a:pPr algn="ctr">
                        <a:lnSpc>
                          <a:spcPct val="115000"/>
                        </a:lnSpc>
                        <a:spcAft>
                          <a:spcPts val="0"/>
                        </a:spcAft>
                      </a:pPr>
                      <a:r>
                        <a:rPr lang="pt-BR" sz="700">
                          <a:effectLst/>
                        </a:rPr>
                        <a:t>(21 99879-9384)</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700">
                          <a:effectLst/>
                        </a:rPr>
                        <a:t>1</a:t>
                      </a:r>
                      <a:endParaRPr lang="pt-BR" sz="1100">
                        <a:effectLst/>
                      </a:endParaRPr>
                    </a:p>
                    <a:p>
                      <a:pPr algn="ctr">
                        <a:lnSpc>
                          <a:spcPct val="115000"/>
                        </a:lnSpc>
                        <a:spcAft>
                          <a:spcPts val="0"/>
                        </a:spcAft>
                      </a:pPr>
                      <a:r>
                        <a:rPr lang="pt-BR" sz="700">
                          <a:effectLst/>
                        </a:rPr>
                        <a:t>07482098-21</a:t>
                      </a:r>
                      <a:endParaRPr lang="pt-B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pt-BR" sz="900">
                          <a:effectLst/>
                        </a:rPr>
                        <a:t> </a:t>
                      </a:r>
                      <a:endParaRPr lang="pt-BR" sz="1100">
                        <a:effectLst/>
                      </a:endParaRPr>
                    </a:p>
                    <a:p>
                      <a:pPr algn="just">
                        <a:lnSpc>
                          <a:spcPct val="115000"/>
                        </a:lnSpc>
                        <a:spcAft>
                          <a:spcPts val="0"/>
                        </a:spcAft>
                      </a:pPr>
                      <a:r>
                        <a:rPr lang="pt-BR" sz="900">
                          <a:effectLst/>
                        </a:rPr>
                        <a:t>23/11/1970 </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800">
                          <a:effectLst/>
                        </a:rPr>
                        <a:t>Data Atual</a:t>
                      </a:r>
                      <a:endParaRPr lang="pt-BR" sz="1100">
                        <a:effectLst/>
                      </a:endParaRPr>
                    </a:p>
                    <a:p>
                      <a:pPr algn="ctr">
                        <a:lnSpc>
                          <a:spcPct val="115000"/>
                        </a:lnSpc>
                        <a:spcAft>
                          <a:spcPts val="0"/>
                        </a:spcAft>
                      </a:pPr>
                      <a:r>
                        <a:rPr lang="pt-BR" sz="800">
                          <a:effectLst/>
                        </a:rPr>
                        <a:t>= Data de Nascimento</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900">
                          <a:effectLst/>
                        </a:rPr>
                        <a:t> </a:t>
                      </a:r>
                      <a:endParaRPr lang="pt-BR" sz="1100">
                        <a:effectLst/>
                      </a:endParaRPr>
                    </a:p>
                    <a:p>
                      <a:pPr algn="ctr">
                        <a:lnSpc>
                          <a:spcPct val="115000"/>
                        </a:lnSpc>
                        <a:spcAft>
                          <a:spcPts val="0"/>
                        </a:spcAft>
                      </a:pPr>
                      <a:r>
                        <a:rPr lang="pt-BR" sz="900">
                          <a:effectLst/>
                        </a:rPr>
                        <a:t>null</a:t>
                      </a:r>
                      <a:endParaRPr lang="pt-BR" sz="1100">
                        <a:effectLst/>
                        <a:latin typeface="Calibri"/>
                        <a:ea typeface="Calibri"/>
                        <a:cs typeface="Times New Roman"/>
                      </a:endParaRPr>
                    </a:p>
                  </a:txBody>
                  <a:tcPr marL="68580" marR="68580" marT="0" marB="0"/>
                </a:tc>
              </a:tr>
              <a:tr h="646004">
                <a:tc>
                  <a:txBody>
                    <a:bodyPr/>
                    <a:lstStyle/>
                    <a:p>
                      <a:pPr algn="ctr">
                        <a:lnSpc>
                          <a:spcPct val="150000"/>
                        </a:lnSpc>
                        <a:spcAft>
                          <a:spcPts val="0"/>
                        </a:spcAft>
                      </a:pPr>
                      <a:r>
                        <a:rPr lang="pt-BR" sz="900">
                          <a:effectLst/>
                        </a:rPr>
                        <a:t> </a:t>
                      </a:r>
                      <a:endParaRPr lang="pt-BR" sz="1100">
                        <a:effectLst/>
                      </a:endParaRPr>
                    </a:p>
                    <a:p>
                      <a:pPr algn="ctr">
                        <a:lnSpc>
                          <a:spcPct val="150000"/>
                        </a:lnSpc>
                        <a:spcAft>
                          <a:spcPts val="0"/>
                        </a:spcAft>
                      </a:pPr>
                      <a:r>
                        <a:rPr lang="pt-BR" sz="900">
                          <a:effectLst/>
                        </a:rPr>
                        <a:t>José</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800">
                          <a:effectLst/>
                        </a:rPr>
                        <a:t>R. José Bonifácio, 25, ap. 402</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700">
                          <a:effectLst/>
                        </a:rPr>
                        <a:t>(11 3219-9391) </a:t>
                      </a:r>
                      <a:endParaRPr lang="pt-BR" sz="1100">
                        <a:effectLst/>
                      </a:endParaRPr>
                    </a:p>
                    <a:p>
                      <a:pPr algn="ctr">
                        <a:lnSpc>
                          <a:spcPct val="115000"/>
                        </a:lnSpc>
                        <a:spcAft>
                          <a:spcPts val="0"/>
                        </a:spcAft>
                      </a:pPr>
                      <a:r>
                        <a:rPr lang="pt-BR" sz="700">
                          <a:effectLst/>
                        </a:rPr>
                        <a:t>e</a:t>
                      </a:r>
                      <a:endParaRPr lang="pt-BR" sz="1100">
                        <a:effectLst/>
                      </a:endParaRPr>
                    </a:p>
                    <a:p>
                      <a:pPr algn="just">
                        <a:lnSpc>
                          <a:spcPct val="115000"/>
                        </a:lnSpc>
                        <a:spcAft>
                          <a:spcPts val="0"/>
                        </a:spcAft>
                      </a:pPr>
                      <a:r>
                        <a:rPr lang="pt-BR" sz="700">
                          <a:effectLst/>
                        </a:rPr>
                        <a:t>  (11 99839-9284)</a:t>
                      </a:r>
                      <a:endParaRPr lang="pt-B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pt-BR" sz="700">
                          <a:effectLst/>
                        </a:rPr>
                        <a:t> </a:t>
                      </a:r>
                      <a:endParaRPr lang="pt-BR" sz="1100">
                        <a:effectLst/>
                      </a:endParaRPr>
                    </a:p>
                    <a:p>
                      <a:pPr algn="just">
                        <a:lnSpc>
                          <a:spcPct val="115000"/>
                        </a:lnSpc>
                        <a:spcAft>
                          <a:spcPts val="0"/>
                        </a:spcAft>
                      </a:pPr>
                      <a:r>
                        <a:rPr lang="pt-BR" sz="700">
                          <a:effectLst/>
                        </a:rPr>
                        <a:t>148938098-65</a:t>
                      </a:r>
                      <a:endParaRPr lang="pt-BR"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pt-BR" sz="900">
                          <a:effectLst/>
                        </a:rPr>
                        <a:t> </a:t>
                      </a:r>
                      <a:endParaRPr lang="pt-BR" sz="1100">
                        <a:effectLst/>
                      </a:endParaRPr>
                    </a:p>
                    <a:p>
                      <a:pPr algn="just">
                        <a:lnSpc>
                          <a:spcPct val="115000"/>
                        </a:lnSpc>
                        <a:spcAft>
                          <a:spcPts val="0"/>
                        </a:spcAft>
                      </a:pPr>
                      <a:r>
                        <a:rPr lang="pt-BR" sz="900">
                          <a:effectLst/>
                        </a:rPr>
                        <a:t>11/04/1991</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800">
                          <a:effectLst/>
                        </a:rPr>
                        <a:t>Data Atual</a:t>
                      </a:r>
                      <a:endParaRPr lang="pt-BR" sz="1100">
                        <a:effectLst/>
                      </a:endParaRPr>
                    </a:p>
                    <a:p>
                      <a:pPr algn="ctr">
                        <a:lnSpc>
                          <a:spcPct val="115000"/>
                        </a:lnSpc>
                        <a:spcAft>
                          <a:spcPts val="0"/>
                        </a:spcAft>
                      </a:pPr>
                      <a:r>
                        <a:rPr lang="pt-BR" sz="800">
                          <a:effectLst/>
                        </a:rPr>
                        <a:t>= Data de Nascimento</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900" dirty="0">
                          <a:effectLst/>
                        </a:rPr>
                        <a:t>Inglês</a:t>
                      </a:r>
                      <a:endParaRPr lang="pt-BR" sz="1100" dirty="0">
                        <a:effectLst/>
                      </a:endParaRPr>
                    </a:p>
                    <a:p>
                      <a:pPr algn="ctr">
                        <a:lnSpc>
                          <a:spcPct val="115000"/>
                        </a:lnSpc>
                        <a:spcAft>
                          <a:spcPts val="0"/>
                        </a:spcAft>
                      </a:pPr>
                      <a:r>
                        <a:rPr lang="pt-BR" sz="900" dirty="0">
                          <a:effectLst/>
                        </a:rPr>
                        <a:t>e Espanhol</a:t>
                      </a:r>
                      <a:endParaRPr lang="pt-BR"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1933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38347" y="778720"/>
            <a:ext cx="1906291" cy="369332"/>
          </a:xfrm>
          <a:prstGeom prst="rect">
            <a:avLst/>
          </a:prstGeom>
        </p:spPr>
        <p:txBody>
          <a:bodyPr wrap="none">
            <a:spAutoFit/>
          </a:bodyPr>
          <a:lstStyle/>
          <a:p>
            <a:r>
              <a:rPr lang="pt-BR" b="1" dirty="0"/>
              <a:t>Chave Primária</a:t>
            </a:r>
          </a:p>
        </p:txBody>
      </p:sp>
      <p:sp>
        <p:nvSpPr>
          <p:cNvPr id="3" name="Retângulo 2"/>
          <p:cNvSpPr/>
          <p:nvPr/>
        </p:nvSpPr>
        <p:spPr>
          <a:xfrm>
            <a:off x="1676400" y="1253129"/>
            <a:ext cx="9631136" cy="646331"/>
          </a:xfrm>
          <a:prstGeom prst="rect">
            <a:avLst/>
          </a:prstGeom>
        </p:spPr>
        <p:txBody>
          <a:bodyPr wrap="square">
            <a:spAutoFit/>
          </a:bodyPr>
          <a:lstStyle/>
          <a:p>
            <a:pPr algn="just"/>
            <a:r>
              <a:rPr lang="pt-BR" dirty="0"/>
              <a:t>Vimos que os atributos determinantes são as chaves primárias do banco de dados. No entanto, ainda precisamos entender o que significa uma chave primária. </a:t>
            </a:r>
          </a:p>
        </p:txBody>
      </p:sp>
      <p:sp>
        <p:nvSpPr>
          <p:cNvPr id="4" name="Retângulo 3"/>
          <p:cNvSpPr/>
          <p:nvPr/>
        </p:nvSpPr>
        <p:spPr>
          <a:xfrm>
            <a:off x="1011724" y="1956724"/>
            <a:ext cx="10295811" cy="338554"/>
          </a:xfrm>
          <a:prstGeom prst="rect">
            <a:avLst/>
          </a:prstGeom>
        </p:spPr>
        <p:txBody>
          <a:bodyPr wrap="square">
            <a:spAutoFit/>
          </a:bodyPr>
          <a:lstStyle/>
          <a:p>
            <a:r>
              <a:rPr lang="pt-BR" sz="1600" dirty="0"/>
              <a:t>Primeiramente, é importante especificar como as entidades e os relacionamentos são identificados. </a:t>
            </a:r>
          </a:p>
        </p:txBody>
      </p:sp>
      <p:sp>
        <p:nvSpPr>
          <p:cNvPr id="5" name="Retângulo 4"/>
          <p:cNvSpPr/>
          <p:nvPr/>
        </p:nvSpPr>
        <p:spPr>
          <a:xfrm>
            <a:off x="1738347" y="2457450"/>
            <a:ext cx="9386206" cy="923330"/>
          </a:xfrm>
          <a:prstGeom prst="rect">
            <a:avLst/>
          </a:prstGeom>
        </p:spPr>
        <p:txBody>
          <a:bodyPr wrap="square">
            <a:spAutoFit/>
          </a:bodyPr>
          <a:lstStyle/>
          <a:p>
            <a:pPr algn="just"/>
            <a:r>
              <a:rPr lang="pt-BR" dirty="0"/>
              <a:t>Conceitualmente, entidades e relacionamentos individuais são diferentes, mas, em uma perspectiva de banco de dados, a diferença entre eles precisa ser expressa em termos de seus atributos. </a:t>
            </a:r>
          </a:p>
        </p:txBody>
      </p:sp>
      <p:sp>
        <p:nvSpPr>
          <p:cNvPr id="6" name="Retângulo 5"/>
          <p:cNvSpPr/>
          <p:nvPr/>
        </p:nvSpPr>
        <p:spPr>
          <a:xfrm>
            <a:off x="1011723" y="3522213"/>
            <a:ext cx="10042719" cy="369332"/>
          </a:xfrm>
          <a:prstGeom prst="rect">
            <a:avLst/>
          </a:prstGeom>
        </p:spPr>
        <p:txBody>
          <a:bodyPr wrap="square">
            <a:spAutoFit/>
          </a:bodyPr>
          <a:lstStyle/>
          <a:p>
            <a:r>
              <a:rPr lang="pt-BR" dirty="0"/>
              <a:t>Você deve estar se perguntando: “Mas, afinal, o que é uma chave primária?”.</a:t>
            </a:r>
          </a:p>
        </p:txBody>
      </p:sp>
      <p:sp>
        <p:nvSpPr>
          <p:cNvPr id="7" name="Retângulo 6"/>
          <p:cNvSpPr/>
          <p:nvPr/>
        </p:nvSpPr>
        <p:spPr>
          <a:xfrm>
            <a:off x="3383450" y="4102465"/>
            <a:ext cx="6096000" cy="1200329"/>
          </a:xfrm>
          <a:prstGeom prst="rect">
            <a:avLst/>
          </a:prstGeom>
        </p:spPr>
        <p:txBody>
          <a:bodyPr>
            <a:spAutoFit/>
          </a:bodyPr>
          <a:lstStyle/>
          <a:p>
            <a:pPr algn="just"/>
            <a:r>
              <a:rPr lang="pt-BR" b="1" dirty="0"/>
              <a:t>A chave de uma tabela é um campo ou um conjunto de campos que identifica, de forma única, cada registro. A função da chave primária é garantir a unicidade dos registros. </a:t>
            </a:r>
            <a:endParaRPr lang="pt-BR" dirty="0"/>
          </a:p>
        </p:txBody>
      </p:sp>
      <p:pic>
        <p:nvPicPr>
          <p:cNvPr id="8" name="Imagem 7"/>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738347" y="4181286"/>
            <a:ext cx="1483928" cy="1034823"/>
          </a:xfrm>
          <a:prstGeom prst="rect">
            <a:avLst/>
          </a:prstGeom>
        </p:spPr>
      </p:pic>
      <p:sp>
        <p:nvSpPr>
          <p:cNvPr id="9" name="Retângulo 8"/>
          <p:cNvSpPr/>
          <p:nvPr/>
        </p:nvSpPr>
        <p:spPr>
          <a:xfrm>
            <a:off x="1102179" y="5604862"/>
            <a:ext cx="10458449" cy="461665"/>
          </a:xfrm>
          <a:prstGeom prst="rect">
            <a:avLst/>
          </a:prstGeom>
        </p:spPr>
        <p:txBody>
          <a:bodyPr wrap="square">
            <a:spAutoFit/>
          </a:bodyPr>
          <a:lstStyle/>
          <a:p>
            <a:r>
              <a:rPr lang="pt-BR" sz="1200" dirty="0"/>
              <a:t>Por exemplo, o cadastro dos cidadãos brasileiros tem o CPF como chave primária. Não há duas pessoas com o mesmo número de CPF. </a:t>
            </a:r>
            <a:r>
              <a:rPr lang="pt-BR" sz="1200" dirty="0" smtClean="0"/>
              <a:t>Veja nos ícones, a seguir, </a:t>
            </a:r>
            <a:r>
              <a:rPr lang="pt-BR" sz="1200" dirty="0"/>
              <a:t>para visualizar como a chave de uma tabela </a:t>
            </a:r>
            <a:r>
              <a:rPr lang="pt-BR" sz="1200" dirty="0" smtClean="0"/>
              <a:t>podem </a:t>
            </a:r>
            <a:r>
              <a:rPr lang="pt-BR" sz="1200" dirty="0"/>
              <a:t>ser.</a:t>
            </a:r>
          </a:p>
        </p:txBody>
      </p:sp>
    </p:spTree>
    <p:extLst>
      <p:ext uri="{BB962C8B-B14F-4D97-AF65-F5344CB8AC3E}">
        <p14:creationId xmlns:p14="http://schemas.microsoft.com/office/powerpoint/2010/main" val="3692376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p:nvPr/>
        </p:nvPicPr>
        <p:blipFill>
          <a:blip r:embed="rId2"/>
          <a:stretch>
            <a:fillRect/>
          </a:stretch>
        </p:blipFill>
        <p:spPr>
          <a:xfrm>
            <a:off x="899422" y="4494059"/>
            <a:ext cx="755015" cy="723900"/>
          </a:xfrm>
          <a:prstGeom prst="rect">
            <a:avLst/>
          </a:prstGeom>
        </p:spPr>
      </p:pic>
      <p:sp>
        <p:nvSpPr>
          <p:cNvPr id="3" name="Retângulo 2"/>
          <p:cNvSpPr/>
          <p:nvPr/>
        </p:nvSpPr>
        <p:spPr>
          <a:xfrm>
            <a:off x="1673034" y="370520"/>
            <a:ext cx="1906291" cy="369332"/>
          </a:xfrm>
          <a:prstGeom prst="rect">
            <a:avLst/>
          </a:prstGeom>
        </p:spPr>
        <p:txBody>
          <a:bodyPr wrap="none">
            <a:spAutoFit/>
          </a:bodyPr>
          <a:lstStyle/>
          <a:p>
            <a:r>
              <a:rPr lang="pt-BR" b="1" dirty="0"/>
              <a:t>Chave Primária</a:t>
            </a:r>
          </a:p>
        </p:txBody>
      </p:sp>
      <p:sp>
        <p:nvSpPr>
          <p:cNvPr id="4" name="Retângulo 3"/>
          <p:cNvSpPr/>
          <p:nvPr/>
        </p:nvSpPr>
        <p:spPr>
          <a:xfrm>
            <a:off x="1648538" y="651631"/>
            <a:ext cx="9030347" cy="523220"/>
          </a:xfrm>
          <a:prstGeom prst="rect">
            <a:avLst/>
          </a:prstGeom>
        </p:spPr>
        <p:txBody>
          <a:bodyPr wrap="square">
            <a:spAutoFit/>
          </a:bodyPr>
          <a:lstStyle/>
          <a:p>
            <a:pPr algn="just"/>
            <a:r>
              <a:rPr lang="pt-BR" sz="1400" dirty="0" smtClean="0"/>
              <a:t>Vamos ao </a:t>
            </a:r>
            <a:r>
              <a:rPr lang="pt-BR" sz="1400" dirty="0"/>
              <a:t>exemplo, o cadastro dos cidadãos brasileiros tem o CPF como chave primária. Não há duas pessoas com o mesmo número de </a:t>
            </a:r>
            <a:r>
              <a:rPr lang="pt-BR" sz="1400" dirty="0" smtClean="0"/>
              <a:t>CPF, certo!  Visualize </a:t>
            </a:r>
            <a:r>
              <a:rPr lang="pt-BR" sz="1400" dirty="0"/>
              <a:t>como a chave de uma tabela deve </a:t>
            </a:r>
            <a:r>
              <a:rPr lang="pt-BR" sz="1400" dirty="0" smtClean="0"/>
              <a:t>ser:</a:t>
            </a:r>
            <a:endParaRPr lang="pt-BR" sz="1400" dirty="0"/>
          </a:p>
        </p:txBody>
      </p:sp>
      <p:pic>
        <p:nvPicPr>
          <p:cNvPr id="5" name="Imagem 4"/>
          <p:cNvPicPr/>
          <p:nvPr/>
        </p:nvPicPr>
        <p:blipFill>
          <a:blip r:embed="rId3"/>
          <a:stretch>
            <a:fillRect/>
          </a:stretch>
        </p:blipFill>
        <p:spPr>
          <a:xfrm>
            <a:off x="900148" y="1726237"/>
            <a:ext cx="781050" cy="751840"/>
          </a:xfrm>
          <a:prstGeom prst="rect">
            <a:avLst/>
          </a:prstGeom>
        </p:spPr>
      </p:pic>
      <p:sp>
        <p:nvSpPr>
          <p:cNvPr id="6" name="Retângulo 5"/>
          <p:cNvSpPr/>
          <p:nvPr/>
        </p:nvSpPr>
        <p:spPr>
          <a:xfrm>
            <a:off x="1790705" y="1575403"/>
            <a:ext cx="8724899" cy="1015663"/>
          </a:xfrm>
          <a:prstGeom prst="rect">
            <a:avLst/>
          </a:prstGeom>
        </p:spPr>
        <p:txBody>
          <a:bodyPr wrap="square">
            <a:spAutoFit/>
          </a:bodyPr>
          <a:lstStyle/>
          <a:p>
            <a:r>
              <a:rPr lang="pt-BR" b="1" dirty="0"/>
              <a:t>Única</a:t>
            </a:r>
          </a:p>
          <a:p>
            <a:pPr algn="just"/>
            <a:r>
              <a:rPr lang="pt-BR" sz="1400" dirty="0"/>
              <a:t>Não podem existir dois registros com o mesmo valor para a chave primária.</a:t>
            </a:r>
          </a:p>
          <a:p>
            <a:pPr algn="just"/>
            <a:r>
              <a:rPr lang="pt-BR" sz="1400" dirty="0"/>
              <a:t>Em outras palavras, a tabela não pode ter duas linhas com os valores da chave primária repetidos.</a:t>
            </a:r>
          </a:p>
        </p:txBody>
      </p:sp>
      <p:pic>
        <p:nvPicPr>
          <p:cNvPr id="7" name="Imagem 6"/>
          <p:cNvPicPr/>
          <p:nvPr/>
        </p:nvPicPr>
        <p:blipFill>
          <a:blip r:embed="rId4"/>
          <a:stretch>
            <a:fillRect/>
          </a:stretch>
        </p:blipFill>
        <p:spPr>
          <a:xfrm>
            <a:off x="883094" y="2999938"/>
            <a:ext cx="813435" cy="711200"/>
          </a:xfrm>
          <a:prstGeom prst="rect">
            <a:avLst/>
          </a:prstGeom>
        </p:spPr>
      </p:pic>
      <p:sp>
        <p:nvSpPr>
          <p:cNvPr id="8" name="Retângulo 7"/>
          <p:cNvSpPr/>
          <p:nvPr/>
        </p:nvSpPr>
        <p:spPr>
          <a:xfrm>
            <a:off x="1807033" y="4534879"/>
            <a:ext cx="9059636" cy="584775"/>
          </a:xfrm>
          <a:prstGeom prst="rect">
            <a:avLst/>
          </a:prstGeom>
        </p:spPr>
        <p:txBody>
          <a:bodyPr wrap="square">
            <a:spAutoFit/>
          </a:bodyPr>
          <a:lstStyle/>
          <a:p>
            <a:r>
              <a:rPr lang="pt-BR" b="1" dirty="0"/>
              <a:t>Universal </a:t>
            </a:r>
          </a:p>
          <a:p>
            <a:r>
              <a:rPr lang="pt-BR" sz="1400" dirty="0"/>
              <a:t>A chave é universal quando existem valores para ela em todos os registros da tabela.</a:t>
            </a:r>
          </a:p>
        </p:txBody>
      </p:sp>
      <p:sp>
        <p:nvSpPr>
          <p:cNvPr id="10" name="Retângulo 9"/>
          <p:cNvSpPr/>
          <p:nvPr/>
        </p:nvSpPr>
        <p:spPr>
          <a:xfrm>
            <a:off x="1102180" y="5217868"/>
            <a:ext cx="10540092" cy="1169551"/>
          </a:xfrm>
          <a:prstGeom prst="rect">
            <a:avLst/>
          </a:prstGeom>
        </p:spPr>
        <p:txBody>
          <a:bodyPr wrap="square">
            <a:spAutoFit/>
          </a:bodyPr>
          <a:lstStyle/>
          <a:p>
            <a:pPr algn="just"/>
            <a:r>
              <a:rPr lang="pt-BR" sz="1400" dirty="0"/>
              <a:t>Por exemplo, se usarmos o CNPJ como chave do nosso cadastro de clientes, devemos questionar</a:t>
            </a:r>
            <a:r>
              <a:rPr lang="pt-BR" sz="1400" dirty="0" smtClean="0"/>
              <a:t>:</a:t>
            </a:r>
          </a:p>
          <a:p>
            <a:pPr algn="just"/>
            <a:endParaRPr lang="pt-BR" sz="1400" dirty="0"/>
          </a:p>
          <a:p>
            <a:pPr lvl="0" algn="just"/>
            <a:r>
              <a:rPr lang="pt-BR" sz="1400" dirty="0"/>
              <a:t>Os clientes serão somente pessoas jurídicas? Se a resposta for sim, devemos fazer outra pergunta: nada será vendido para pessoas físicas</a:t>
            </a:r>
            <a:r>
              <a:rPr lang="pt-BR" sz="1400" dirty="0" smtClean="0"/>
              <a:t>? Os </a:t>
            </a:r>
            <a:r>
              <a:rPr lang="pt-BR" sz="1400" dirty="0"/>
              <a:t>clientes possuem registro na Receita Federal? Possuem CNPJ</a:t>
            </a:r>
            <a:r>
              <a:rPr lang="pt-BR" sz="1400" dirty="0" smtClean="0"/>
              <a:t>? Os </a:t>
            </a:r>
            <a:r>
              <a:rPr lang="pt-BR" sz="1400" dirty="0"/>
              <a:t>clientes são organizações brasileiras? Organizações estrangeiras não são cadastradas no CNPJ.</a:t>
            </a:r>
          </a:p>
        </p:txBody>
      </p:sp>
      <p:sp>
        <p:nvSpPr>
          <p:cNvPr id="11" name="Retângulo 10"/>
          <p:cNvSpPr/>
          <p:nvPr/>
        </p:nvSpPr>
        <p:spPr>
          <a:xfrm>
            <a:off x="1831529" y="2749534"/>
            <a:ext cx="9247414" cy="1661993"/>
          </a:xfrm>
          <a:prstGeom prst="rect">
            <a:avLst/>
          </a:prstGeom>
        </p:spPr>
        <p:txBody>
          <a:bodyPr wrap="square">
            <a:spAutoFit/>
          </a:bodyPr>
          <a:lstStyle/>
          <a:p>
            <a:r>
              <a:rPr lang="pt-BR" b="1" dirty="0"/>
              <a:t>Imutável </a:t>
            </a:r>
            <a:endParaRPr lang="pt-BR" dirty="0"/>
          </a:p>
          <a:p>
            <a:r>
              <a:rPr lang="pt-BR" sz="1400" dirty="0"/>
              <a:t>Como você  já deve estar imaginando – e como o próprio nome diz – a chave primária  imutável não muda. Isso significa que se um valor para a chave é atributo a um registro, esse valor não será mais modificado.</a:t>
            </a:r>
          </a:p>
          <a:p>
            <a:r>
              <a:rPr lang="pt-BR" sz="1400" dirty="0"/>
              <a:t>Por exemplo, se um código é definido durante o cadastro de um funcionário no momento em que ele é admitido na empresa, esse número deve permanecer sem modificação durante todo o tempo que existir na tabela funcionários.</a:t>
            </a:r>
          </a:p>
        </p:txBody>
      </p:sp>
    </p:spTree>
    <p:extLst>
      <p:ext uri="{BB962C8B-B14F-4D97-AF65-F5344CB8AC3E}">
        <p14:creationId xmlns:p14="http://schemas.microsoft.com/office/powerpoint/2010/main" val="248983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ângulo de cantos arredondados 22"/>
          <p:cNvSpPr/>
          <p:nvPr/>
        </p:nvSpPr>
        <p:spPr>
          <a:xfrm>
            <a:off x="5783811" y="1847169"/>
            <a:ext cx="1066800" cy="59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de cantos arredondados 20"/>
          <p:cNvSpPr/>
          <p:nvPr/>
        </p:nvSpPr>
        <p:spPr>
          <a:xfrm>
            <a:off x="1701800" y="1847169"/>
            <a:ext cx="1066800" cy="59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1764017" y="746063"/>
            <a:ext cx="3347391" cy="369332"/>
          </a:xfrm>
          <a:prstGeom prst="rect">
            <a:avLst/>
          </a:prstGeom>
        </p:spPr>
        <p:txBody>
          <a:bodyPr wrap="none">
            <a:spAutoFit/>
          </a:bodyPr>
          <a:lstStyle/>
          <a:p>
            <a:r>
              <a:rPr lang="pt-BR" b="1" dirty="0"/>
              <a:t>Modelo </a:t>
            </a:r>
            <a:r>
              <a:rPr lang="pt-BR" b="1" dirty="0" smtClean="0"/>
              <a:t>Entidade Relacional</a:t>
            </a:r>
            <a:endParaRPr lang="pt-BR" dirty="0"/>
          </a:p>
        </p:txBody>
      </p:sp>
      <p:sp>
        <p:nvSpPr>
          <p:cNvPr id="4" name="Line 14"/>
          <p:cNvSpPr>
            <a:spLocks noChangeShapeType="1"/>
          </p:cNvSpPr>
          <p:nvPr/>
        </p:nvSpPr>
        <p:spPr bwMode="auto">
          <a:xfrm>
            <a:off x="2768600" y="2145165"/>
            <a:ext cx="83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11"/>
          <p:cNvSpPr>
            <a:spLocks noChangeShapeType="1"/>
          </p:cNvSpPr>
          <p:nvPr/>
        </p:nvSpPr>
        <p:spPr bwMode="auto">
          <a:xfrm>
            <a:off x="4931229" y="2145165"/>
            <a:ext cx="83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1"/>
          <p:cNvSpPr>
            <a:spLocks noChangeShapeType="1"/>
          </p:cNvSpPr>
          <p:nvPr/>
        </p:nvSpPr>
        <p:spPr bwMode="auto">
          <a:xfrm>
            <a:off x="2235200" y="2443162"/>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Text Box 10"/>
          <p:cNvSpPr txBox="1">
            <a:spLocks noChangeArrowheads="1"/>
          </p:cNvSpPr>
          <p:nvPr/>
        </p:nvSpPr>
        <p:spPr bwMode="auto">
          <a:xfrm>
            <a:off x="5783811" y="1936976"/>
            <a:ext cx="1066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Remessa</a:t>
            </a:r>
            <a:endParaRPr kumimoji="0" lang="pt-BR"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3" name="Text Box 5"/>
          <p:cNvSpPr txBox="1">
            <a:spLocks noChangeArrowheads="1"/>
          </p:cNvSpPr>
          <p:nvPr/>
        </p:nvSpPr>
        <p:spPr bwMode="auto">
          <a:xfrm>
            <a:off x="5576979" y="1765524"/>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t-BR"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8"/>
          <p:cNvSpPr txBox="1">
            <a:spLocks noChangeArrowheads="1"/>
          </p:cNvSpPr>
          <p:nvPr/>
        </p:nvSpPr>
        <p:spPr bwMode="auto">
          <a:xfrm>
            <a:off x="2188958" y="2416574"/>
            <a:ext cx="304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endParaRPr kumimoji="0" lang="pt-BR"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 Box 7"/>
          <p:cNvSpPr txBox="1">
            <a:spLocks noChangeArrowheads="1"/>
          </p:cNvSpPr>
          <p:nvPr/>
        </p:nvSpPr>
        <p:spPr bwMode="auto">
          <a:xfrm>
            <a:off x="2719616" y="1969629"/>
            <a:ext cx="304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t-BR"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Text Box 4"/>
          <p:cNvSpPr txBox="1">
            <a:spLocks noChangeArrowheads="1"/>
          </p:cNvSpPr>
          <p:nvPr/>
        </p:nvSpPr>
        <p:spPr bwMode="auto">
          <a:xfrm>
            <a:off x="2186216" y="272479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9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t-BR"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21"/>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800" b="0" i="0" u="none" strike="noStrike" cap="none" normalizeH="0" baseline="0" smtClean="0">
                <a:ln>
                  <a:noFill/>
                </a:ln>
                <a:solidFill>
                  <a:schemeClr val="tx1"/>
                </a:solidFill>
                <a:effectLst/>
                <a:latin typeface="Arial" pitchFamily="34" charset="0"/>
                <a:cs typeface="Arial" pitchFamily="34" charset="0"/>
              </a:rPr>
              <a:t/>
            </a:r>
            <a:br>
              <a:rPr kumimoji="0" lang="pt-BR" sz="800" b="0" i="0" u="none" strike="noStrike" cap="none" normalizeH="0" baseline="0" smtClean="0">
                <a:ln>
                  <a:noFill/>
                </a:ln>
                <a:solidFill>
                  <a:schemeClr val="tx1"/>
                </a:solidFill>
                <a:effectLst/>
                <a:latin typeface="Arial" pitchFamily="34" charset="0"/>
                <a:cs typeface="Arial" pitchFamily="34" charset="0"/>
              </a:rPr>
            </a:br>
            <a:endParaRPr kumimoji="0" lang="pt-B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pt-BR"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2"/>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Fluxograma: Decisão 21"/>
          <p:cNvSpPr/>
          <p:nvPr/>
        </p:nvSpPr>
        <p:spPr>
          <a:xfrm>
            <a:off x="3615151" y="1656328"/>
            <a:ext cx="1304098" cy="9776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de cantos arredondados 23"/>
          <p:cNvSpPr/>
          <p:nvPr/>
        </p:nvSpPr>
        <p:spPr>
          <a:xfrm>
            <a:off x="1698705" y="3150739"/>
            <a:ext cx="1066800" cy="59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 Box 10"/>
          <p:cNvSpPr txBox="1">
            <a:spLocks noChangeArrowheads="1"/>
          </p:cNvSpPr>
          <p:nvPr/>
        </p:nvSpPr>
        <p:spPr bwMode="auto">
          <a:xfrm>
            <a:off x="1701800" y="1871664"/>
            <a:ext cx="1066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CadFunc</a:t>
            </a:r>
            <a:endParaRPr kumimoji="0" lang="pt-BR"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27" name="Text Box 10"/>
          <p:cNvSpPr txBox="1">
            <a:spLocks noChangeArrowheads="1"/>
          </p:cNvSpPr>
          <p:nvPr/>
        </p:nvSpPr>
        <p:spPr bwMode="auto">
          <a:xfrm>
            <a:off x="1885947" y="3275243"/>
            <a:ext cx="1066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Itens</a:t>
            </a:r>
            <a:endParaRPr kumimoji="0" lang="pt-BR"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28" name="Texto explicativo retangular 27"/>
          <p:cNvSpPr/>
          <p:nvPr/>
        </p:nvSpPr>
        <p:spPr>
          <a:xfrm>
            <a:off x="5376690" y="756165"/>
            <a:ext cx="2253161" cy="809557"/>
          </a:xfrm>
          <a:prstGeom prst="wedgeRectCallout">
            <a:avLst>
              <a:gd name="adj1" fmla="val -106300"/>
              <a:gd name="adj2" fmla="val 128409"/>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5388488" y="728441"/>
            <a:ext cx="2253161" cy="861774"/>
          </a:xfrm>
          <a:prstGeom prst="rect">
            <a:avLst/>
          </a:prstGeom>
        </p:spPr>
        <p:txBody>
          <a:bodyPr wrap="square">
            <a:spAutoFit/>
          </a:bodyPr>
          <a:lstStyle/>
          <a:p>
            <a:pPr algn="just"/>
            <a:r>
              <a:rPr lang="pt-BR" sz="1000" b="1" dirty="0" smtClean="0">
                <a:solidFill>
                  <a:srgbClr val="FF0000"/>
                </a:solidFill>
              </a:rPr>
              <a:t>Dentro do Losango utiliza-se de um </a:t>
            </a:r>
            <a:r>
              <a:rPr lang="pt-BR" sz="1000" b="1" u="sng" dirty="0" smtClean="0"/>
              <a:t>verbo,</a:t>
            </a:r>
            <a:r>
              <a:rPr lang="pt-BR" sz="1000" dirty="0" smtClean="0">
                <a:solidFill>
                  <a:srgbClr val="FF0000"/>
                </a:solidFill>
              </a:rPr>
              <a:t> </a:t>
            </a:r>
            <a:r>
              <a:rPr lang="pt-BR" sz="1000" b="1" dirty="0" smtClean="0">
                <a:solidFill>
                  <a:srgbClr val="FF0000"/>
                </a:solidFill>
              </a:rPr>
              <a:t>mas apenas no </a:t>
            </a:r>
            <a:r>
              <a:rPr lang="pt-BR" sz="1000" b="1" dirty="0" smtClean="0">
                <a:solidFill>
                  <a:srgbClr val="FF0000"/>
                </a:solidFill>
              </a:rPr>
              <a:t>DER. Na </a:t>
            </a:r>
            <a:r>
              <a:rPr lang="pt-BR" sz="1000" b="1" dirty="0" smtClean="0">
                <a:solidFill>
                  <a:srgbClr val="FF0000"/>
                </a:solidFill>
              </a:rPr>
              <a:t>confecção do MER não é </a:t>
            </a:r>
            <a:r>
              <a:rPr lang="pt-BR" sz="1000" b="1" dirty="0" smtClean="0">
                <a:solidFill>
                  <a:srgbClr val="FF0000"/>
                </a:solidFill>
              </a:rPr>
              <a:t>necessário inserir o losang</a:t>
            </a:r>
            <a:r>
              <a:rPr lang="pt-BR" sz="1000" b="1" dirty="0" smtClean="0">
                <a:solidFill>
                  <a:srgbClr val="FF0000"/>
                </a:solidFill>
              </a:rPr>
              <a:t>o e o verbo</a:t>
            </a:r>
            <a:r>
              <a:rPr lang="pt-BR" sz="1000" b="1" dirty="0" smtClean="0">
                <a:solidFill>
                  <a:srgbClr val="FF0000"/>
                </a:solidFill>
              </a:rPr>
              <a:t> </a:t>
            </a:r>
            <a:r>
              <a:rPr lang="pt-BR" sz="1000" b="1" dirty="0" smtClean="0">
                <a:solidFill>
                  <a:srgbClr val="FF0000"/>
                </a:solidFill>
              </a:rPr>
              <a:t>.</a:t>
            </a:r>
            <a:endParaRPr lang="pt-BR" sz="1000" b="1" dirty="0">
              <a:solidFill>
                <a:srgbClr val="FF0000"/>
              </a:solidFill>
            </a:endParaRPr>
          </a:p>
        </p:txBody>
      </p:sp>
      <p:pic>
        <p:nvPicPr>
          <p:cNvPr id="207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412" y="2108130"/>
            <a:ext cx="3072629" cy="135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80" y="2248303"/>
            <a:ext cx="11525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Elipse 33"/>
          <p:cNvSpPr/>
          <p:nvPr/>
        </p:nvSpPr>
        <p:spPr>
          <a:xfrm>
            <a:off x="7102929" y="1871664"/>
            <a:ext cx="7429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7102929" y="2250345"/>
            <a:ext cx="742950" cy="258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p:cNvSpPr/>
          <p:nvPr/>
        </p:nvSpPr>
        <p:spPr>
          <a:xfrm>
            <a:off x="7102807" y="2619713"/>
            <a:ext cx="743072" cy="261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Text Box 28"/>
          <p:cNvSpPr txBox="1">
            <a:spLocks noChangeArrowheads="1"/>
          </p:cNvSpPr>
          <p:nvPr/>
        </p:nvSpPr>
        <p:spPr bwMode="auto">
          <a:xfrm>
            <a:off x="7143566" y="1820638"/>
            <a:ext cx="82549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bg1"/>
                </a:solidFill>
                <a:effectLst/>
                <a:latin typeface="Calibri" pitchFamily="34" charset="0"/>
                <a:cs typeface="Arial" pitchFamily="34" charset="0"/>
              </a:rPr>
              <a:t>Código</a:t>
            </a:r>
            <a:r>
              <a:rPr kumimoji="0" lang="pt-BR" sz="800" b="0" i="0" u="none" strike="noStrike" cap="none" normalizeH="0" dirty="0" smtClean="0">
                <a:ln>
                  <a:noFill/>
                </a:ln>
                <a:solidFill>
                  <a:schemeClr val="bg1"/>
                </a:solidFill>
                <a:effectLst/>
                <a:latin typeface="Calibri" pitchFamily="34" charset="0"/>
                <a:cs typeface="Arial" pitchFamily="34" charset="0"/>
              </a:rPr>
              <a:t> Remessa</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p:txBody>
      </p:sp>
      <p:sp>
        <p:nvSpPr>
          <p:cNvPr id="45" name="Text Box 28"/>
          <p:cNvSpPr txBox="1">
            <a:spLocks noChangeArrowheads="1"/>
          </p:cNvSpPr>
          <p:nvPr/>
        </p:nvSpPr>
        <p:spPr bwMode="auto">
          <a:xfrm>
            <a:off x="7078313" y="2245584"/>
            <a:ext cx="82549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bg1"/>
                </a:solidFill>
                <a:effectLst/>
                <a:latin typeface="Calibri" pitchFamily="34" charset="0"/>
                <a:cs typeface="Arial" pitchFamily="34" charset="0"/>
              </a:rPr>
              <a:t>Data de saída</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p:txBody>
      </p:sp>
      <p:sp>
        <p:nvSpPr>
          <p:cNvPr id="46" name="Text Box 28"/>
          <p:cNvSpPr txBox="1">
            <a:spLocks noChangeArrowheads="1"/>
          </p:cNvSpPr>
          <p:nvPr/>
        </p:nvSpPr>
        <p:spPr bwMode="auto">
          <a:xfrm>
            <a:off x="7090111" y="2585018"/>
            <a:ext cx="82549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800" b="0" i="0" u="none" strike="noStrike" cap="none" normalizeH="0" baseline="0" dirty="0" smtClean="0">
                <a:ln>
                  <a:noFill/>
                </a:ln>
                <a:solidFill>
                  <a:schemeClr val="bg1"/>
                </a:solidFill>
                <a:effectLst/>
                <a:latin typeface="Calibri" pitchFamily="34" charset="0"/>
                <a:cs typeface="Arial" pitchFamily="34" charset="0"/>
              </a:rPr>
              <a:t>Data de entrada</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p:txBody>
      </p:sp>
      <p:sp>
        <p:nvSpPr>
          <p:cNvPr id="37"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2083"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664" y="1915888"/>
            <a:ext cx="157842" cy="9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o explicativo retangular 56"/>
          <p:cNvSpPr/>
          <p:nvPr/>
        </p:nvSpPr>
        <p:spPr>
          <a:xfrm>
            <a:off x="7733000" y="1247245"/>
            <a:ext cx="1265464" cy="263700"/>
          </a:xfrm>
          <a:prstGeom prst="wedgeRectCallout">
            <a:avLst>
              <a:gd name="adj1" fmla="val -84704"/>
              <a:gd name="adj2" fmla="val 206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p:cNvSpPr/>
          <p:nvPr/>
        </p:nvSpPr>
        <p:spPr>
          <a:xfrm>
            <a:off x="7748031" y="1255984"/>
            <a:ext cx="1265344" cy="246221"/>
          </a:xfrm>
          <a:prstGeom prst="rect">
            <a:avLst/>
          </a:prstGeom>
        </p:spPr>
        <p:txBody>
          <a:bodyPr wrap="square">
            <a:spAutoFit/>
          </a:bodyPr>
          <a:lstStyle/>
          <a:p>
            <a:pPr algn="just"/>
            <a:r>
              <a:rPr lang="pt-BR" sz="1000" b="1" dirty="0" smtClean="0">
                <a:solidFill>
                  <a:srgbClr val="FF0000"/>
                </a:solidFill>
              </a:rPr>
              <a:t>Chave primária.</a:t>
            </a:r>
            <a:endParaRPr lang="pt-BR" sz="1000" b="1" dirty="0">
              <a:solidFill>
                <a:srgbClr val="FF0000"/>
              </a:solidFill>
            </a:endParaRPr>
          </a:p>
        </p:txBody>
      </p:sp>
      <p:sp>
        <p:nvSpPr>
          <p:cNvPr id="59" name="Line 11"/>
          <p:cNvSpPr>
            <a:spLocks noChangeShapeType="1"/>
          </p:cNvSpPr>
          <p:nvPr/>
        </p:nvSpPr>
        <p:spPr bwMode="auto">
          <a:xfrm>
            <a:off x="6850610" y="1998663"/>
            <a:ext cx="2523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2" name="Line 11"/>
          <p:cNvSpPr>
            <a:spLocks noChangeShapeType="1"/>
          </p:cNvSpPr>
          <p:nvPr/>
        </p:nvSpPr>
        <p:spPr bwMode="auto">
          <a:xfrm>
            <a:off x="6932251" y="2360295"/>
            <a:ext cx="167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3" name="Line 11"/>
          <p:cNvSpPr>
            <a:spLocks noChangeShapeType="1"/>
          </p:cNvSpPr>
          <p:nvPr/>
        </p:nvSpPr>
        <p:spPr bwMode="auto">
          <a:xfrm>
            <a:off x="6923045" y="2739913"/>
            <a:ext cx="1670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4" name="Line 1"/>
          <p:cNvSpPr>
            <a:spLocks noChangeShapeType="1"/>
          </p:cNvSpPr>
          <p:nvPr/>
        </p:nvSpPr>
        <p:spPr bwMode="auto">
          <a:xfrm>
            <a:off x="6934144" y="1998663"/>
            <a:ext cx="0" cy="741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85"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8501" y="2198235"/>
            <a:ext cx="1542268" cy="477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tângulo 42"/>
          <p:cNvSpPr/>
          <p:nvPr/>
        </p:nvSpPr>
        <p:spPr>
          <a:xfrm>
            <a:off x="1698704" y="4087603"/>
            <a:ext cx="8302545" cy="1815882"/>
          </a:xfrm>
          <a:prstGeom prst="rect">
            <a:avLst/>
          </a:prstGeom>
        </p:spPr>
        <p:txBody>
          <a:bodyPr wrap="square">
            <a:spAutoFit/>
          </a:bodyPr>
          <a:lstStyle/>
          <a:p>
            <a:r>
              <a:rPr lang="pt-BR" sz="1400" dirty="0"/>
              <a:t>Os principais passos na criação do modelo lógico são os seguintes:</a:t>
            </a:r>
          </a:p>
          <a:p>
            <a:r>
              <a:rPr lang="pt-BR" sz="1400" dirty="0"/>
              <a:t> </a:t>
            </a:r>
          </a:p>
          <a:p>
            <a:pPr marL="285750" lvl="0" indent="-285750">
              <a:buFont typeface="Arial" pitchFamily="34" charset="0"/>
              <a:buChar char="•"/>
            </a:pPr>
            <a:r>
              <a:rPr lang="pt-BR" sz="1400" dirty="0"/>
              <a:t>Identificar as entidades;</a:t>
            </a:r>
          </a:p>
          <a:p>
            <a:pPr marL="285750" lvl="0" indent="-285750">
              <a:buFont typeface="Arial" pitchFamily="34" charset="0"/>
              <a:buChar char="•"/>
            </a:pPr>
            <a:r>
              <a:rPr lang="pt-BR" sz="1400" dirty="0"/>
              <a:t>Listar os principais atributos das entidades;</a:t>
            </a:r>
          </a:p>
          <a:p>
            <a:pPr marL="285750" lvl="0" indent="-285750">
              <a:buFont typeface="Arial" pitchFamily="34" charset="0"/>
              <a:buChar char="•"/>
            </a:pPr>
            <a:r>
              <a:rPr lang="pt-BR" sz="1400" dirty="0"/>
              <a:t>Estabelecer os relacionamentos entre as entidades;</a:t>
            </a:r>
          </a:p>
          <a:p>
            <a:pPr marL="285750" lvl="0" indent="-285750">
              <a:buFont typeface="Arial" pitchFamily="34" charset="0"/>
              <a:buChar char="•"/>
            </a:pPr>
            <a:r>
              <a:rPr lang="pt-BR" sz="1400" dirty="0"/>
              <a:t>Identificar atributos chave;</a:t>
            </a:r>
          </a:p>
          <a:p>
            <a:pPr marL="285750" lvl="0" indent="-285750">
              <a:buFont typeface="Arial" pitchFamily="34" charset="0"/>
              <a:buChar char="•"/>
            </a:pPr>
            <a:r>
              <a:rPr lang="pt-BR" sz="1400" dirty="0"/>
              <a:t>Completar o modelo com novos atributos;</a:t>
            </a:r>
          </a:p>
          <a:p>
            <a:pPr marL="285750" lvl="0" indent="-285750">
              <a:buFont typeface="Arial" pitchFamily="34" charset="0"/>
              <a:buChar char="•"/>
            </a:pPr>
            <a:r>
              <a:rPr lang="pt-BR" sz="1400" dirty="0"/>
              <a:t>Refinar o modelo.</a:t>
            </a:r>
          </a:p>
        </p:txBody>
      </p:sp>
    </p:spTree>
    <p:extLst>
      <p:ext uri="{BB962C8B-B14F-4D97-AF65-F5344CB8AC3E}">
        <p14:creationId xmlns:p14="http://schemas.microsoft.com/office/powerpoint/2010/main" val="2788756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0F11FCC441BF4EA51957C52A8ABD03" ma:contentTypeVersion="2" ma:contentTypeDescription="Crie um novo documento." ma:contentTypeScope="" ma:versionID="5b2061e00a16922f1d03d239b5129544">
  <xsd:schema xmlns:xsd="http://www.w3.org/2001/XMLSchema" xmlns:xs="http://www.w3.org/2001/XMLSchema" xmlns:p="http://schemas.microsoft.com/office/2006/metadata/properties" xmlns:ns2="02f29a35-8c07-4ae4-8e95-9ed34a27b13a" targetNamespace="http://schemas.microsoft.com/office/2006/metadata/properties" ma:root="true" ma:fieldsID="ba56560f3e9a8869d6635c6b24a82c82" ns2:_="">
    <xsd:import namespace="02f29a35-8c07-4ae4-8e95-9ed34a27b1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29a35-8c07-4ae4-8e95-9ed34a27b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235E50-8E5D-4A1A-8D61-48BD10059366}"/>
</file>

<file path=customXml/itemProps2.xml><?xml version="1.0" encoding="utf-8"?>
<ds:datastoreItem xmlns:ds="http://schemas.openxmlformats.org/officeDocument/2006/customXml" ds:itemID="{D3F92F5B-05A4-4B18-B8F2-B314C1665026}"/>
</file>

<file path=customXml/itemProps3.xml><?xml version="1.0" encoding="utf-8"?>
<ds:datastoreItem xmlns:ds="http://schemas.openxmlformats.org/officeDocument/2006/customXml" ds:itemID="{D282BE17-0EF8-4EDA-8B1B-14701325EFED}"/>
</file>

<file path=docProps/app.xml><?xml version="1.0" encoding="utf-8"?>
<Properties xmlns="http://schemas.openxmlformats.org/officeDocument/2006/extended-properties" xmlns:vt="http://schemas.openxmlformats.org/officeDocument/2006/docPropsVTypes">
  <Template>Wisp</Template>
  <TotalTime>759</TotalTime>
  <Words>2603</Words>
  <Application>Microsoft Office PowerPoint</Application>
  <PresentationFormat>Personalizar</PresentationFormat>
  <Paragraphs>280</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Cacho</vt:lpstr>
      <vt:lpstr>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Usuário do Windows</dc:creator>
  <cp:lastModifiedBy>desktop-core</cp:lastModifiedBy>
  <cp:revision>57</cp:revision>
  <dcterms:created xsi:type="dcterms:W3CDTF">2020-05-15T13:58:59Z</dcterms:created>
  <dcterms:modified xsi:type="dcterms:W3CDTF">2020-09-07T12:59:41Z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0x010100AE0F11FCC441BF4EA51957C52A8ABD03</vt:lpwstr>
  </property>
</Properties>
</file>