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A9D-456A-4FCF-9A3B-76089E68186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7EC-3389-410F-8B02-F5A78B2C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93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A9D-456A-4FCF-9A3B-76089E68186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7EC-3389-410F-8B02-F5A78B2C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2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A9D-456A-4FCF-9A3B-76089E68186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7EC-3389-410F-8B02-F5A78B2C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7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A9D-456A-4FCF-9A3B-76089E68186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7EC-3389-410F-8B02-F5A78B2C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24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A9D-456A-4FCF-9A3B-76089E68186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7EC-3389-410F-8B02-F5A78B2C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13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A9D-456A-4FCF-9A3B-76089E68186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7EC-3389-410F-8B02-F5A78B2C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85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A9D-456A-4FCF-9A3B-76089E68186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7EC-3389-410F-8B02-F5A78B2C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79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A9D-456A-4FCF-9A3B-76089E68186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7EC-3389-410F-8B02-F5A78B2C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72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A9D-456A-4FCF-9A3B-76089E68186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7EC-3389-410F-8B02-F5A78B2C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04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A9D-456A-4FCF-9A3B-76089E68186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7EC-3389-410F-8B02-F5A78B2C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51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A9D-456A-4FCF-9A3B-76089E68186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C7EC-3389-410F-8B02-F5A78B2C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59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E3A9D-456A-4FCF-9A3B-76089E681868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C7EC-3389-410F-8B02-F5A78B2C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7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etabiologia.com/wp-content/uploads/2014/09/repordu%C3%A7%C3%A3o-no-reino-monero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Reino Monera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Bactérias e Cianobactérias (Cianofíceas, Algas Azuis)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08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pPr algn="ctr"/>
            <a:r>
              <a:rPr lang="pt-BR" b="1" dirty="0" smtClean="0"/>
              <a:t>Reprodução do Reino Monera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36470"/>
            <a:ext cx="10515600" cy="504049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BR" sz="2400" dirty="0"/>
              <a:t>A maneira mais comum de reprodução bacteriana é a forma assexuada, por meio de um processo chamado </a:t>
            </a:r>
            <a:r>
              <a:rPr lang="pt-BR" sz="2400" b="1" dirty="0"/>
              <a:t>divisão binária</a:t>
            </a:r>
            <a:r>
              <a:rPr lang="pt-BR" sz="2400" b="1" dirty="0" smtClean="0"/>
              <a:t>. </a:t>
            </a:r>
          </a:p>
          <a:p>
            <a:pPr algn="just">
              <a:lnSpc>
                <a:spcPct val="120000"/>
              </a:lnSpc>
            </a:pPr>
            <a:r>
              <a:rPr lang="pt-BR" sz="2400" dirty="0" smtClean="0"/>
              <a:t>Nele </a:t>
            </a:r>
            <a:r>
              <a:rPr lang="pt-BR" sz="2400" dirty="0"/>
              <a:t>cada bactéria se divide e origina dois indivíduos que apresentam o mesmo material genético</a:t>
            </a:r>
            <a:r>
              <a:rPr lang="pt-BR" sz="24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pt-BR" sz="2400" dirty="0"/>
              <a:t>A </a:t>
            </a:r>
            <a:r>
              <a:rPr lang="pt-BR" sz="2400" b="1" dirty="0"/>
              <a:t>conjugação </a:t>
            </a:r>
            <a:r>
              <a:rPr lang="pt-BR" sz="2400" dirty="0"/>
              <a:t>é uma forma das bactérias trocarem material genético entre si, o que é muito importante para organismos que se reproduzem preferencialmente de forma assexuada</a:t>
            </a:r>
            <a:r>
              <a:rPr lang="pt-BR" sz="2400" dirty="0" smtClean="0"/>
              <a:t>. </a:t>
            </a:r>
            <a:r>
              <a:rPr lang="pt-BR" sz="2400" dirty="0"/>
              <a:t>Uma </a:t>
            </a:r>
            <a:r>
              <a:rPr lang="pt-BR" sz="2400" dirty="0" smtClean="0"/>
              <a:t>estrutura possibilita </a:t>
            </a:r>
            <a:r>
              <a:rPr lang="pt-BR" sz="2400" dirty="0"/>
              <a:t>a passagem de parte do material genético de uma bactéria para outra.</a:t>
            </a:r>
          </a:p>
          <a:p>
            <a:pPr algn="just">
              <a:lnSpc>
                <a:spcPct val="120000"/>
              </a:lnSpc>
            </a:pPr>
            <a:r>
              <a:rPr lang="pt-BR" sz="2400" dirty="0"/>
              <a:t>Então ocorre uma combinação desses materiais genéticos, modificando assim o patrimônio genético do indivíduo, que pode gerar características diferentes de outras bactérias.</a:t>
            </a:r>
          </a:p>
          <a:p>
            <a:pPr marL="0" indent="0">
              <a:buNone/>
            </a:pPr>
            <a:r>
              <a:rPr lang="pt-BR" sz="2400" dirty="0">
                <a:hlinkClick r:id="rId2"/>
              </a:rPr>
              <a:t/>
            </a:r>
            <a:br>
              <a:rPr lang="pt-BR" sz="2400" dirty="0">
                <a:hlinkClick r:id="rId2"/>
              </a:rPr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403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611" y="457199"/>
            <a:ext cx="9488304" cy="570705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797144" y="5564777"/>
            <a:ext cx="783772" cy="599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0032274" y="5394960"/>
            <a:ext cx="418012" cy="169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9562010" y="5721531"/>
            <a:ext cx="378823" cy="3265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Nutrição Bacteriana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553" y="1423851"/>
            <a:ext cx="8086544" cy="471580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9575072" y="5512526"/>
            <a:ext cx="1097281" cy="6271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Principais </a:t>
            </a:r>
            <a:r>
              <a:rPr lang="pt-BR" b="1" dirty="0"/>
              <a:t>doenças causadas por bactérias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1708" y="1123406"/>
            <a:ext cx="4321629" cy="53148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T</a:t>
            </a:r>
            <a:r>
              <a:rPr lang="pt-BR" dirty="0" smtClean="0"/>
              <a:t>uberculose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 smtClean="0"/>
              <a:t>Tétano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 smtClean="0"/>
              <a:t>Cólera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 smtClean="0"/>
              <a:t>Leptospirose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 smtClean="0"/>
              <a:t>Pneumonia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 smtClean="0"/>
              <a:t>Meningite </a:t>
            </a:r>
            <a:r>
              <a:rPr lang="pt-BR" dirty="0"/>
              <a:t>bacteriana</a:t>
            </a:r>
          </a:p>
          <a:p>
            <a:pPr fontAlgn="base">
              <a:lnSpc>
                <a:spcPct val="100000"/>
              </a:lnSpc>
            </a:pPr>
            <a:r>
              <a:rPr lang="pt-BR" dirty="0" smtClean="0"/>
              <a:t>Botulismo</a:t>
            </a:r>
            <a:endParaRPr lang="pt-BR" dirty="0"/>
          </a:p>
          <a:p>
            <a:pPr fontAlgn="base">
              <a:lnSpc>
                <a:spcPct val="100000"/>
              </a:lnSpc>
            </a:pPr>
            <a:r>
              <a:rPr lang="pt-BR" dirty="0" smtClean="0"/>
              <a:t>Brucelose</a:t>
            </a:r>
          </a:p>
          <a:p>
            <a:pPr fontAlgn="base">
              <a:lnSpc>
                <a:spcPct val="100000"/>
              </a:lnSpc>
            </a:pPr>
            <a:r>
              <a:rPr lang="pt-BR" dirty="0" smtClean="0"/>
              <a:t>Tracoma</a:t>
            </a: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397534" y="1123406"/>
            <a:ext cx="3718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800" dirty="0" smtClean="0"/>
              <a:t>Coqueluche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800" dirty="0" smtClean="0"/>
              <a:t>Difteria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800" dirty="0" smtClean="0"/>
              <a:t>Febre Tifoide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800" dirty="0" smtClean="0"/>
              <a:t>Hanseníase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800" dirty="0" smtClean="0"/>
              <a:t>Gonorreia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800" dirty="0" smtClean="0"/>
              <a:t>Impetigo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800" dirty="0" err="1" smtClean="0"/>
              <a:t>Salmonelose</a:t>
            </a:r>
            <a:endParaRPr lang="pt-BR" sz="2800" dirty="0" smtClean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800" dirty="0" smtClean="0"/>
              <a:t>Terçol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800" dirty="0" smtClean="0"/>
              <a:t>Escarlatina</a:t>
            </a:r>
          </a:p>
        </p:txBody>
      </p:sp>
    </p:spTree>
    <p:extLst>
      <p:ext uri="{BB962C8B-B14F-4D97-AF65-F5344CB8AC3E}">
        <p14:creationId xmlns:p14="http://schemas.microsoft.com/office/powerpoint/2010/main" val="13622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68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Atividade: Patologias Bacterianas</a:t>
            </a:r>
            <a:endParaRPr lang="pt-BR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197" y="1093637"/>
            <a:ext cx="10515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Preencher </a:t>
            </a:r>
            <a:r>
              <a:rPr lang="pt-BR" altLang="pt-BR" sz="2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tabela abaixo com as 18 principais doenças bacterianas citadas no slide anterior</a:t>
            </a:r>
            <a:r>
              <a:rPr kumimoji="0" lang="pt-BR" altLang="pt-BR" sz="2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salvar em PDF e entregar na aba </a:t>
            </a:r>
            <a:r>
              <a:rPr lang="pt-BR" altLang="pt-BR" sz="2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trabalhos. Não se esqueça da nomenclatura científica.</a:t>
            </a:r>
            <a:endParaRPr kumimoji="0" lang="pt-BR" altLang="pt-BR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Tarefa individual</a:t>
            </a:r>
            <a:r>
              <a:rPr kumimoji="0" lang="pt-BR" altLang="pt-BR" sz="2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para o </a:t>
            </a:r>
            <a:r>
              <a:rPr kumimoji="0" lang="pt-BR" altLang="pt-BR" sz="26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dia </a:t>
            </a:r>
            <a:r>
              <a:rPr kumimoji="0" lang="pt-BR" altLang="pt-BR" sz="26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27/04/2022</a:t>
            </a:r>
            <a:r>
              <a:rPr kumimoji="0" lang="pt-BR" altLang="pt-BR" sz="26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pt-BR" altLang="pt-BR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74364"/>
              </p:ext>
            </p:extLst>
          </p:nvPr>
        </p:nvGraphicFramePr>
        <p:xfrm>
          <a:off x="1031967" y="3110169"/>
          <a:ext cx="10321830" cy="301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366">
                  <a:extLst>
                    <a:ext uri="{9D8B030D-6E8A-4147-A177-3AD203B41FA5}">
                      <a16:colId xmlns:a16="http://schemas.microsoft.com/office/drawing/2014/main" val="99092148"/>
                    </a:ext>
                  </a:extLst>
                </a:gridCol>
                <a:gridCol w="2064366">
                  <a:extLst>
                    <a:ext uri="{9D8B030D-6E8A-4147-A177-3AD203B41FA5}">
                      <a16:colId xmlns:a16="http://schemas.microsoft.com/office/drawing/2014/main" val="1569777459"/>
                    </a:ext>
                  </a:extLst>
                </a:gridCol>
                <a:gridCol w="2064366">
                  <a:extLst>
                    <a:ext uri="{9D8B030D-6E8A-4147-A177-3AD203B41FA5}">
                      <a16:colId xmlns:a16="http://schemas.microsoft.com/office/drawing/2014/main" val="3926681038"/>
                    </a:ext>
                  </a:extLst>
                </a:gridCol>
                <a:gridCol w="2064366">
                  <a:extLst>
                    <a:ext uri="{9D8B030D-6E8A-4147-A177-3AD203B41FA5}">
                      <a16:colId xmlns:a16="http://schemas.microsoft.com/office/drawing/2014/main" val="3932844249"/>
                    </a:ext>
                  </a:extLst>
                </a:gridCol>
                <a:gridCol w="2064366">
                  <a:extLst>
                    <a:ext uri="{9D8B030D-6E8A-4147-A177-3AD203B41FA5}">
                      <a16:colId xmlns:a16="http://schemas.microsoft.com/office/drawing/2014/main" val="2748977871"/>
                    </a:ext>
                  </a:extLst>
                </a:gridCol>
              </a:tblGrid>
              <a:tr h="75407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solidFill>
                            <a:schemeClr val="tx1"/>
                          </a:solidFill>
                        </a:rPr>
                        <a:t>Doença</a:t>
                      </a:r>
                      <a:endParaRPr lang="pt-BR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solidFill>
                            <a:schemeClr val="tx1"/>
                          </a:solidFill>
                        </a:rPr>
                        <a:t>Causador</a:t>
                      </a:r>
                      <a:endParaRPr lang="pt-BR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solidFill>
                            <a:schemeClr val="tx1"/>
                          </a:solidFill>
                        </a:rPr>
                        <a:t>Transmissão</a:t>
                      </a:r>
                      <a:endParaRPr lang="pt-BR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solidFill>
                            <a:schemeClr val="tx1"/>
                          </a:solidFill>
                        </a:rPr>
                        <a:t>Sintomas</a:t>
                      </a:r>
                      <a:endParaRPr lang="pt-BR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solidFill>
                            <a:schemeClr val="tx1"/>
                          </a:solidFill>
                        </a:rPr>
                        <a:t>Vacina</a:t>
                      </a:r>
                      <a:endParaRPr lang="pt-BR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85769"/>
                  </a:ext>
                </a:extLst>
              </a:tr>
              <a:tr h="7540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87419"/>
                  </a:ext>
                </a:extLst>
              </a:tr>
              <a:tr h="7540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104602"/>
                  </a:ext>
                </a:extLst>
              </a:tr>
              <a:tr h="7540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39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8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ilustrar... (Sugestão do 2º ELO)</a:t>
            </a:r>
            <a:endParaRPr lang="pt-BR" dirty="0"/>
          </a:p>
        </p:txBody>
      </p:sp>
      <p:sp>
        <p:nvSpPr>
          <p:cNvPr id="6" name="AutoShape 6" descr="data:image/jpeg;base64,/9j/4AAQSkZJRgABAQAAAQABAAD/4QAqRXhpZgAASUkqAAgAAAABADEBAgAHAAAAGgAAAAAAAABHb29nbGUAAP/bAIQAAwICCAgICAgICAgICAgICAgICAgICAgICAgICAgICAgICAgICAgICAgICAgICggICAgKCgoICAsNCggNCAgJCAEDBAQGBQYKBgYKDw4KDQ8NDw8PDw0NDQ0ODw0NDQ8NDQ0NDQ0NDQ0NDQ0NDQ0NDQ0NDQ0NDQ0NDQ0NDQ0NDQ0N/8AAEQgBHAIAAwERAAIRAQMRAf/EAB0AAAEDBQEAAAAAAAAAAAAAAAAGBwgBAgMEBQn/xABXEAACAgEDAgMFBAcEBgcEBQ0BAgMEEQAFEhMhBgcxCBQiQVEjMmFxCRVCUoGRoSQzYvBDcnOSscEWU4KistHhJTQ1k1RkdLPFFxkmN0RjdXaDo7S1tv/EAB0BAQABBQEBAQAAAAAAAAAAAAABAgMEBQYHCAn/xABHEQABAwIEAgcGBAQDBgYDAQABAAIDBBEFEiExQVEGEyJhcYGRMqGxwdHwBxRC4SNScvEVM5I0NUNzgrIkYqKzwtIWJoM2/9oADAMBAAIRAxEAPwD1T0RUOiLC6nRTwWQZ+o0UKuDoi15m7/loqgseilGiI0RGiI0RGiI0RGiI0RGiI0RGiLJD66KCtjB0VKtfRSFSMHRCr8HRQrWz/kaIsJiOiquseilGiI0RGiI0RGiI0RGiI0RGiI0RZIl0ULYwdFSjB0RYWU6hSofeYniOKC3ZEUXvYl3j3mysfTQs8PvUK8mkKriCbaqsTk5OeOMkLnPiYXN0WJK8N1KRHmH5kbxbgkrrWRYLXGrIIbZMiV7LrBM5j90CsI4pHd/txhQxHLAU3THYWWEJrm9/cub4m8xtynF9JKFmzBbpV9sbhLQfowSTz/rBsrcWTLVrC4URszdFRhcjNhzBwCuslItc/H6JY+HvNKrZuWTOzVffPENaUR7jFLSXoUNuppt0MU06LDI9jdoYHjSN5HJlkwmQdY5FllhwOyWW97j09ySxuG2p1LNaGvVSstncLsJjksG1OjVNtkEJb3irH1mngWMRgtIoZdQqklPBUk+42LnOotucfq+su5G1HQnWtSeWnfkeahLYlWf3+G/PFUrNJC5eJZpYAQFKSE7W2lhekGcqPfQScAseGzsGOMd8l84UDJPp2BuBUlKfyB8JPWG7yNkC9vM9xMj9j3SlWBH4cqzatO3V0bJ05AdUqoK9c/UaKFXB0RY5AdFUFeuf8jRUquDoixup0UhXJn8NFCuwdEVkgOikIjzjRQr8HRFZJn66KQiMHRCr8HRQrXB0RZNEVrNoiog0RUU/L+WilXs2ihaZOiqVNFKNERoiNERoiNERoiNERoiNERoiNEWSH66KCtkHRUqz1/hopVXHz0UK4HRFYe5/LRSquNECxyR57jRFhOilU0Uo0RGiI0RGiI0RGiKoGihXiL+eiLY49tFSqI2ikoc6KElfMnzLp7TUe3ccqgISOKNTLYtTtnp1akCZksWZiCEhjBY9ycKrMItdFDav4LtylLFl5Kkt2SazYriH3qeqk081joI0JliM6dbp9o7Adw78eKPncMeWMAG6174w51zsnF8PeVdDszbdZuZwTJfeORCR8xVszpHCfnhKcIz8vpiPeTurrWAcE6201ERektQRR+gVVriMD6cEbsPr8BHfVglXCk7c8mqJbnVVtvlU5D0GWFcnuepW4tUk5fWSuzeuGUknU5lQWjdcvzB8U3qe33BMQJFqztX3CtA0kHVSJnjFuoXeSuWI4F1kkhYZPXqu8UeqFWFd4f2HarQWeg4jmrRx1jYqMa9yJYo1EcFyJgGbguGFXcIJEGVJj9DqRZSTqtrZup75NHJIsprxnMixiJna17u/GRRI6tLEkEbO8aQoRYiAjByTcaoK7Xsx729iLeZWkMifr/cIYfiJCR1ErU2jX6AT15SQP2mb5k6su3V4bJ6EX66pUqinBxopV5OihWoPnoioDg6IrydEViD56KUE4P56KFfoisXv3/loiD2P4aIr9EVi9++iIbt30RX6IrPU6IsmiKhGiIzoitddEVoOdFJWBx3OilW6KUaIjREaIjREaIjREaIjREaIjRFUDRQtlE7aKFTOO2iK9RooVdEWPOO38tFKuUahQqk6lFYDjRVKqoPnooVOgNEusbw40U3QINEug1/x0UXQYdFKuSEaKFkCDRQqMMaKUIPnoivzooVjdu+ilIbzZ82IdprrK8ctmxM/RpUa/E2btjiW6cQcqiIqgyTWJWSKCJWkdlAGZAvooJsmEq0newu6b3YrtuLKyQRiXFLbIn+9V21ZuBLuuPebrIJ7bDB6MKQVYc1jA0a7rHc4u2Skfx9QhXnPdq1x8veJ465PzyomaMsCO4IBBHcE6qJvsqLLWk9oTaogzNYXpqCWn61RYVUerF5bMeFABJbGMD11ZLXclWCOaW/hvzBp2hygmWRcheaFZIuR7BetEZIORIwF6nLOBjJA1ZI5qV0N98PpOuC8kUi56c8D9OaIn5o2GVhkAtFMksL4AeOQDjqEWpWoXRGIpLELseQa0sPSlCE/DiuTLA03DIMpdYufxCsV+y0UFJDxF5ZLAVmqQdVIUKivFJ7vcgTIbG12+UfTTIydssSClKeODVCusxSCUl/DHjtCLUsbM00a2JLVncP7JDWSOX3dJtxZ4qwrvFTo15rFaOJXV5hla6s8kVYVRGyVvsI13TYenYJN5N03n9Zg4wL77lYllaMAACCZJIrEP3sxTRtyflyNoq6pFZ1CK110RW5zopWTOihUdc6IrOWe389FKyaKFRxopCx8vloiyjRQqMNEWPl8vn/nvopWUDRQqMNEWPl8tEWRRoiu0RUI0RU4DRFa4H0GiK0Jj+OilUli+miBYNFUjREaIjREaIjREaIjRFUDRQruifpol1ctc6KLrMkeNFCCg0RY+Hz0Uq84xnt9flooXG/6Y0+hJa96rGtCjSS2BNEYI0QFnd5QxRVUAkksMAHUE21KkAuNgNVF/wAe+3QRK8e10FljViouXZGiR8ftw04kMzxn0HXmqP6nh93OjnxeKPRnaK9Dw/oXWVDQ6UiNp56n00+KZvd/aZ8RzkMd192PqUpUaMcR9flbgvzY7+hnPoO51qX41KfZaAuxi6CUgHbkcfQe5bG3+1V4lhA436tkgjPv23QvyHzBNF9vIz68hnB+R9NVx428e20eWn1WNP0CgcD1MpB7wCPcnK8LfpCCjKm77PNCmcG5tch3CFQB/eTVWjr3Yx6/BXjukfU63UGKQS6XseR+q4bEOitfSdoNzt5t1PmN/S6lX4G8fUdzrrb2+zBbrOSomgdZE5KcOjY7pIh7PG4V1PYgHW1BvquNcC02O6UQQalQsbJqFOyuRR9NShV3AaKFjZAdFOyuRR9NEKu4DRQrHQemBopQi/hoiv4DRQrHUemilIzzC8o6e5mI2VcSQLPHFJGwBEVkRixC8brJBPDMIoucU8Ui8o0YAMqkSHEahQRdRd88fK2anBN7lS9yo1XRpLlieKOTcrU7pUrxJDQkyKSPMhNeWGqs8mGYxLCTZyoZBm7Wqx5WnLomlkSGCeJYY4oFdZ3YxokYZg8EahuAXkzNN8+5b8fXdOc0WsFq2g21XN8wLY92ZXICSPEkpPp0DIrWD/Cusp1jSvvor8bbLc8M+J5JIYrMbTV3mjVyEkeKWNiPiQvGVYNGxZT3HfI+ZGsU9rdXgCCljD7Wl3a1U7g8dup1FQ2Six2K4Ksx96WLissJVGPvEEQmiwP7NfLEpjOZZXm66KR/g/zm269XFmGzH0SCeoXRoRgZI94Rmg5Y+IxmRZVBHOOM5UWVVZJzzp805ID+raGTuVqMCN8ZWssh4LMRyDZPxlHxwBRjl3VIJKg1Rey428+Hl2xNqhjgsWbCLbd7EfTd7IneBt1rzqzLLNJf6xtxiFZC1qpCzBVUnUlXGhJT2GvFVDbtsi6P6/tvdpbbPZSTaN0kre+1qMVOaanfnrpXkgnhgrJGi2HRVrqY2CMESyrl0+l/2jpUHL/o5vhiDKGldtihUciFU8Z96jlwWIX4kXGe+O51Ki4RT9rnZV5pfextE0Miw2Y90qy14q0rqjxxy7ggl2rMqyI0bR35FkB+FjhsQpTx13VgrKQysAQwIIIIyCCOxBGMEdj20UrY4DRQqMo+g0RYwmO+P8/57aKpZQg0VKoyjRFjC/PRSsvAaKFQoPoNEWPh89FUsgQfhoqVUoNEWLh89FKyBRooV+iK1xoiojaIgDJ0UqrrooQh0Ra03roqgrNFKNERoiNEVdEV0Y76KCtoLoqVaraIqlu+iK7RFYG0RDn5aKVzfEu+LVryzspcRIW4KQGc+ioCxCgsxC5YgDOSQAdFCZ+PYJ93gaXc5JIoJ5Dx2+rZkFSSipKqlljDBLbS+oM8ySpEDBLHXMYCTGaglVKEPn55sre3Vq0dWtWjqTMkksMUKS3Zhx6MUksSLI9WsoMjQzMwNqGJgq+6wu+hxKoIYYm78fBendEcID5W1ktsuuUd/M+CQW8+OkQlYx1GH7XogP8AxP8ADA/HXKsgJ1K9mfOG6BJa74vsP+2VH0T4f6jv/XWUImhYjpXlU27xbPGfvlx+6/xD+Z7j+B1LoWlS2VwS62HxMk4wPhcDup/4qfmP6j+usCSMtWcyQPSg8Lb/AG9tsm9tk/uds8ergcq1wL92K/XBVbMeMqsmVniDN0pYiWzn0mISU5A3by+i5fGujdNiLCQMsnAj58wvQzyA8/q2/wBR5YkavarOIb1GRlaWrOV5Lhl7S15l+0r2FAEiZysbpLFH3cUrZWh7divnqso5aSZ0Mws4e/vHcU6SLjV1YStb10RXM2iKka6KVR/XOiK4tooQg/roitcfPRSr+WihWovz0UokGiJlvaY8ZCCKnEBkvNNZmdq01mKvTp15DLamjiRuQhmlrdOJmjEkrIpdFEjpU297hUm3FMt4O9ninb26opmkjv16kEVyQYPG5YrU70xkj4onNjJDNiHgg5gAL90ZQlI3WO6MHZaHiX2arfbg0NhVdXChuBLJ8S5Vxj4SA4Ab1UfLINfWXVOQhN5/+TK9t9aVrFWZY4ZLUpZU6g6b2JZU4iPmWPF1VUUFmbCgEkDVOYAKnKdk3nizwhZeVLTVi1NpqpaSxGzUwa9OW9AJh6BZBaWRlYx81RV5p95aM4urwaQE1yeAd2j8SndcTinZupYtLtu4dOV66gH3UmxLUZojjpIGMvRhbsZmQdSjIb3VYcLWUj/IvxOlGLddysIA8d3bZ4oqaNYWOpctQ1LKxyyKhuywQ15jNYRVOZGKojBVEkqA3il351i3e3WzUq2V49CiixiQBkacx1xZqSf/ALNZkrbnfVZyHQmCJuIasjrbVeykH5T+Cm23bKG3tKZjSqxVjMc5l6S8OowJJDOByYZOCSMn1MK0TdKieurqyOoZHUqysMqysMMrA9irAkEH1BI0UJoN1gERmknCyNty+77is3xx3/D9gu8M86MSkr0lEr9WaNiZKm6RoqLeLaKpcmTw/e8Jl7ezx2dx2PLSXfDyOZp6SYLNZ8PtLJ8KocF9pLCJ1yYOm2FNNlU1yVXlN+kD8M7t0FF0UJrJCwQbiYYGlZgpVUljmnqmQ80HR946oZ1UoGPHUK4pG5yfw0RXsNEVqHRFRu/bRSFeRooVkZ+WilDd+2iK/GihWIfloiHPy0UhXgaKFYvbRSsmihJLzA2CWVElr9VpojhYktPBFIrlefUQHpyFAOS5MT9iqzRCRySJvaW7QuskL3YBNhlnC7ruW3PEp5rmNJpLBz+z1UKFfVWyqHRFjr7qY2CzWAUz9h0rNy1JMCzKjdfbp43CNxIzLtygMGTnMRyJF3Nn8ZPWtATvmtYRFEfVnsS1J0YqHbrwQ2DBZDpFkowSSFDkmyxBE51G/HIOUbpIvb4kZXHdQ47qSO6srD6hgfQjRE3vjizOL8Dwzv04IstWTkVmkkdspJHHG8knKuk0i8RM0Zr5EX2nxkXSbxs/fBrNLjPuoW17wPxKCBrAX0+M0wPTt3A0Rc/y4mnFu717LyJNiWCCTsYG61nqxxq6LMqpXakSjt9145elX6/T0RL6/fiiHKV441/edlQfzYgaImwt+LXtWXeMla0SGFIRNYrzWHd1aSdkr155wkYjWOEKInDe8BiOXBCLhSX+qQIrK9AlBM0lu3SliBcq+Z7089g/CG4GOjFzcYE0GC6kWzd3mMdOGK5XeyVTpJ+s9x3Bpl+4GdYZaqIWZSokk+EsGLMMsQRON4F2SSGIvN1hNKeUkcll7KRAFuCR5ConwnLcFJ5HiZZxGj6IlE7/AD0VSqj/AD0VKu6n4aIrXbRSE3Hn150x7Ftz3Whe1PJLFUo04yEku3rBK16yuwKxhiGeSVgRHGkj4biFNDnBoLnHQK4yN0jgxo1OgUK4/FnivxDvEe0Tbz7tAvCfeItvq1oq0NZS8jw03s1bFud+oK9drE9hFzPFItdlLquBS1RqbvAs29hzK3mJYcygayNxvK4Bx5NB2HeTY318lMbxPuHulQqZXkcqY1lm6fM5HxO/TSKMcEychFHYdu+sxaDxXj1u2+RC3bkEy4muXrAw/IqbFkylfhz82fvn541z1RE+VziGle04RWUtDTRMklaNM2+xOvuWDwxvEdm3HC8y1a5c9SeTCngoJJDSjpoXxxQEOcsCePdRsqXDW2BlPkuexXpfLncyksAP1bk96kFZ8sdoVI3QNLHiWxLKLlh1MFePk+GjmEYBkaJTwA7E4xrdtoqcaZQuMfjte83Mzvh7gmC3x+jNIkbErG5Ti55DK9m+P74+IHBJfA+RwNYs+FQvHY0K3FD0srYCOtOdvI/Io2PfiHyGIYHK5wGU/u5HZ1P7LDv+y3fGeXqqN0fZcP3XqmFYzFV3cx3kfaHd3jkU7FfxtD0RJIwQ+jL6nl/hA7nJIx+JxrnzC4usF2ZqGNbmcUr/ACl8zX2vcqu81+XS+GrucRyOvtjyjqvxGeU9BibkGAWbhNCMe8tjcYbV/l39U/2T7iuE6V4IK+D81AP4jBrzc3XTxHD0XqjVuq6q6MHR1DI6EMrqwBVlYZBVgQQR2IIOu0Xgiyl/w0RWK39NFJWQv+eihULfhopCsD/L6aIsgk/A6KEF/wANEWLl8tFUspf89FSmq8WedhaxJt+1RC5biYJbsOGG3baxGSLUykGxaVfiG3VS02TH1noxyrOJAUE2TUec9Yw0ZYzM9i1uYapLdsBXyI455VjMERhjjgjBl414BEv3yzNJI8r5kDbussOZ9m3Taezp52QQRmtK8j3t13iFInm5yqGn2+hWhs37Ecaxw+8z12SOFQrPIyRxpHF9pHTK3Kb20V2M33OqenefBW6Jakl67WoKyU7MSAxpLbupPaFyKCJisNOv7hIK8KNLylleNpZz0ppLGv63VZnV6LqbF4Hne2nvtlJoWaDcbNcsGMVyFnFaKFAgxSRkryRyHi7WNu6jdRrU/F1hKZLWS22vw/BAZuggRZpnncZJBkdVRiASQoKoo4LhR3wBk6sEq8BouFY8rtsMgkahULNlMdCPgc/GS0WOkW+HPUKFwO3LBxqc7rWuoyjeyjp7QHiSom5cp6b269REEsCmFKsr2pI6dKvdEskfOmZ0eeWOFJnxXjQxmKeVZM4NJaAFikgOJSW9mivLPva9NVeqkCWZZwCCzw11hqhQw5dART1Ya/2kpC0pUchk6k1bhbQK0DfVTV1QqUaIkrv88C2YZC0bOMUrUfJSwgulRD1YweRBsiGNOQwFszEdnY6KoLJ5b7n1Kir8QarLPRfkcvyozvWDsfXMqRJOCe5WVT89FBWhR8qacYt1xVrPt98zS2ackSPF15z/AGgrGylDDayzyRdgs3J1B68nEpum53fyU3Cmgg2ndLFOqkQSrIsTWJ9vdQwDTRxz1zukPEqA1wXZUZAZYrnNpoIsqsytu+ZPjDaY+tPC29JCOc0cENac2YlOGWtNTj261WuMn2iRPs96uzAxNZhDdeOLKrME+nkn7QG27/VFqhKeakpZpzgRXqUy5DwW6xYvDIpB+qOPiRnUhjCrCciM6KFXqfhoisd/nopCEbRFf1Pw0UK120UhEbfPvohV3U/DRQrHbRSFm0UI0RILefBNlJUNGdq0AC8oIHRCCrEsESzBeqCOQcR04a9N1IdjO/UAjItTcdlnlyGhu8+JWOdo9oZ4Ce5eNklR++MEKuSD+ye4Ik5ZoWY+UEsFu2jKOo89ndolkSRRyCrTbdFfiCUeKRawJzjK4YkV0WzyRTmxCs9Z2QIREL84lwzMFl6m0FsgvIVnsG10w7qsa5RoiLreE/B/ONkkSUpP7+JxNB7tJ0txkEpkyGkRpA0IRkzG+HV2SLgqSEW+PB9hpWrNNZFYZmE/NWZmKqgjYMpiMRJkIq+7lEMSyGQiYQAi5/izwwyhOnHKoglqNCkEBsERVD043dmJHUdmIYqLMixR13MTdJ10Rcc7E8kxsTxzWn6ZjzL+sIDGpwXjiEe09RFOAsjQPBHZ4qzwDCqpFdX2+1P9kkVyoEBKPDY3SZAihgqsLz7YOTDjiJILCqexPEE6IlHt2zTxZCRXVYhQ8iR7MhldQB1ZGLu5LEsxyuRlsKOwJFveG/BVjqM16c2k7GNJ3EjBg4ZWZYIaVICPA4D3KSVWAf3hsKARLjGiK31OilUHrooV+NEWju26xQo0s0kcMSDlJLK6xxoo+bu5CqPxJA0UqA/tPe05Q3HctjhqTrapU99qubEFWzLVkezQvU4513Nf7CUjtWkh6K83ZvtFlwGVdfXDNA9oOtvgtxhJyVUb3DQO8tdB7ytrwf5u19nm8S7hPCpmiNAuQzBpasQngigjDNxWWSVQFIAVnlQt2RQNbg8ueAsHAn3rf9KqXqqljx7L2A+YvdQM9oH2q928RTl7UgiqLyENGEsK0aE5+JTj3mQ4XM1gMSRlFrg9JelDQFxF0z89iQ+rt+QJA/kMDVai61ltOpyHYfkxH/PVKLr7T4zmiLYZsOOMnBjEzr+67JjqL6fDKHU49NVBxChKWt4oMnJy3UySzE4WQEnJLfsHJJPIcV9fTHe4HqmwW3JOsgxkgj5glWQ+oI+YI9RkYP4jUPs8ZXDRXopZIXB8ZsU+/sveC6u8biqXhK9WrTs2rMFYus8zRSVIPgMeJFijS01mQwsJSiqiZZ8a5qKja2VzH7aWXp2JdIJXUcM8GhNw48nD3a96kJ5keWNSvSS7Rqy0UjuGpLWe29xGV1keKzHJK7yxMpVI5ImKrylYBVaFjLiYnRRtj6xmhH9lkdE8fqpqoUs7s7XXt3Ea+hSh9jrz5fbrkexXHZtuuyEbRMxyKVtss21sT92tYIaSmScRyc6wwr1UXMwyt65mRx7Q94Wm6W4EaKc1EQ/hPN+eUnceB4enIKeTHW7XABUK40RZBooVrnGiKhXRFcNEVGOiLHK4VSzEAAFiScAAdyST2AA9SfQaKUwm8eOrW/Ex7dNJT2TPGXdImaO3uq9w8W0SAq1Wk3od4X7SZeRpcAYtwWQFQ51kr9h8OwVYY69aJIIIl4xxRqFRBkk4A9SxJZmOWZiWJJJJrurRN0znnttrxnPcwyWK9hMk4jmKPRmUd8KhinSfj6clkPqdZUR1usWXlz+Sj/tu1megsCHoSxR1mhk4hjBahWKaGwFOQWrXYs4OcvARrZ2D2Fqww8seHKa/l75gLuNGG8U6cjIRagXlI1a3EMWq+FXnJ05Q3TKqetG0UiBllQtysrCx5BXSRvD23CR8vtJ+H+vJXsXUqToODruVa3thZSTlUfcK9YSLyUnCMR2DehVjTlNlVcJz9v3GOaNJYZElikUNHLG6yRyKfRkdCVZT8ipIOqbW3Vd0lfNLxPHSrizLKycW6cUMYzJZnkx0oIhkFncqRxHbjzJ4hSwuxjMVaebKDXtJbRM+3pHJzktbnuKtNWgJea1M8LpFt9Y47COJVPVCqCa7v9m1jkuyPZCwRqnp8p99rU9lobgjEWYknvzKYbAj9w3eYWzWszJBIkLRUzTtIh+2/skICFZmD2iboAVICjs1xgGsXeDHuY6UMKQqD6LztR2ppCv/AFoMAf16UeeC0poupX2gBWVpJpOQKkvKwbByDxMfT4Hv2aMKV7EccDRLrUs+FohVkrQosasknH1OJXy/WZiebydXErSMxdnHIsT30UJK+Um8rO1ywgKpf/V+6Rj5Bbm2VIyB+IeqxYfVgf2tTZSU4moUI0RGdESG8yfI/a92KNeqI88XeG5C0la/XPbvBdrNFZizgAqsvBh2ZWHbRTchJbYPLbxHthA27xLJerr2FPxFUF88c9gu5VZKl5SF+HlN738jxbBDU2VYdzS98Fe0BKLNbb96oNtd20WjqzRzpb2q9Ois5gq3FEcsdgxKZVrXq1SSQLIIveOk7aKsG6eT1P5ahSgeuNFKvxooWM99FKqOx0UK/GiKx+/bRSsmihGiI0RIWrHJNWN5rUkErI86cmxXrRjLLDPXyI5Airxsu563LrdOWv8AZCIi7Xiu2+asSO0fvNjpNInHmiLXsWTw5BlBf3cRlipKq7FeLBWUiw0VaC2lcSSSRTV5plWVzI0LV5IEYCRy0rrKLIOJHbgY/hOH4qRcPxP49EV1F94RIq7QpYhJjzM1xuA+9h09zBhsswPFopnzkqMESk8R7g6TUFViqzW3jkHb4kFG7KFOQSPtIo2yMH4QM4JBIrvHV94qNyWNuMkdWxIjAAlXSF2VgCCDhgD3BHb0OiLF4zeXhGIuRzKOpHFJHFYmjEcjGOu8rRoJCwVm+0jbopMVdWCnRFTwdYyJk5zHhIuIrCsJoFMa/AZHJNhC3Jln5ygkugkfpkKRcLwY0sjLJIl85msZkaxB7sQssoX7JbBfhgBVXogj4che5BEv9EVrnRFRBjRFwfHPj2ntsBs3rMVaEMqB5G7vI5xHFEgzJNNI3wxwxK8jsQqqxONETX2/H++bkcbfVXZqJwf1ju0TPfmQ4OaezB42r5UkCTdZYJEYDlQkGrD5mtV5kTnbLnv5E7fLJHPuAm3qzGVZZ93k97RJUziavt4WPa6cnc4epRgb8daySqcdGraR0jW6uSO9pfw7Xuxx07CdSJ4m5KCVKgOpiaNlw0bxPGHjdCCjIrAgga1j5XNcHDddHSQsfE5rtj8uKgd5iXrVmhZEs8NiRXlrNfVh7puVWnai6UtueNDBQvJKkUXKYrBZbrRxOZi6DPp4TTSdaxvYcNR/Kfmseqqm10H5WZ46yM9lx2c08PG/JRjionIUANn7pyuGAGSSQSAEz8ZzhTgepA1vXTsa0uJ0Hr6LnIsNnllETBcnjfS3E32sEqKvhGID48sfn3IUH8MYOPzP8tcxNiUjyQzQL1yg6IUsLAZ7vdx4DwXf8MeXsVn3jjCvCvTt2pH454ivC5j+Jg337HSTB7spcjsCRTHUSl13O0TEsPoY4gyKMAuIAPG1xc/LxsuJ/wBGa7A/YqO5Hw5U/CSPVSD8tWDVzNN83zW1/wABoJm6xDcjlstKbwVGvxxvJGw+eQ4/ke5H1HLWXHicl7OF1pKzodSOYTG4tPqPRXXNmmiiWeRfszM1dZEZcGVI0lKKCeSnpur9NxxYBuJfgQd9BVsmbpuvM8TwmWhkMb9RzCVPk95o2trvxWqsxgnOUSUBSrcwV4vHICrLICUaN1J5dJhho1ZLVZmA61m438FnYE6CZ5oqn2H7HazuBv37J5L3nRduT9S/N1VPHikcaQxRFQwDiKMDmwDv8Uhcp1JeHDrSiTmKypknYG7d3Net4LgdNhshlbcuItc8O7Rdbc6wswMschRmAaKaM4eGZGEkMyN+zJDMqSKfkyjWogkMMjX8iuoxClbXU0kB/U0jwNtD5L0i9lnzcffdiobjMoSy8bwXUA4ql6pI9a3xXJwjTxO6DJwjL316S0hwDhxXytIwxuLHbgkHxCdjVStqxDjtopQBk6IsmihYwe+ilc7xB4igqxSWLMqQwxAF5HOFGSFUD5s7MQiIoLO7KqhiQCUJqvEMEm8Y96SSHbCARt8ilJb3cEPuSH4krkem2tjmD/ag3JqcNVlbLkp8f07alW0aIkz5j+D1vVJq7Zy6MAR2IypU4PyJBIB+RwdXY3WKtSC4soY+Fd7CTSwSMvWgmAsIpzxW5JKMkD0CbklmNF/ZgmjfsrjWfG6ywZGpyvCPjV9otNbCO9Sfiu5wx8mYIi4jvwwqGMlisuElSMLJPVyPtpKtOE2KuHrBmbur9JPkOU7J/wC7sktt1k6tO7t8yrIkc8EcyiKRFINaSNVDJIPjDuZeXIYIAU609wPFbwX4bLkbrc2vY8JWrCOxZ5vHSqckM5+HnYmjDdCKNCFVrs6jjyEaNI8qQyw1rnmwRzg3UpsVuy3rBnncWLCSPDEqIRBVzgPXqKRkn0SawxaWWRXVmjWNK8GxYwMCwXPLzZWbd4XZPEVazInvCUqW5wU4BH3fdM7X7xYhlLFFSGC01H3hgojb38EgDDWTJnKrLMoXd3zzEloySUFgguzTGWxuUks0iRda4x4UYykDM4hqdKHqOqsldahMbmVgmXFAXglYskzWlL7yRvPJtVQyEsUE0CM2Szw1bM1au7k9zI9eGJ3Jxl2Y4GcDGIsVeKXGoULXl3aOOSGN3VXmYiIMccyg5Mq/VguWx64BPyOpAuiYbyN8efb0Nvxjo+GdhmPp9+zHbUAn5kJUX+Zx66ugXbdUONnjvT8GxqmyuqnvGiXVVn0ITRWx7mhbgHUtjPEMC2Py9dMqpBBW0rat2RJrzJ8va+60pqNnmI5gCskTFJq88bB4LVeQYMditKqzROPR1GcgkGFINl3vJrzAaaIUL0sZ3inEq3YwOmbCqxjTcoIj3NW6FEoaMyJFI0ldm6kEiilXgbpyH0VQRz7aIhF0UKrroitV+2ilVjXRQr9ERoiNEST3nw7Tjy0rvHFLIXeHrSLXklYl2LRBuOJGDPJEMRysztIjmRyxFfu3iChOnCSdMZDArIyOjKchkdCrow+qsDgkdwSCRaw3OtTkh/v5pb3ECYlpj01eKNCzEgRwrJajAWJQMyPIV/vXBFjs7xX6O4xitLKIxI9iMlA1oTdRH4GWUEoem8KtIY0Aj4IeMYCkW7u6Vp3SCQzB60pZGSWWNlkWqeTdSN1Zx0LLKeXIEt6ZAOiLn7JusNiF67RzdKaVqjCxMZJXSaiLRbmrysA0UnEKZAVHfKnCaIt6Xc61xXDiSP3fhYSQt03VG6yR2YnicsquI50KvxYpzSSPhJxcit2feqMPMrZDNIwZ5JJWkdiFCju2eKgDsiBUBLEKCzEkWXw7sVU/aV5pmVZHPEWrDRB2JkZem0hTjl88McQCAAAAARKjRFhc99FKaLfPOae48tTYVhsSRO8NndZwzbTRlQgSRApJHJudyMkqatN1jjdGSxaqMAj2nyNZuq2sLjYLH4e8uK8E4uzPLuO5hWUbjeKvLEr45x0oVVK23wtgBo6cUPUCqZWncGRtZLUk7LaR0g3clVLMW9TnWE55K2DWhuyRPmT5rVNrjVpy8ksrCKvVgjee1ZmYErDBBEryyyMFYhUVjxVmxxRiIa0uNmq5YAZ3aNSF8MezvuO9zNd8SYqVG/udiqzktJH2K/re5CRzx86FOToHLCWa2rFF28NI1hu7UrUT173jIzRvvPipA7L4A26ikorUqVOKRV94EFaGCN0iQqvVEaqrrHHlRyyFUn0GdZy1i8bPMfysMlu7uVGBY6O42/fakWDG0dLcLc81RVRkjCrNGj2DEP7kSpB36ORydbWNMlgdBcedl7L0aoMlMNO27KT/AElw07rpEXdumXK9OQSFxEg4kkyswRVUD7x5sAAO5OtfHYkeq7eoltE93LTz2Uo/BXkhWp7VNDaESWbkLpLK7f3WY2SGJXz92uG5MQcGQyNkgrrLa5x9lee1krHyFztALWueA+u5UdvFPl9JTr0bY5NBbjYu3LqLFZ5uJIS4yMcVRkySe04z8B0kbm4LoMOrWiRzc125iRrwP0Nj4Fcbbtla1PXqryzanjrnj94LKSHZT8ii5fl3wFOrVOO3c8Ln0WzxmYx0zg02J09eSdLwv5Vva2reayOZp6W6M0CAq5lerEsU2IviXNiEyRp6fHgZ7HOW12W3ff5WXGTTh8rZXOvYNuNxxzA+qbXY/KI2+55RICuWyQe6rIpRW5MAVZWX7o9MemseTFJIhlJvfmuib0Voap3WMaWkHgbcAQQPNKXcPDk1bCykupLCKfAAlCcc5A7LKgdBIoAHxKwADgLjtkbK3O3S+45H91vYs8buolN3DY/zN4Hx4FUo+IjWzKXKxoOUnzHBe57fM47DHfPp3xp1PWdkDVZElSKdjpXGwaLr1a9jby4n2vw9Shsx9K1Ye1uFmE+sMu4WZbnQbBxzgSVIXx25xsfnrt4mZGBvIAe5fM1XN18z5bWzOcfUkp7O/wCH8v8A11dWKrJM/wAf8/jopCqmf8j/ANdEV2T+H8v/AF0ULHM2BkkDHfP0+ZPr6D5/hopCh7tXm1T8RRxbsbW4Qx5Lba1Hb7Fuvt65dTO00m2XaEm6TRtwnkkjkNEM9SLov77NbrAVBulN4J3jc4oxNDeh8TbazMonjFWvusJVmEik1+jtt4xN8LRdPbZ04sP7S/wErdk5XhnxXXuRmSvJzCtwkRkeKaGTAYxWIJVSevKFIYxTRo+CDjBBJQutooTVeYHmNI5hhp4NOaeape3OP41qPE3TlggGGR7TPzg6z/YV5Y5UYyzotV6w26guy6pr/ObyrrUpEnqVo4q4j4vFXTgrVDEkU8aKn7aJFBMhUF392jjBORjKjOiwZQQb8OC5OzX1kUjmHkj4iQjty5KGSVcdjHMuJEZSVwSM5RguSHXWIWm66W17zcpQyJStTQRcWZa4ev0IySGdoTaq2hWGAx4RhYQWZjGCxcY0lOx2vFZkVW9tmnZV2O4LI6kKyia0yNPJM2bJV0YpIJSZVnT0jgeCSSuFb7JuMfHVoANGizr5lIDy+8uY6aKSq9RVCqB92Jf3V+rH9pz3Pf6knAllzHTZZkceXU7prt78XHb57NKrKJpojawxRQKcu63Z90sSTZBV+hFLThrRjJmcSs6qqTGO7TszalY1TKGCybnwd4Fmvxy7ntskljgsJ6ckxMe5LJznkeOSdgsd0LJHPHa5JHZ6zRzHBhnq7R0uSwGy17Yy8Eu34J8/Ine0liuqhICX5JDE6GOSB7cUNqxDLGwV4pBcltMY3UMOQ7YK517t1mjbVOZqlFBj2vPNKaC5tVhi0cu173uO28VPFbC7htHXoyZy3xBHiTPykaTAXONXBobqncEctUsfJnc1m3a7ZQDprYg2uFl9Hi2inHUfiPkove+qAO2FB+Z1ksb2SsV77vaO74qSs9wKMswUfUnA/mdWgLrKuN0gPEHnhUil93hcT2exMceW6YOcPKFBMaHBw8nBSRgMT21cay+6svmtsuJLvG4WjheoFPyQFEA/Fu3b8SdXsrWrDzSPKcbwbsIqx4ODI3eR/mT9M/Qf8dY7u0s2NmUalX795iwVwQD1ZPkiHOD/AIm9B+Xc6gRkqXThvis/lz4x99haQ8SQ5Hwfd4/s4PzH4/P+OqJG5Uikzi653mz5SRbpHEVnmo36j9Xb9zqELbpTfPiT2mrzABLFSXMU6dmGVRlsLIBstjyN897M1htk3uJKu+V4zIjxgilvFVCFN/bmJ9RlfeKhPUrs3zXusK6DdPf3z8v/AF/nqFWsvf8AD+X/AK6KlGT+H8v/AF0RYj6/5/8APRVLLk/h/LRUq/REaIjREaIjRFr2NvjcqzojMh5IWVWKN9UJBKn8RjREmJ9wjFlohBCUsTrVnYooaR/cbFt+oMYlURiFBzz2klHyGSLP+skMMVzox+8OYIGbiOaGWxHDJHz+/wAUkZjxzjK5I0RY9juIs3QSCGKPq2cGNVUdWMQcewAHUkikkyfUCI+oOARKSrt8aciiIhdi78VVebn1dsAcmPzY5J0RbGiKmdEWOzYCqWYhVUFmZiAqqBksScAADuSew0RR53DxM3iRmSKWWv4dXKtJCzw2d/PoRDKpWWtso9OvE0c24n+7eOoA+4Yc1Q1mg3WdHSSO1IsE4e2bdFBFFXrxR168CLHBBCixQwxoMKkcaAKiqOwCgDWokkLzcrbxxBgsFn1aV5ILzB8wpInjpUYTb3GxyEMCEAKFUM8ssjfBDFGCpeWT4U5IMSSSwRS1MY6R2Vv9lUXMib1km3Ac0p/KDyRFFjduSC5u8ycZrJ5GKBGIY1aKP3igBA5yYE1llVpCAkMMG/hhbELBc7UVLp3XO3AcAnUPbV9YiZv2uvFXunh6/wDEyNbWLbg6MFeMbhMlSaZGP3WrwSzWOXyERPy1ZmkEbC48FlUsJmmbGOJ/uoJeC/Gc023yyuUkIj2v4ZI4mUQOtxo0CqoXCP2BX09AdecVR1cRtmcF9B4bTMbJHGdzE06G2qTe1eILNeyZaVSGzbgsNarVGEjJO/u8k0alFkDnM0bhFQhi8YADHCnKoGh87CdrEel1jdIi6HDp2tOuZp8iQlx57+Etn2qhK+6LLufimVqbiaWgbEEklpgzQwIV91o1IoSTwhMEkSiLvYlaQv19RPFDmhjLQ8Nza7WufoV4fTslnIkfctJsbHUbcPMJ6PJPyG2/cdgiju15OFprDSV2kmJjPXdSqvPJLOOMiM8RMnOJCkfJjFzfUh7Zw2UDce8G2npot9DUS094wdiR9+qb/wAmvYmkRrzSKyTxiehQnnKksWlMMu5LGYyhPuyloVZSkjTSKcKAxilhJmObYnTwW9xrGuupYmxntBt3/wBW2nvSR81beybFHTm2fdrr7jPftwWkh3O9HuJkiJWa2Ks8j0JUEkeAlrb/AHewJIemYVQsu0mqoWi7WhzWktdtdtguGigne7K5xBcMwvsb/wB0h9m3qq921XlaRLMSwPaEEae7s06+8Q26cbSBo69yrNBMartmpL1YVZ4kgxzWM0zYy149k/3XrfQzEpqiOSI+0zLvy1FksH2+hLWg5zztWluzRyDp8X6ccNiB2TiXwzTtVZXGSuFIyCwOugHVAnuB94+q31ZNNUSMDQGkkt0PAg/MJUezL4e8MUrfLcUs37UM4kqXLEbyQRDmGrM23RQxqs6MnJLSxXV5RPKJaZzXh7DD5ongODSCeOpHrwXl/SJtc1ximlBaP03APiRx9/gvR2nYDBWU5VwGU4I7EZHYgEfxAOt6uBWxnRQuTvviitUTq27MFaP9+xNHCn+9Iyr/AF0RJrY/PXY7L8K287VYf5pBuNOVgR6/DHMx+X00UpcpICAQcg9wR3BH4H56KFHD2o7s+4XNu8OQzSQV70Nq9vMkLFJm2mq0MHuSSr8UP6xs2Vid0Kv0IbAVhkg1NFyoJsEvdj2yOCOOGGNIookWOKKNQkccaAKiIi4VUVQAFAwANXSrS5+7+A4JZTZQvVtlQpt1mEcrqPurOrK8FtV78VtxTBMkpwJ5atqLpFjb7E07CdYqG8xoRUv1yzVNyrQuzJFNG3F5I1DE2Nvn5yVutJLVnJxYUpXZh3Sfc4+nHK+3GCZodzjjKNdjljEcnusMpVo4orEbpMLqoZXrSxtCK7yiauUJWDw/CtcVkjWOBYxEkaAKiIowqqo7AKMY1LTYql2oXLh8PLNAK845dM8Q3z7fdYH5HHbV3NY3VGQFtjwTJDyMava93jmIKK8m3FlULap55TbW7gqqTVCc1ywGITC4Mgj3BdVCVWjAClrT8LbdN+rViHXFmdrDCVeTdKijtKJYiMRmC97rBKjDKTsI278l1Q6QuVxkLWJDW9wks2JpPeHLPZnFeQzOYoRFcdqbInIxKqdOEuFUCRQ6PzDMDdDAW96xjKWya7J3qvmGlnb7c8kq1XqrK1tYJGNiskCLNOjpIkb1rBi5KpHVVQ8U8UsyvGx1BYQbLe5wRdRn8JeUNqSvFXjVoju16zNuFp+rGczB7NxKxfEjkx/2SCQNkRRyzdSSWFy+1aQxtgtM9rnvzOUvvDnh2KpDHBCipHGoUKoAHYAegAHoAB9AAPlqy43WQ0WC6IHr+Pr+PYDv/AAfkBqlVKuiKCX6RuatRm2i/Nh403WpamgBHMtUq3eDYyCOpwhjDNgAx+vrq8CLDxVFiSR3WWPyQ8MeJJ6FJaHh6yOcfWku7pZg2qu087tNYmSHNm+ySTySOh91XkhyCAVzdFQALAK0aYl1yfBLLxb7N3jaaRPenoWafD46uz7lYp2i5GCklm9XR2hGfv1p6chxnA+7q11191c/L2Gh1711PCns8eI4lENXZ9n2+AMSRY3eTmSfvSMlLbbIeRvUu85Z2zyb9o3OvA2Ct/lCfaKcSp5CeJEQkWtrVx6Is18Ifw6nRyv59FvT0Ge1P5juVYprbFR28beL/E8d2fbLUVKhbjiSxCJr011blYymNrFXpQwqsQZWTnKrSRScBJWUSIWyI359GgKxJH1Yu4lXeHfDViRuVt2xx4s3vTzTy5PxAdOGpWpxkZVvdoOrIhAMyAENeLTxWK544KTvkvtMsYdyvCFlUIMcQePYcVHooHYYAH01iS22WVTB2pKdEHWIsxJ7xn4LjuLESelZqzLao2goaSpaQFVlQZHJGVmimhJCzwySxNgPkQpBsuz5Qeb6bkLNaWP3Xc9vdYdwpMcmNnyYbNdjgzUbiqZa1jA5KGR1jkiljSlX7pyIzoiq50RU4dtERGdFJV+ihGiKmdEVdERoipnREi938OSxyNbQvO62UmirR4iGHiSrLzLScJZFiJZXfgqKgUKpMjyEXHjp2fhpcg08Ux3BnYfZTKW94VGbgwjV9wkkSMcS6w1iwyyhmIutsHheUtDYZ3i/tNi1JWlUO32otRwqGWTELrFPGJQpmQmFQoUl5HIltnRFQtois5aKUnfMjwWm5bfe2+VmSO/Ts03ZThlSzC8LMp+qh8j8tEUX/Z98z1sV4GnsRs6oYJJUkEkJsVmNewqyjs6CaJ+EvpInFgcMCeTe0slIcvRc4lpWmMcNU+1nxDAi8mmiC/Xmvf8ALByf4aqLgtQI3HQBRz9o/wBsaPa1jgpQmxasBijM6xxxovZpXHxShSTxTEZ5sCAU4s6y3tA8vvZbGnoXveGnffw8foofeU/n1ah8U7RuVy9YQPaMV4wtIsHuEqujRSVw5Vqy2HgkPPqupUzFnaMsNjSOAPIbeauY3hwELRHdzwST3NAPDkvZljjW4XnaqBk6KUgvNbyRob17qm5I89arM1havUdIJZynTR5xGymaNInniNdyYZEsSCRHGAKXNDt1cjldGSWGxsR6ry/8B3DFuW6bQ2MpFfqxgYAMm1bjZNVUUdgGqwzkBTgAAYPbHCYhAB1lts1/qvc8IqjlpZXfy5T4fp9wKX/kh4NNrd45I52hnqwx26/bnHJ7vZRpopY+3JJVkjUuuHj7EZDSJJbw2xYeYPxBVfSwua9rR7L2kd2h38RcKXm6eAoLsvUl94RgU4sjRKURA3CNWMLNxUu5Q5Lx9RljeNcINnK1k5BkaCRpfjbl4Lzd9MIR2Hb8Aljt9Ba0cFeGJzEo6YPPl01VWbnI0jGSRpG+85LuzvyYnkzaugAANGw27lihoF11lcjuPUd9VgkG4QtDhYqPPi72Zqdibks5WVnLCeanBPZhV5TIyV5R0FXBZzC00NhoWYFTgIo1poonSEm9nG5aDZpPP+1lmsZKI+yRYC22tuQTUe2DVq1LsFajCkcvuySTPHFgda3IlaOSyyDGIYKtWNTIQeHu0Qb4owL2JMzll9mgk+A2C6XonIKdkpGjnlrG+J3N+79k0+5P7vUoLHkJFYtNn7xENetUIJ+p6vRyfUnWgY4vZI47n5legSwhlZBG3ZrbnwAI38/NPV7HXjwLvXSryclltT0bCA9hXmp2t2pZH7bVeiI4nzgLctepY46bCnOZJk/S5oI8RoV5n0qYyaES3u+N5jdztwv5EKaPmn5t1NqiRp+cs83JalODi9u26LyYQozIixxr8U1qeSGtXTMk00KAtrqtl5iojeYPtW7na+CORaceTmHb5O+AXXE26TQ9SfkODFNup0FU56e5WVIOqC5VBqZS3FXeTre5UzYIAazYhbcrbevrb3eTcbWDk9hMPXVguKryhZd1vGdOlOleaMDAjmpUZowPwjlrOg/3dMxU2C29g8UWKaqtGWTb+AIU7bIaSjJB70lEmyuCR36u0SOctxeMszGsPUZUvvLrz7kTdZr++yJIJ6m3bXFukEJr1qyx2Lcsa7pVZ5RRltz2xH75BNPRkeKNOdZ/s9ZMbwrD2lTErjV0qzwWxqhQud4g2JLMRjcspDLJHKhAkhmTvHNESCA6H5EMrKWR1dHdGKVo7NAglllfprbEUUVvp/CsiKzmvMVbuEx1umSTw5SxF5OjkE4Lv6KFaE+eim60N/2NbERjLGNh8UMyY6kEwBEc0ZII5oSexBV1Lo4ZJHRiBJSrL/Z2krxRQblbkarKwU8Yri8hZlKk90iEL2R902VjhyxMkbaIU0XiPyEi2zb91sUYZ47cVGzPEleUmvbkghZ0c1pBJCl1uPEyokZlbiZOt6avl9tQrAjzaPCdXwL4A29wt1YRNIxRopppJJyYV+0pSBZWMSyLXljZWjjUoXIUgYGrJN1e20CVHi6L4YJe3KC3Xkyfkkj+7Tn+FexMdQFIXWhtqxYA5KHDfQHGcZ+o+f01JFlTe6L95IkeWV0iijUvJJIypHGg9Wd2IVFHzZiANQpSYm3q1a4rSU14G+/esRkPx9D7nUkAd5D34z21jgX4ZFjvKeBKU33mL5WU5d78PT2KyWBDb6gkkjRnNtIhBDJLIEDOzKUkIJ4FqNZuK9EagqtilhjVKuKzODopRGvz0RZNFCj37ZXklPum3pb21EO87U5tUCQAbCYxb21n7fZXYu3EniJo67/CUDCtji03CpcwPFioqeWvj2LcKsdqHkofKyROMSQTIeMsEqnBWSJwVI+eAR2IJ3TXB7bhc9IwxnKU5OyeKbUDB4LLp3y0UmZ679gMNC7Ap6ZzXkrsSPiZhlTjvjBVyOdzNOCdTwd53RzOsNuE1JWPFH5rJUlJOAEm+B0Y9vs54ozk4VpQC+sNzCFs2SteE5+rKuJqPOnwbdR4d72VFbetuQoIGfpx7ttzMHs7VYc/COoR1qkrg9CyoIKrLNyiyra7WxTzeVHmpU3mhX3KkxMM6nKOOM0EqErNXsR5JjnryBo5EPoynBIIJpV1LBR3zoiyaIsb/XRSsmihUZdEWFo/6aKVcqA6IrukNFCwyr/TRVLFopRoiMaIjGiI0RAGiJovbE8Y29v8L71borIbUNJ+DxDLwJIyxTWwD/8AQ4HktHAJAiOAcagoLXF9l5HeT/nnc2aN4IoK9mo7rJHE8skTxngEYpKElGJEWPKlCMrkd2YnTz07X6ndekxxyjWPLk0t6Jfbj7adtgyw7dXic5CSPZknC/QmJa9fkfylA/PWJ+UYNSVmRxzOPAeG6aqzuE9iaS3blaWeXu7tjsAOygKAqKoGFRQqqPQdzqHG9mjZb6nhEDS477lJmvu6hJrj/dAPHH0H3VHyJBPcjsHL/Q6yC05hG1ar8wzqZKqXYg+nAfVSi8PeY29V1i3Kluu6TXYiJjDa3K5bq3grZmqTVrU0tdEsqGjDxRxvCzK6MvAa10WKSNmDZPZvbZZ9b0QpJKMvpWkS2uNSb91u/mvVfwN4qgv06l6ueVe5WhtQMexMU8aypkHuG4sAQRkHscHOutC8RcCDYrb8SLOIJvdRGbJjYQdZisQlIIRpSqs3TViGbirEqCACSNSoHevKr2o/Zym8IWNp3GpJa3CSUvY3G9MABJcry9WV5I0ytatLBMV4LyxFHMzvI3UdtRVUue1trOuu5wnFQ1kjHnVzmBt+Frgemn3dLvyQ8TwQ71t1qE5qXlmhjY9isNpDIqyDOVeKxWWs6+okVgfTXI0bDDM6M8vv3L0LHX/nKCOdu7TY9xN/mApp+M/EiUadu60Ukq1K09pooArTSLXiaVkiVmRWkYIQoLKCSO41v2tuQF5Y9xAumJ8Oe2PDPCksscVGRwre7WBuM7pyGcNPQ2+3ECPnlRrMEMe2ZXjR1oFxFceIS38Je0xttq1BS6mLFnkIWiS1JVdwjSdL3iepUZZWjR2CyQoDxK8uTIr2nw29k3Vvq5mtzSMIG2qeLbqCs+SAcf5GqYWguViaYtZYFQC9pTzQoPLvN9bNZoZxDTo1IGZ7dmzttmRZ9xsLxVa9SOdJI0mmd/eYaNdIFUSRmS5Uxh+h5H3i1lnYS+Zjw9g7IIJPAAEHwv8AFNX5ib6kTUazthZKdp5MeqC5P0Y37d/Sn6fQg/TPHxRnqswH6r+QXtzpA+rkBNhka3zOv0UqfZV8vdup7TQ8RPMgk2mjuX646aszyTQtcnh+mfda162sR4lpoZ6uGKRxjXeUojexj2cAR9V4HjL6mKpmin0LnAnkbbEeP7Jm/EvjO1uFme9bYe8W0RZEQhkr10cyw7bDIAOdSoxBdlCi3cE1p+ovuKVdgVza40hxkn5dyT/UnVlyuN3XMg8QQv8AcYyDOOUSPKmf9pGrJ/3vXtq1ZXFvLL2z3/3Tn+WM/wBNQisguKxIVgSPvL3DLn05KcMuflkDOpCLcgsMocDHGWKSGRWVZI5IZV4yxSxuGjlikXs0cisjdsg4Gq2qhykP7HfmQ8kMu02ZC09H4qnUcvI+3/AoQu5Mk3uUjrEJWLv7vNREjvN18ZjTcLHcFJDRWkaIkH4u2xBuVCRnZVu1720yRjHCZpIhfgZ/nygjp3VjOcf2qQftjRSEofA+9NZpU7DdnnqVpnBGCGlhR2BHyPJj2+XpooXaVwfQ5/LUlFXUIudX8OwrPJZVMTSqFduTcTgKvPp54CRkjijaQKHZIYVJIjQAi3bNQSKyN911ZG/JwVP9CdLomu9mOCWLZaFWZuUtSpWqsfxpxCg/qSf76nMcZ+eiqKXnjSo0lO2iffatOI/9p024fyfB1I3VKyeFafCCPvyLqJGb95pBzJ/r/LVTjdUgWCZTwb4ie74h3JbI60VHcvcasMoDRVlj2mndhswJngLElj3/AJzshl4tAodFiC6osrnBP9NMFBZiFVQSzMQFVQMlmY4AAHckkADvoqUl/CW6ncL3TCskFRoLSkxkO2FkCNKWdTCLJkV4ITF1ejWllk4LbqBqSrrQnq6Q1CrWNo/loqgrkQaKCrukNFCxug9NFUCoi+efso3I9xm3nYUjlN08t22hnjrizMiYS9QkcLDHefAWaKxJFFYzzaWJ1LPkRSlngsWeESDvTbV9yxI0MiSwWI+8laxG0FhADjkYpAC0ZPZZo+cT+qO4wdbFrmv2K0r4nMNiupFOD2PcHsQfQj6fx1VZWttksvCvmHPWwAxkiH+jc5AH+A9yv4AHiPprHdECspk7m77J7fDfiOO1GJIz+DKfVT9D/wAj89YLm5TZbFjw4XCQm1+Gv1DuFrcagVdp3KRrG91hke7XSFH66rKAfhkRQm4w9gVWO0uDDOs1BWQ1ykRVkVgCpDKQGVlIIZSMggjsQR6Edj21SrpWfpDRQrHUaKbrNooVsh0UhCDRQrT2P56KVc7aIrSvbRQtXRVo0RGiI0RGiKoOihZ5owR3GQexB7gg+oI+n/roqV4h+1Z5Vx7R4k3anViWvSE0M1SuneOOGzVgmYRZZmjRbDzqIvuoAAiogQax5QF2+COeYzc6A7Jr6FpYySy5+h+Y1rpYydl2sEjW7rfbxFH6YY57YwP5axeqcNVn/mGnQrLJEJVdeP2fDpDI7GSb7PAA9REhPLHYcsZBRsWy7Kb3138u9W3Rtla5uXsWtbm46G3gLp+/CFdlrIPQkErn5An4cjt+eMj+GuYmILyvQYG5Iw0cPknK8s/aS8S7XXO31/1P7lEzGm88NyzZgSSRpZImVJ6kUkfJ3EQ5L0k4p9oEB10ceMNZGG2JIC8pqehL56t8mYMjcb2Fz4+/VOr5b+3jarzom++5NRkcI+41UaqaLOwSNrVeSewslVmZVexHJGYB8Txugkkiz6PEhO7I8Wdw5LnMd6KPw+Pr4n5mDe+hHgOITg+P/bG8G20atYsPuddhKj+67Zud+qyzQzVZh161V4JFeGaaNgkj/C2R34nW2dNG02LgD3kLjmUFTIMzInkcw1xHqAvP3xF4g26rYvbdtF1pts6rWtmvESpNt1kpFP7vY95VZZEW0OLO8ZMLwh5mlNm0YdDW07RI2Zh7Q4cCPu69AwasmfTyU8zbMItc+0Hj9Vjryv3qc3sre07X32qteZkj3OGL7es3brImEaeAH+8j7gSICzQswV/VWem261FXTmFwPB23I/fFbFnyKq05RFDbFaCdm92rPXLiFyOTRJYV1Uw/9XHMOa/cWR1EaJD7Gy2tHi8sLMjm5gNjy8U2nmDv+x+F7sFncJf1jvCoZadKrCK610kEkLXJg8soRijSQrPPIzcS/Sg7SuL4FmrEmqZsReGGwAN+7xJ4pA+af6Rya1TajToT7bNOGWe4s62jHA2Rxq8IopVnkXkplaIdDuU5sVeO+zKGaKx/hUjakMm1adbj4JifJvycr77bbbJLMNeGrQs3bEVaSNjP7tHD7vVikjZ0QvJPE7sCzIIJoSOYbhfii7d3LIxSv/8ACMZEC3tWcLW0G1+PC4UovLP2Krd7ftu3HeKkU20GjJYSCVQTGYoVp1KNyBwHDyrN+tCOJ4S9SJgrQZks0dH1LQHDS3vusHE8bFS1xjJD+suCLi7bWGt/cpB+0f4Qp7N4X3BNsqV6Uby7ekiwRhAyy7jUhkL8e7kxOy/EW7HHcdtbRsbWCzQB4aLlJ6iWY5pXFx7zf4qG6x4AA9AAB+Q7DVZWKuY1MSkmRcorkIh7qeBwXdfRjyBK8shQFYAN31ZcrgW084AJLAADJJIwAPmSewAHzPbVoq7ay0l8QVzxxPCeWeOJUPLGM4w3fGRnH11bztH91d6t3L3LJPVjmUEHOM8JI2HJD9Udc4P1HcMOzBgSDWNdlbItuqbRbYlopCDLFxLEDAdH5dOUD9nnwdWHoHjkx8PEm8FZcl75RUw27UiWkjzJ05JIZZIJelIkkIiEsLpIEe1PVkZclW6C8hjV8K2dino8xvOFqUkfCS5Ir7iaMOXrMrR1xDDbtsvGF/da1+eLb2LtNM85YqOBUtkssdCsOQEC4Kejwf4oW3EHHZx2kX91v/I+o1S9uUpG/OLpM+cV8Q/qycnAi3jbxk+mLMwon+a2mH8fx1SAFcvYrl+J/HbbdtC+7gPaM8u20kYAA2Y7E0HUdcpyhqxQyW5QhUtDA4TBZBqWi+iOcALlK/yyjkNONnLOzFmLsACxLH4iFAUFj3woAGewA7aqk3VuG5autvPiOvWGbFiCAYzmaWOLPoO3Nlz3IHbOSQPUgatK6uVN445KrVqd22GbGUijrKB+/wAtwmp80+YaLqcgQV5A50U2WLwv49FmzZqmF4pK0cTsSyOjGR5keLIwRLB0keQANGUs1mSWXm3ApItquN5a1fd7FyqCSos3pVyO4aa425MMgd1CbvCijv2T68tFBTiqO/fuPpooXC8C4FKooOQleGPP1MSLGf6qdFN00nh1RW3feZUav1rF2tJDFPZSuJjBt8sE+GZJXHTWRJXeKKQ8ExjGdVkaKkHgun4t8w7T7dcsVCkgrw2p5LslZ0qQmosjCKjWmHWvz9WMRiw/9mDgyZcoKTUK5xSu8l/DbQ7xuhTPu8NHba5LszyybjLLfu3pp3IHUleGehmT8kAVY0RaSq2bJ92bUKpCDRFa3bRFczaIqIuiKjjHfRSuF4z8BU9wiEVyBJ1U8kLZWSJ8FecMqFZYXwSOcTo2CRnBOpBI1CoLQ7QqJntC+WM+xoL9dZbm1hj72MBrW3IfuzniALVMHKyHis0I4uzWFLtFsIp76OWvlpRa7Uh6njKse3vEIP7rSIrj8GRiGUj5qwBHoQNZhC1uUpxfLrxqteUOZF6DjEjchwA+Tls4AX1Jz6Z1iyMuFfhkyFPhte4mZ+onLoBCqEqV6zsVJkUMA3TRV4o5AEnUcjKqjNrzotsq+U1yvWmn2uBpOEBaWGErmOrGVrySV4XzkV1NqJoIWGIg0kUZEUMUUNJ3V1p0Ss8wvMujtVZ7d+wleBP2nOWdsZEcUYBeWRvkkasx+nqRYklZE3M82C2uHYbU4jOKekYXvPAcO8nYDvOi84vaL9uy9uvUq7f1Nv285VmBAuWV+fUkX+4jb/qYmyR2aRgxQcnV4m+XsR6N95+i+puiv4a02H5anELSTbhv/DYfD9R8dO5eo+uyXyMqMdEVOf8AnGiK1mH+RopViPopIWRn/wA40VK1NFWjREaIjREaIjRFt8x+P8tFSore1V7C1fxHZW/Xuvt24CFIZHMAtVrMUZJi60HUhdZYwzIJoZkJQqHWUJGFpIus6mrJKfVh0PDgvO32g/Zc3Xw9aggtivNDbRzWuwNKIJXjz1IGWSLlDZVPthCWdWj5FJJOnKEwp+wMy7bC8QNbKIQAHWvvYH9031XwQcgvJj0yEGTn6Bj2/wC5n8taZ1Z/KF3jcKc62Z1hxt9UtfDewrJLGhIVE9AT3z6die5bBIHfPxMTnWslkIaTxK6CCmbdrRs3bx5p4UQAADsAMAfQD01pib6rfpEeYe4zM0VWAtycc5OGOZUkrGik9lDlZC0h7KsZ9Mhl2FKxoBkf99/ktJXzSZhDHe9rm2/cB48+Su2DytgQI1gCzIp5KshaSGNvqiSFubj0EsmW9eIiDFAlrHHRmg95VuDCmaGftnkdWj13PeV3923UqThhHFCvUsSkZ4IByEaDBHUcdz2PBMdiZIyLLGB2p1J0A+ay55urOVmjW6uNuHIDv9wUe4q3IXJj/esZpv8AErtI86E4/aBwDgnuGX010kj8pY0bC3uXA01MDHNK72iCe8ak+o0XW8p9jT9b7c4mmg4Xhhq00leRBJ1okWOSNkePMpAcqwLK8iHIIGsl0hYHC3D4Ln6qjbJGHE2AcNL8HfvqvSvZfNrcYV4SiveUfckmzWsKf3pWgikgsEfLhBUOOxZjlzrxM07hYDsPcD2Had+/uUBPaNuyTb9uc1gKZbLRRsY1ZE4mrTVQgdpGCrX6aj4yOSt6ZwL+YuaDwC31BCyJuW1ybtJ24g/BIFVY2FVULvIOMaL3duzNhVOPulW5MSFUOpYqASKjbIStq5xbONLk6C250+u6VtbyssfDYtWlpiJ0kiFZBLYilR1MLrO6kCcSBeAghZufEIzHGcMV7Q4NhF+8nQfssifBJaiNxrHNYw27LQHO7tefhxUjvD3tEeJ1YTHebpZT8MV2ttMkUox2E0FanAyKT3xFZhlx2LpjAk4vIx1tD4fVYbOhVJLF+truBJFz4jYJS+Zvt1NuO0z7Rf8AD9wXrkUsayVrFf8AV7mD7eOxHMXmsQsnS94eA15WiWNyHmCFtdBFWxStu03PLivMK/BKqhflnbZt7Bx2Kiw3j2zacRm9BAWAPQ2/jPNgHu0lmRHKqewLrXgxns5ODrDnrngXYy3edPcqIMPjJ7T79w+qrPsUSqAVey7uFRbEktlpJXPwqBM0pyTk4jUnAPFScA6Y1M0rrFy3gpYYho0X96tO0BW+OCIPHK0aIFjHxx8hKzcRxDgrIqqrMq4zybORS5xF25j393cqmsBsS0X2Hf3rr0oCq4Jyx7u3f4mPr6/Ieij5KAPlrEe7MdFlMblGu6zbd4aayJ54vuVa/XlwMF1eRVUh1+NWSFLEyshDfZccjnrMhLmsNib8NVYfE2Q3LRoNdPvxWofEFilJ7yRJbrhBHMvZrMMSkuJYyAGsLGWblHIWk4lmV2PwHcUlb1nZfvzWgrKDIM8fmE6NPdJHiSzQfnIrULUDRMAZY4dyoWXWNsgZlhjZQc+jd8d9bzZaAKQvnD4XnsWdv91SOVbV6tDU67FQaVKpZ3WWwzlCyy2r47ycXDmGrJ35A6yWm2qxZBm0WXwr4wlp22iljkr2EGZas3EO8PLAmiZGeOeEn7s0LuqseDcHDRjI0eFr7OhKXXnpuEM+0tKHHBWWwGwGKNWPXRuORkxyRq2Mj09R66stba4KzHPBAcFH/wA7vMOexHvW51mVYdsg3WLaGHxI0qKWvX2Rl6bE2oWgh5JJ9nXkcMVuMuqmNsCVRK4FwYfNOn7O2z7fbiBajGJBS2+2OqzWZENn3mvZhay4VrJjvULZZ5F5HqAnClFXHKy9tk+e1eF6tcs0FavAznk7QwxxM5+rMiqWP4knUKF1NETTbTB/7a98hfnXsmevyTDRSSPSpyM8bgYdYRtKR8kYrzmkXPIMFKrgl0aaC6GXs5icyjIHIzCNEYj1LFaHHI/ZiX6HBRwXfGihJvy9/wDdQO3w2LyDHphL1lFHoPRQBjHb0+WpClc3yqXnFYsMBysX70gPr9mlmSCDBx84Io8/y76k7WVA4lcHdd0rVqCQ7i7QRzW9xsysSqhKlW7b3SaactnjV93jjjlYZyLMaAhpVOqVcSq9lmhLJRs7tYR4pt/uNuogfPKvUaCvU22Jwfuy/q+rWlmXA4zSyr6KNUFXgE8qP/T8NQpKy8/841KhULj/ACNEWMN8vp+Gimyyc9FCOf8AnGiLGG+X/I/5/wA/jopIVLddHVkdQ6OpR0ZQysrDDKykEFWBIIPYg40UKC/mL5fvs9uauyn3Rz1KMuGbnXxj3d+xLT0yOiSeTPD7vIWLO4XcwSCRveFpqmIsdcbFcna94jbIRkOPUAjII+o9QfzGq3BYliE8fgHzUK8YbBL8sLCw7uXP3Y/x5fJiQAO7EKCRhSx8Qs6GW5sV1JPEVz36w21PWMvurARWVzWszRrKy8rEa+8RfaSJ9ohdCkQUxHKyR4z4zlJG62NPLH1rRJfJftW3txtwuvPn2ioPETW2seIYbSyFikUrqGoqrN2jqSwl6qIexEauJW7FwWydcJWwVIdnl1Hu/ZfaPQnFuj/5dtPhhDHndrtJHEcST7R8NBwTTa1S9Z8F73a9KX5tK1m0RVB0RWyH5aIrSMaIr2PbRFp6KtGiI0RGiI0RGiLbLdtFSreH8/XREk/NHypob1TaluMAnrsyyABnjkilTJjmhljZZIpUycOjA4LKcqzKaS0OFjsrkUr4Xh8Zs4bEKCHtOewXJtdSTcdlmuXo4WVrG3TxpPOkB7PNVmgSOaToffeF4rMjJzKklAj6ubD2EXYLFdvh/SuqjeG1BDm8TbUen0uojUbYdFdWVlYBlZG5KR9VYAZH8BrnXsLSWkL2KCZszGvYQQeIOiWFzxe5ihKtiRSQ/wCOAOJP1DA98/MHWG2IBxutkZjlFt0rdktRzDrqB1GVUc/McSx4/lliR9c6w3gjsnZZLA0nOBrst65ZCKzHvgdh82J7Ko/FmIUfUkaoa3MbKuSQMbcpO+Ndi505IhIsZZ0dpGzhmEiyEdgW7soAABwoC4wNZdPLllDiL2WrrKQyU/VtNiSCSeJuCuJ4Z8r4oULzSGVMBxGoKJjiO8jE9SQnBJyY0PI8kOSdZMtYXGzRY+qwYMLETXda67d7DThxO5Sx9n3yDaSeW/JHMsK2IV20GN3SQxSxTTHqqWjjnQxx1khn6U7K9gqs3Jym7L3GIEbnf78V5dVyMFW6ImzWkZdfj5KUlHal6qRTzR1mcFlSU4nkQEgmGt/fzdwRlEIzkZyMa18cLnFVT1scYsDcqKHnv4erWt5tNG7+7rMIom4skxepVjjmLrKimPNmC1Hgx/6Ne3fskm6o2HAAeq6rB6UT07XS3Be9zhzFgB8rrT8FeBo6vKTHKeQYZ2+JlQnPTVj3A9C2MAkDACqoGrqKl0tm8F2dDh0dO4ybvPHfRdhoepNlu6w8eI+XWYElj9SkZUJ9Oo59eJFkOys7z8FlFgllu7Zlrf1G/wAtvFbgsry45BYdyPmPz1Yss26ttRk8CgdpUmhkrdNlWUWklRqzQu3wpKJwhR2+FT3b4eWsqmkdHIHNNj8uK02MsgfRyCoF22878Ld99lwX8KRF93m6nIV44w00YCxG3IGMNSuCWZadKvH8If7RxNBIzGSSdn2dTUumyvdxJsO4Dc+K8Np4hCHMbwGp7ydB5BP/AOUHkChjubggaWeryhorKQF6qwCSaTmI3I5CSOEOsbOOM6j+8bVVEM8ed3H4D91emn6t+gvbbx/sms3b2crUG1VN0leA9eaErIWk5w1ZkkjgwrRBW97d4ppJA6t9pAnBjHy1kSsDYyePFY7Jcz/ndJvc/K++5SCtF15rDiGIRMOWWyXfDYIEMSyTMcHCxse/YHUUrmyvsPH0WynJa2/l6p7vDfgCbbofdvdomRu8zSSyxSTMyKr4iNUoEVR0o0Mx+BF5MGZjrZG2l/gsmMWbZtjfvUf7G2y17Rquj5DGNARyY45PC+V5BhPCC2QzAOjJktkBYN7X39ha54ObKfD78QnD9nPws9TdasMkEhqSWfeo0PZIK4WUX+5UqEgtPQsRxMykxyXePauoXe0lW2ZlgdQuYraYxPvbQpyfNHxxPt9PwcyRvJjbUjEh7D3lq+3R1oncuoiltIJq8Er8oxPLGjhVlLLvWHTVc9KL7J7fDniLb/EFOBnI6wDPBLx6diCUAxyNHzXlFKpDQz15F9VkilQ4ZdXCCDcK01wcMrt1Gf2h7VyavNsu2sHv2YZCxLiNK1UN05J5CSRH13xBGuSz5mZOfu74uuuRYbrGiAacztgll4f8ASSbeNtihAPuLVUiVuqAogMQ5OUUEn1YkHJJ7tnOqjo1UDtSXC7Hs9zWYdm2q3GlqGSWlmR029tzhmW1L76Y5q9axDeinq2JrKqcBAJ5e8nLEeEVthqnnoeYcj8V5SK7Hggl2HeKxklCvIVRbDorARozHEpxwckgA4pU2WtucNqToicui2JlgVbfSMXMxyyHNClIFkicREKtzcbPElOULYOSldzeqLRS7b9tK7G+yuzlV5RnbtwPS4RJHGIwVRwioMmKNm5sgbRUrS8R708G61AAOFmu0chI9BFYjjjA+fJpr0ffOFAcYPU5IUjZL1B30VKS3l9OoopKCCrtZshs9iJ7M9jOf3SJMg/TUhCbLR2Kf3DaEc9LlBV6hMjiODqkZLSyntHCZWzJKeyJyY54nUkKGahR785PAlzd7fh7axPLHUvyx0rAljc3tx2uhi9u1mfnxO30rZgqwsjBprUstESCCOIQWaCrzVPgIAAAAB2AAGAAPQAfQDVKuKpXGiK8HRQqO2iKwrjRSsinRQqO2NEVnDRSr1bRQtHeNlhnQpPFFPHnPCWNJUzgjPFwy5wSPT0J+umvBLXUFvMryii2q8aimZomhM1cmSVVMDyOjwkLJwd67BUZuPLg8JOS5J2sUmduu4Wrnjym42WDYNlWP7rycfkhZeAHpgAKCQB2wzNqSsYWTt+Ud+GOwWlcISnCPPZSSR2z6DsO2casPGivxkAp7dwoRzRvFKiSxSKVkjkVXjkRh3V0YFWUj1BBB1jEX32Wcx5aczTYi1iND3WK80/bD9nEbLaWzTjK7ZbOIwCWFWxgl65JyRG4BkhyScCRP9EC3D4lRdQ/M32T7jy+n9l9lfh10v8A8XpjSVTr1EY34vbwd3kbO9ea9Yyddkvj1WsQdTZFRH0RURtLIriw0sitVvlpZFr8dLKpHHUWS4Rx0slwjjpZLhHHSyXCOOlkuFsctTZQr+Y0soVitjUIhm1NlKiv7Q3sF0d1kku7bIu1bjI3OYiPqUbj/NrFVWjMc7fO1XeNyfilSzgAYk1KyUajXmt9hmN1OHu/hm7f5Te3lyUBvM/yg3TZJ1r7pUMDScuhYicT0rXHuwr2AqHmo7tDPFBMFBbplBzPO1FI6HXcL17B8fhxHsAZZANvoeS5/grfunKyMcKw75Pb0JVgfT1BX/KnWrnjzC4XWwTWeWHRdGv40UI7WGA6crShfrGkakflwmbIPy4D56t9QSRk46ffkrElW1pPWHRva8gL6rF4V8eV9yCiTjEyytiJiMSYLCNUfPGRuHeRF7qxKY+Fjq5PSPg1bqLLHw/F4a0drsnNoDxHCy7vjfeFiiOcEAgcM46rEHEX14sB8fbtHyYfcxq3RQOlkACY5Xso6Zz3nbhzPLnrxXS9lr2nxsxniuQSWqNmb3qRYxGbEF+IqOvGJHjjcOYow6l0wY45EIw6S9zLSAtAZw0XzuKtz5HPk1zEk+KUfmR7b+4XrTQ7KF2oWHjjabEU1+bgpAaZmEkUCQx85BDCGIwzCYmR1OO+JtPEXv1t96LNpGPrqllPH+o79258rXSX2eopPJSWVF6SFiWLY9WZz3ds+rHvzeYHJ9OHmkJ33Oq+iqOBjQMnssGUeWn34ldjWKVtvBcDcd36MUso+88rhc/vKeln8sRZH1wPrrJDczg3kFgsfZrn8yfdp8loeXqMySzN+3IVVvmwTszf/M5qPwTPzGq6kBpDRyVFHIZcz+F7A87b+/TyXQ3rxwKryEAF46zmNj6JYskVo3YZH2cVd7U0hLKRiHGTIpW7TwZ268fhx+S4rpXiAYGwN7nHu5X9653lVVe3s8kXF0k3He+kvM5kcXINugqu6gLxLDB4DAUAgfd1mTxg1EbBwFvQm685gfaORzuJv48lJDxRvdkEeGa24x7atVY23zeVmNfja3KYjb9tqWQsjVZrpeOWWfgzwQSQqpDyEjoqGmDGdrYXstHWVBc7Kzc7+ibf2X9khubpvvh5rbslaG5XD17t65t15K8ywJZ6F+3d92vUpxVtQSV5lUATxlW6cchuzEODmka/EfZCRsyhkjSSDob8Cny9nXaZG3Gd5kMclOs8U0JH93ZmmVCMn16a151Rl+F0l5AsrqdcpQQdU+QHcEei39TL1gbZN77ZniG/tfX3CHe5DIlmtE23RbgKxpwW0kNQQ7f7vNBZeUQtLLNcFtsF3WFI4uC9eI2iMG1+a51r3OmIzEDgfBau2eLxvu0XJp4+G57Zth3ejYrwxxjcqSdaRYp4EPAW6t+pJVsLCyosvCWPjFckrnXVNIxwbbY7ee49FmQ1Lw5wf7TflskVunmbGlil0Ymnklp++QIjAdSOUy1Hr/Eyqr3Kly3BG7/AkvAv+xrQ4YwwOzk6Bxae8c/IrY1xEzcgGpFwpIbz5fxbrX2rbXnIrP4dRGkhcHjI8dZa9mFx260TwGWBgQQyk9sa9DYezdcE8dsDvSD8IUpqr2a9lRDuMMqm6IuSxTSlAse4VlJ7QX44xKCucSLNGxMsE+syOzgtbM0td3cE2H/TmEeKY1j58bu22Ksk7I4gsW9usdXoV5mASWxUSawtlI2bpkoj8XUqAI6yw5K6Y3dVc87qbnk/Xi92Doo6hYiRvn2PYfgMY7asTXzK/TAZbhZvKWuEqyRj0jvblGMegC7hZCgfQAAAD5emrBV5ui7PimPtXkAOYrlYjHy6zmo38OnZfOqVcCr4lhDNUX5+9oy+v+jinkPoDj4FbucD5ZyQCRavi2wRPtijHx33Df6ibbuMnbt2+JE79uxI+eNFAXN8X7aZb+3YXIRbDsRnsEsbfKMnHZecK5zjuUHz0VQ2Sp33dOhBPOf9DDLN8v8ARIz/AD7fs/PRQEnfDXhIRbTV2+V5F4bdBTkkjkaKYFaywu6SoQySg5YOpBDfENVBTYLl+FvKiOKbrS2rNsIQa9eVlWpAynImEEahZrPIButOZOmwBhStluVTjdUNYGjRZPKnamu+I913J1bobVXh2OiWGFaeYR7hu00Z/aUltvqF/lJUnTtg5slX2jRP8n1/lqFWryNFCsQ47fTRShe//LRQryNEVinHbRSgHJ/LRFedFCxg40UlRp9or24Nu2bnWq8Nw3EZUxRv/Z67en9pmXI5Kc/2ePMmQAxhBDa1NViLIey3V3dw8V6j0X6A12MkTSgxQfzEdp39DTv/AFGzfFQQ2/2hrlzdhe3ay8oeOSAfswVUlZGURQj4YolaNQ5GXIw7tIVJONhWIkzHrne0AByFuS9F6ddAYosHjbhMV3ROLn8XvBbYkniRa9tuQT2+PPFEtOhNagVHeIRuoYFkZTLGr54MpA6bMeYOF7N3AIPYTydWwute2vivl/CKFtdXRUj3ZA9waSeFza9vFIrw77V9ZuItVpoM/eeMrYiX6k/3cuPwWJz+fprRxY1C/R2i9fxP8I8Wpg59M5koANgDZx8jp6EqTmzea24T0Y22c0700TGRIZpOKX6/SkU14rCnEViOQpKvPiG6ZjZo+ROtlISWZ4tfmvMKOmZFVflsQzR62Jtq08yDuBxt+yabzs9qGpvHhrcK00XuO6x2K0Mu3TMXkRorkReSF2SMuFEbq44K8bZVlwys/N19W2Smc21nXAynca7r3Poh0VqsNx+nma7rKdzXubKz2XDKdDyPcV6GSemt8F4KtS3bWNGd2VERWd3chURFBZmZjgKqgEliQAATqUULvNv237LTS19qjaNIwxeYrGsyIuPt5ntRy1qiAn4oJ68jIGjEs1SYTU4tPPiFn9XC3M7jyH39lenYR0L66lGIYpOKenPs31e7kQCRa41G7iNQ22qRngD23N359WSaveqqftphPttipXRBzkaefbYoRUAjDO8888ixRq8grzBChtx1tQHBssR15LJrOi2Dvp5J8OxJrnRguLXjLcDls4k7AZSLkXtupM+V3tneH92oJfrXRxJKS1xHNLaryKcFZa8UTzqh9UlaNUdSCMHkq7ouA3XlbI3yGzGknuF/gnN8J+YtG9kVbMcrqodojyjnRCcB3ryqk6IT2DtGFJBAJxqQQdlS5pabOBB7xZRz86/bhfZ7N6v+r0nanDasJ9u0YliqRTyuGk6b9KRxWlCgRSqCY8nu3HDdVNbKISDc+FvvRdNB0eqZsMkxVpb1THZSLnPe7RoLWt2hx5pU7/7YtQ7Ft/iDb4jZp3i3wy8oZouDmCSNo8EGWKyDC+H6eEd0eReBe7PO2FhkdsFg4PhU2K1bKOAgPdexcSBoCTsCdhyWr7OXtp1N+3O9sz12qbhUgr3YlDNLFao2K9Wbqq/BelPA9qOKWBywIZHjklHVWGuKUSMDxsRdYldRvoqiSmkILmOLTbUXabG22idnxL52bXUkaKa19ojFZEhhsWjG4APCX3WGYRScWVuEhVsMpxgg6rLgNysaOGST2Gk+AJ+C4dr2oNijHKW8YI+UaGWxUvV4EMsiQx9WeatHDErSSInOV0UFhkjOoEjSbAqt9PKwZnscBzLSB6kJ1NXFjpL+KfM+hSbhZtRpKFVzCoeacIxIVzBAskwjYqQHKBSQe/Y6pLgN1U1rnGzQT4C/wWXwr5i0bpK1bMcrqodovijnVCcB2glCTKhbsHaMKT2BOgIOyOa5ps4EHv0UfPNv20ptsuW6UW1++TV455YY47EgeysCzN0wFrSlZpTBIiIqSgsYxn4jxw31jGyiE7kX7uPHyXTU3R2qqMNfikeXqmOykXOe/Z2FtfaHHmnJ8Ge1Ps9yKm7Sz0ZLrRRR19yqWaUsdmYlUqStNEsC2GkBiRVmZZmx0mlDoWyw4HYrnHxPYLvaR4ghO7qtWknPMfy3pbtUkpbhAlitJglDyVkde6SxSIVkhmjPdJY2V1Poe51ac0OFiNFfhmfC8SRkhw2IUB/Of9G7uFdTZ2a0l8Q5dalrFe4yAEyRJPGvu1h5BgIrx0lDqhLtjWqdQAXynQ8F3UHSyTsdc27mnccRxuPvXgoleC/C36zkM0gdaERaIIwZGuSK6l1dWAdK8TpxZcK0jhlPwqynSVEn5VuRvtn/ANP7ld9TRf41J1xuKcacjJrf/SOPPbZOZ4njpxqJZ44R0Arq5RfshEQYyMDPwtx6aAE8uIUZIzqYTM85Wk6+9dHW/k6ZvWSNaMuvhbb9kz27+JmtSCRsqi8hChGCFY5aRxk/aynBbuQqhVHfmz91Q0jadv8A5ivBsdxl2Iy6ew32Rz5krnPDlieRAPqq9uRxjLH1Hbt8JUkAZJ7AbJcylf4AoDk8uOyYrxAD4epMPi7dvuxgJ2x/f+o+XO4vNtEPE/f3svSeh9KA59Wf6G+J9o+QSuvWdxR3ihjjWIHEczhfhTHeR2Mp5OTlj9g3xN9xgC2ucYICMzjrb78l6g/84wmKIaXsDyHPx8lseHBYrGx7zL1sxJNH8bPkr1FkReSoFJJi+FVA+MdhnApkySBpYLakFVUxmp3yCd17tBGt+Y5Dc2Wt4yqPwqVUYGaQ8c4zghR1J2H7qDnIc4DHC5y4ygtmc92w+wPNXaovjijhZ7btPX2j5fFKJ70VZYq8al5D0q9atHgySyOyw14Vzgc5pGSNS5UcmBJAydWGRPnk8T6LIqKiLD6Yl3stH9vMldvzE9li1VMVu9udeYyMo3DaIKrGGJPcZ5ghtyTkzDqV4oXcV4TIJFIWFXYP0EjY6eCzQcw2dx1K8Nqq2bEarrZNA6wLRciwC6vs6+ALlm9UsQ2K3u8W61ZLFOQSRzdKhDNO1uGXDRviWxFAa6pyyiMzxLwzFKxuQPd7Wvv0WJVZ89m+zoPTVSJ9obySgm23fJY1ZprstG7JHGheRpKi1q0rQqgLSSNUhBSMKztIuFBLqNbB8hdTujG428ljQRZapspF2nQ91+Pkm29iP2ZLGy3J7UsTxQvUnjjMiiN3eeauwXpNxljEaRSEh41ADxANIeZ1jxyPcS+TQ2AA9L/BZdQyNrWxxa9ouJ9dPeVL2oYmLyRmNmDdKRk4lg0ffpyEd8qHyFb0DfjqbDdY99bLz39t/wBnGxe3ybcykor/ANk+1ELvH0o6deJ16iqQhWWJyV7lvgChizGOZahzL5Re7QPA6q5T00cgaHGxa4nxH3opKeWfkEdupw2pI+o9Tw9aqCFeTSdTcbU25XYHVfhk4FadaILybkkw7ZUnMc7+GxnK11rSAZpJLbk28LqE9Hwxaglh96QwXdpjSKzCxBKRxsDMisDxKRSOttHBI6CFwxBUtzs3ZL4ud7eP1K3sQBDZOW/cP7qSvlt4ffdZprNbc46dWOyleOyrtO09wotqzSrwSTJV4RWZrMjyIsrc55IoxE1eR131BVSRUzWPHa7+XC652soWTVDng9nu58UsfMXbJknhjutE91K0zUr8SNFHZrq8YnqW4DJNKqwSyV5OQkl4mYSJyJnh1vqSfrbkCxC0VZTmEAONwePJNXuHlu97Z99uxMK9vYNyrbvShnYcBcSkjbjDGwGWpbvW6cSNGVWS2jvxWQTA3ZTaS4CphF47Ep6PZl8xo7SIyhkSzHy6cgKSQzRkrLBKjAFJYnV43UgYZDrIm7QzBYcPYcWpZeVHjGANfqSP0rMO6bmzRS/A/SmvTzQSKD6xSxOjRt2DD09DrEtdZd7GxSx8c3eFOZ1bDYQRkfOV5USED6lpWRR3HcjvqiyuLD4i3OKK1G8zALFBL0kXMs8sszxqelWiD2HaOOPjlI2z7wQPRtQiyV9seaxDbkVolhhnjhrvxLc52h5WJeDMiSLHE0UaAuVSeXkyl+CEWluF1xucCL3zAFcFc4if3uR2DD7p6tasp5dsNgdycE4Lt+JrMawS9X+7KFWGM8g3Yrj58gSuPx1UG3VBdl1TTeHvH8u7WJBAcVo3MZkGeLup+MRtgCRUPwNIpKmTkgOYnxk5QAsTM57k6W62Wq1ZHijM0qRnpRZwZpj8MMXL9kSSlELnsgYsSApOsYnVZw00XK9k25Ku2zUrRj/WW37juMO5dNSqyz2bcu4R3EUs2I9wq24LiAMwTrNFkNC6raKyAnuAP4aKFXv+GilY5Ae2iK9c/hoir3/DRFZID+GilVTUKlcDxz4/qbbWe3esRVq8Y+KSQ4yfkiKMvJI3osaKzMewB1RJIyNuZ5sFn0NBUV8wp6Vhe87AD48hzJ0XnN7R/t53Nz6lTa+pRoHKtNnjctLjByyk+7RN3+CNjIwxykAZoxydXibpezFo3nsT9B7/AAX1H0U/DOChy1OJWkl0IZuxvj/OfHQHmona0i9zAAFgqjU3SwOh2T1eT/nFBHANvvjMB5RxzPh4licY6M6nuIxllD/EoQhW4qvLXc4fizHtEUujtr818kdN/wAOaumqX4nhYuwnMWt9trtyWi2o46ahJrzs8v46ViOStj3WynUiCtyVGGOaqckmMqyOhyezEZPHWoxmkZC9r4xYOXpX4XdJanFqSWnrXZpYSBc7lp2v3giy5Pll5pWtqspPXduIYNJAWIjk9Bnj3VZBgcZAMjAB5KWU4VDXupna6tO4+i6fpj0LpsfpzYBtQPZktr4O5tPnbdOh7S/iHZNzWHeKNlk3O0Y0v0DHIFPTjKmznp8El+GNGAlZJB8S91cyZWJyQTNEkZ7V9u5cv+H9DjWESSYbXxnqAC5j73ANxo08jva2hXrXJ6a6wL5ITQe1Ru7w7HceP1+yB+YZBKrvGwPZknVDA6n7ySsPnjVmoeWRucNwCfctrhNOyprYIZPZc9jT4FwuvHzxf4Cu77u2w+G6s3SXc1a3NI5dg0gsXklszDkOsKdOm7Rxkg9RrJDK1lzrWYUwCHMNyTfyJXffiPVyS4u6nOkcTWBjdgLtBJA21vYf+UADQKaXmn+jP8K7PsNmRf1kbAjiilui86SyK88XUZ4FX3R4owDP0DAeXRVeYbEg2sjgxpceAuvNqSmdVTxwM9p7mtHi42UarW3SR1qogpRGueYqwS2hT22lAjOjMWw1m7O8iSBo6itbcxmxO8rWI+fKxtZUAz1L7C5sL/3/AHX0hVz1WByNwjo7S5pGtaZJSwm5dtd22o7RzOs0EAAW1VHg7xDLVlhmoyzwiHElqWBiatKYghrFaxbjhWMLHnBvwwrIFeCf3mCaWN7cEvVzD8rmc3iPv52WbjND+dwp/wD+RGCKpAJje1wzXG19766ENLm2N7AhcPzW8xZN2S1uE3u/Vn2nfRK1RzJVkkrpvdZ5qznJNedoTNFlnISRRzkxzbYzf7ezw+TlweGD/wDS6v8A5v8A8oU5Pl5/+q7YP/tG4/8A+7sazMT/ANnd5fFcv+H/APv2n/6//bckn7HU9hfG2+tUHK2vg0NVUAEtYG37IYAAexJlCjB7HWTRf5DPAfBaLpR/var/AObJ/wBxXE8cTO8tgx+6TzLY4xDcZroh9xYPJC8L01Lu0geKXnK6iRZOrid5pJE5oCF8z/zRN76b/IL3yR2K0uF0X/4zGwxuYC8gMLi6wvfORftZrnUgjLoAE2/j7bN2npWq9ejs0hsxCKT3K1dNlYlljsM0UV+eJZe8A5dJJmVOTFVALjZ0jaNsl4T2u8n5hefdJajpXUUJZikX8AEOJDGaEbElhcQNeOi9SfLPebmyeBtta0rR3qm2VK79UrMYJHZIFkb4mSVayOJhGHIdIggI5DW7e7I0uPAE+i8npoHVEzIGe09zWjxcQB8V5o+dvnstcxTW4pbtm60k8FQ2GSKOIO0LWZ5eEks8s00ckAKiOaQwSSPKAIUfm4Kd1beaYm19APv74r3nGsbj6HluF4TG3rQ0GSVwu4k7ctxrYkhoIAF7lLzwXvG57fHWvTbfumxMJlcV7COrfGkhW5QeaGP4wiSI8U0RZR0opzbr3pYCmjdQObJGeyTYgqcLxCLprBNQ18TW1TG5o5Wi19hr5kXGrS06AEBV80fHsl2ea/fhiaeOpur2Yq7PHDLY2uxu8bmIyCR4op5qfUCN1GRH4c3K9Q01cTZ6xrXbFv1UdGsRnwnovUVMNusZMbXFxr1QNx5lMruW3b9vu0sNr8Kbi9S48bC7XS1cikFSaQMsZWuiEiZWRjyOCjLjPpuKahjpyXMvrzXmWPdLq7HImRVeWzCXDK22pFuZXuB5RRzjadrFnqiyNuoiwJ+XWE4rRCUTc/j6vU5c+fxcs5751sguKSw9T+WqUTDe235qS7VsM5quY724yw7VScfejmukrJOvY/FVqrZsjtjMIzgZItSyCNheeAKzaKmdVTxwN3c4D1OvoNVAGtSjqwJDFxjigiCJn7scca45MT+6oyWPqe/cnB82LnTPudSSvqNjI6OnEbNGtHkABqVHDxL48O5TErkVYnzEp7GZhkCeQfInvwT9hf8AE8hPc0NGIGgn2vgvn/H8cfiEpazSIE2v+q36j8gsct9UHJjgf57D6n8Nba65JU2rdDKC2MLkhfqcdiT/AB7Y/DU3TbVPZ5f7cvu9Y5zzaRzj5tz5An/V92UA/wCE64TEZCZ3+nuX0B0YpmsoIOZuffdKbxTIRXkI+n/Ega1EQ7QXcS+yU313fpHhCggSw8JIifSUI6yPXc+il+mhRzhS6qrY7c9pGwNdrx0P1XNV5kezs/psR32NyD6aFXUPFP2b3+QeSwGSAgZ4V0I5Mi+oMsgHEftKkR7n1h8ViIuA1PifoLK7T1AlDqvgdG+A3t4u08AlN7PGyX5Nzo7jHEZa9S+j27D46EeFdXrwM2BPZQMXfhyaPiWYxk1422bGNj7R0FtO8lcTi9WZ2Gna4OeSC7XRgGw8dgfVTA8+d3S7L7vFMDGKFpi7HESsbFBcLhORY5+fI5JAxrXYhJeMW2uPcuXghLHC41N/ko8+z6brW7MEDg2akjSVYEMS2RBYFZLstcSsqS2IljsIFJEqpMOnyV5uns6XK9jTx4rDqJHNLm8OHdtf4KdHhy6L1WrbViosV4ZeI7cGeMMyEHuGRiVZT3BBBAxq49lyVdgqcjBokR479omjtu4JtTkib3VLcs0sdpq8MUsskUKsalW1I00rRSsEKRIEjYtKpKq2RFCCLk2WG4yzOPVMLiNTbhdZpvaE26NC/wCsdvl9DwSLcYnyfwWpadjgf9WuDgHHrrIMDP5grDW1N9YnehSh8vvMWpvdQXKErmMSywOHR4ningbjLFJG4BDKcHIyGVlIJBGsKSMtNlnU8+S+YeIO66vmX4z/AFTSid+cjTWYIVWOMyyFe805SMerCvDLxLYUOULEAk6yWss1a+aZr5LtCgzJXir7vBHPgWZksNuEJ+1YOyK6raYnDWbUMjq0UshmEMMMk3Bp+J57EAQ0PB1BH7LdUzmuJYBofQp1vZR3xKl3cdvkESLXlgjrcMBVqNWigpsRxHGWeOqXlI+El1GcDC5sc2ZrX8xr4q31Ze1zbatN/JSE8w/LuLcDUEoOILDu7JI8MwikrTxMsUsZDA9Vq8vAkoxgTkrhQp2MErojdpWnngEoyuUT/Pjy73PZZorUk5s7FzhW3fiEcMyIkitVj3uso4vDDcKzxXqixRJI55xVV59foIqxsrm5lzs1G6EOAXd8HTmvYFiIjDssjj6yqqqJFI9ecSqjj0IRCMHnz272g+a0QcRvupV3dip7jDE89eGdSoeMyIrNGWHfgxHJD8iUKnWoIymy22jhdaI8qKPAx9OYxl45ODXbrKHikWWNl5WCV4SKrqFIAKqcdhpmKkALubL4ZrVuZrwRQtIQZXRFEkrAYDTSY5ytjtykZm/HVKqXTA00UJrd08wIYNzm5EMywPF01AZ/sfdHUhs/AOduyjg+vCP93vcawlW3yBg1Taeb/jGS4sPUyldbMCvCrEK6TN7viQggsA8yOR2HwfTIOSGBoWAZS824J1/JrZQkBcKEUkJGoAUBEAACgYAUYwAAAANW5DZZVODbMU4kkgAJJAAGSScAD5kn5DWOslI72cd1O4Wd13mIYoXDUpbc/fF2HbfeuruSj5R2LFuWtC3+lr0oJQSsqaoKvNFgnxTt21CrV5OihWIPnopQpxoivJ0ULGD8/wDP+Toijp7R3to7fsRetCBe3IdjWRsRVyQCDblAPA4IYQJykORnphg+tVV4hHB2Rq/ly8Tw+K9M6LdBK3HCJXfw6f8AnI1d/QNL+Oy81fNPzh3HerHvO42GmcZEcYykECk90ghBKovplvidsDk7kZ1yU1RJM7M8+XAeC+tMD6O0OCRdVRsseLjq53eT8tgkZnWMumVNFCNEVQdFKz2twdxGruzLEnTiDHIjTkW4Ln0XkSceg+WNX5J5JAGvNwFqqTC6Sjkkmp4w10ls5AtmtfU+pWvqwttdVzooXvVJ6a9MC/NlJjzB8HLuFOeoxC9VVKOV5iOaJ1mgkKZXqCOaOOQxlgHClSQGOhFxYqtj3RuD2mxBBB7xsvMseF7Owb5Wmeqz29mlmnrFOViSvXuwTV5VlizEbW32EL9KzyrIZULrLXmG40Nc2wy0Di0tLoydLbj7/de6VDcO6ZxMnEzYK9rQ14foyS3EHTTla7hfKW2Acnb8b+2A26VzWuVUh261NWptYeKSEVrssoem9ifr2o226zJE1O2yRRy1VsRyL7wGYR7KCqZVBzLEace9cFjPR6q6OSQzuljcc1xkdctLCCLggGx4G3AqOu9+CJ6jXazQOlmGTpe9Gqt16ThQeFqgZ4qxlkjdHX3mV4SOE0IvQSwzPzopxSyHroy4cCPv4r3OXHH9IqNhwqtZTy/8SN9g655ON3CxBsWAgg65TokL5gbHSjpct9a1ahAeRJ7kj1LckvTCJBslCCX3SqgYgFVhuV15GWdyFrwpt6eolleBEzLGN7j4WXl2NYHhuHUcj6+sM9c72BG/MBzzl2Y25k5SdABxGfyS2drew1LEe3WVqQixtL9aQGK+08UjXIqcycZBKzWrMioYuYNgRwe9nb7BE10LxI2ojFy3cd32SqeiGK0ctFPgeIvyRzG7H6ANdpob6btaRcgaEEi9049rzFg2zwtU2SZLEdLbbknUtWKzJOibhZuSR80jlk6gqWZ4JJAkUbyx124ojSCPU9eK5jocpBtx++atnCZeiVXT4kZo5WZ7Wjdclpac3Cwu0m2p1W35D+IV2beV36OCSaafbv1YzwqtmjbiDVBBahnSeNVeKGrHA4iaZZMcmEEglEmPBWup2iGVhuNARt3Le4z0VpcalkxPC6uLJJd7mPdZzXbkW1OpvoQLHQEjVcvzk8XSbrOt2s36neV7os149uqbzUeWDcLVJp4P1g0TU3nkqyTzxV1WKR5RKymZ7E0+TWVEDH5ZI7nnYFaLovguL1NIZ6CsELC4gtMrmG4A1ygEW138Umdk22wI5Opa67pJFMtttqo7PDQiiWUyyzTU5GUoWaGTnNx6RgHAlpSp08zo5y1tPGQ6+9rfBenYXHW4K2aoxyvZLAWEZOsLy4ngA4A3IuLC9766ap+fYL8yLHifbfFWyBupSo3IbOy9XMaxVbNq1PX26QhWaKoPdEjVQrtDDNMiDjHEi9cW5mlp4jVfMkU5hmbNFoWuDm91jcehATTx+CVobvSt3Kkss/h+7yjPRSXgQyzpUvwB06TpJJ75XYWECSSvPF7/AAWK82uchlkobxyNJbuCPvjy4d693xPDqHpiGV9HUMiqcobJHIbbcuJtsC0EFtr5SErfaA82Nw3se8z15I66cVjJhaKP7s3TWKNpJvk03UkWaXqNxLGJVghjw66qfUNBDCGA8RuV1HQ3AKPAqhwlqY31L27NcLNYCCd9bk2uTbkAdU0ex72LtveqhhaV6O6bxUliw6rZo7lc3A9KKVc4ucpr6iMAysrxSRRT+7WAm0q4XtcyojFy0aj78T7l510ZxSjmp6vA8Qf1ccziWP2DXXGhJ03a0i5ANiCRe6kN5He1rB4O2Krt8tSzPQ2600diaVBBbSDcL1mYusQeWOaWs0wUoeh1UUsOixEes6lrROS0NII5rk+kHRWbBo2TPmjkY8kAsdfYXudNB4Er0b2PeYrMMNiBxJDYijnhkAIDxSoJI3AYBhyRg2GAIz3A1slxC6a9tUooZfpB7oexsVcglYjuN89+wkjigpxZHzLJdsFf9RtaPF5csOT+Y/D7C9B6FUnW1xmO0bSfM6D3XXnb7Q3jdmianC2FZBLZYHvwwGigGP8ArB9rJn9gopBDnWtwqnGbrXeX1XYdK6574XU8RsLXee7g3z3KajwjbQhgjK2MfdIPoPwzrq14htstfebZdyM9gcD+Hz/POiJS7PIBEgHpxGpRP35aRE16x+Qjz/8A3LynH++v89cHiB/jP8fpZfRfRxpNHA7gG/8A2HzSxvVBIjIfRgR+X4/w1qgSDddkRcWTebn4KljDNlWVe+Qcdh+Bx/IZ1sWzh2i1roCPBKv2UPJ6Pft1kqWWP6u2mtBNaELGGWdncx06JdCGVXWKSSaaIo5SLgOJlZx0EETbdc7c/d15RjmJywkYfAdABcjcD+Xlfv8A7qVXtAecO17ZHXqL04o6yFK9OoiA8V+FY4IE4pHEmCpkbpxBjguD6482aby4rWYfA6O9gczvnz/dQ6q+fto7hLcnj513inqpVjcB4qsjRuvAkRxtZEsMUru7fEQ0YdE4FLE9O2WPID5nn9FvDQyZMzrF9+B4cv3Ss23zJ22aRDYjjnUd0smNVt1sHCs6Oolj4d8yx8k/a7KTImn/AC88PsEjz0WnmaBpI31CcfwP5yS+HbkFWWV5dpnDyh2ZWiVCwaV05kyw2Ig/WeOOV4pY0mxAhjkmh29HUOmBNxcbjj43+/FamePqyLbcOXh3KQ/nJ5GRbo8N2Fk95jjEZDORBbrhndEaRA7RtE8kjxSorgiSRGUh0kh2NwRZZNDWOpJM1tDuEgdx9m+YqVjqVyx+EM1gxIuf22dRJJxH+GKRicDjjJWyGuvrsusmxqnDLsFzy/dPp5M+WMW00Ur9QMIzJPZsMBGJp5CXlkILEIijiiKXbhFHGpZypY5Q7R14Lz+pmL3Od+pxuoce1J7Wk1rdYE2e08VatXngS1EqH3g2GiaxNEWjeTpAV44K0tYpLN/bWRhFwmNUr7NOX75KxDEL3KYLaZnimrzkukdefrO0rDq2XkLLM8hJJHUWaZyXIkeVwSF4nnopQHhwOrnC3cFum9nLwAN/FPbtPTijk3Sce6WXnmhM/WiiMkFYRUkLLZK1HSUU0kUSNEwBUpICxLdXQ0THUbGu5X71xtTiM0Na90R2012TjeTfnhNMZoxc68tSYCRO6I9eT468nRLMyI8eYySTmSKUoSnTLaasiNO+w9nguyw6dldDd4s/j9VKGhcgu1zyRJYJo2imhkUOjo6lZYZUYYZWUlSpBDKfx1XHJxCwpoC0ljlD/wAM7KtNrFFH5x0LlulCxJLCvXsSJVR2LOzPHW6MbOzcnZCxwWI13NO7PE0led1bMkjgn/8AKzzASJBXmPFc5jc+gz6q30Ge4P46syx31CmCUAZSnP3DxFBEnN5UC4yPiBJ/1QMk/wANYoaSswvaEz3mR5s7jInDZ2qQygkBr9WayshOOICwWqxi75+IifOR8Ax3vdVosb8wM1rJB+FfK3xTdZm3jcWly+RHXeahTWPvxjWtW91L+vxNce9ywBgapADd1ccXO9kWSo8P+QC1ZgklsnisWCsKZb3orXcOsSQxIGmqQyB0iRebyfCuSdVdbbZUmnLvaKXG+eTdUVpw7szNDIELkKocqeBwMZw/Htnv21SZCdFLYGtNylpuHiarWTu6KFGFjQgt+QUZ/wDL8dUZSSrhe1qhd7Rfn3Y3tZ9o292rU5s1Z7qMA88rdjTp5GJC2Ck84yiLzjTqOJGguZRsEaSe0fRTS9mfzPpbhtVBK710sV9uoi1QhKK9Ful0TEYFP2cSTQTwIygxkwSKrN02xilZqdl9QpVpbOiK8HRQqONEXK8SeJ69SCSxamjrwRKWlllcIiAfVj2yT2AGSx7AE9tUOe1gzONgOKyaemlqZBFCwuedAALknwXnx7R/6QWe31Kex86tY5V77ApamHofd1YZrRkf6RvtznsICO/M1eKF3Yh0H830X0t0T/C9kOWqxcZnbiIeyP6zxPcNPFQzllJJJJJYlmYklmZjliSckkkkknuTrnV9BsjbG0MYLNGgA0AHIBWaKtGiI0RGiI0RGiI0RGiL3rk9NemBfm0uB4v8Z1Nvrvau2IqtZCgeaZgkal2CICx7AsxCj6kjVYBJsBcqlzg0XcbDv0TH+Z2xeE/GTfq2S5DYvVFaapboT9O7ULrEXl2+6qtFKAHh60UbWIgxiEsfJY+ItIAcQbHY8CqQ9pcWgi4tccRfa44dy88vN/2Rtjh3iWpuHiffr1ei0aWJOhRt+5iZebI9mXdusroqEuke1s7GNlRJWQqL0dM6RpLbeFwCbcgdT5LHmrGRPDX5tbahri0X0ALgCBuN+d9lLzd/A3hrxfNBtET7013aaHSr+K67V4ZpYqhrRNDJcjYPZNg2FsKs1GOKZGmsV3VZVkliSnfGAX6X4XF+4kbgHgkNVHM5zYzfLoTY5b8QHWsSONjomr379Edt1ITbnc3i/uZikhlEMsUUYmxNEvTtSl55JY2X4G4dFiPRl7axToCthGAXtB4kfFNZ4L86rFW74b2dooZ9m3q7Jsl7aJjK+3tVs2NuVJIa8ksiVp68tuWdJIBGzMcMW7FdZh9Q+eMufvcj3BegdOcEpcIrmU9ICGGMONzc3JcN/IJNe1f4SrVKW97fDEehtyr7oZZrM0sZj3mpVVucszqx93lkj7p6McY7ahtQ/wDNmL9Nr9/Dirk2CUrejMeJgHr3S5Cc3Ztd/wCnyCdPeNrqrT2DcYqkMNnc9l8Ne+NG88YmcxblC8pWKaNTLIlaANIwLEIuScZLEKh8IYWcTZR0KwSkxWSpbVAkRxF7bEt1vxtuO5Mv7PXkB+tl3ySTxRf2Kttu6S1q9eBbNoTdV7MzCKKO5FIWQRtJIVST4ecrlQrvrZmwFyvPY2ve4MYCSdgLkk9wCUDeyLtd6RILnjLdbEIkBXq1K9sM2CPsYYd9uWDIwJVeFR27/dPcaxm1cBOUPF/FdBP0bxaGPrpaWUMHEsOneeI816G+T/gPYPBGxIduEtqrYl6s1xZa8s9uXpOzTSSyS1qyRQxQOBGrRpHxYBWkeQvlOc1jS5xsOa0VPTyVErYYmlz3GwaNyTsAmi9ozc/CniKOG3Z/We27kiGKnuVGejVuPW5ZKrY99NS5UEwdDE0rywuJeIg6paTGNVCAHFwse9buPo5ir5XQsppC9ntDIeyTqL8L2UNd+8gKNGWexX8UbvuFho4msxwN+rbcEcoSSobFoTblFcSeIu8bQsFHDORnGrFVVthiErRmBtx019Vs+j3RmXFMRdh8rjE9ocXXbcgtIGUi411110Tk+wTU2mjN48g3IT7jXSzHRs1rEdeT3mst24i2JbE9mBHnykk03NIemIuskrMeEeaHjJnOgtdcr+VkfUfl4gXPzZQANXG9gAO8pO+ZHs5eH7rzQ0vEe9RxRRw3o9ivz17XvFWS29Mnb7kVueBRTdZFKywWZ0RMsGBaUUdawsMjNRY+dlm/4XPHWMoalpjeXNBBGrc1rG3gbqS3s0+25Ku77J4Zs1g1a7tccdCePBnrzUnuV+Nk/Ak0U0FFW5xxRtHLn4XV/srdJUdfGJLW303Wb0kwX/Ba99Dnz5Qw5rZb5hfa528VP7gP8k6ytlzKgl7cFg2d6q04OMky0P7tpFhVn/tdkxmZ8JGxjiR8knI4qoLMFPP4hGZ5mRDkSvS+jVUygop6uQH2mt046fU6pIezl7JexsKs+71Zt13q2ffLNSdy9Ggkv2haSqDHC1eEkVlNwWHmmUiOMKh6O4jY1jQ1uw0XC1VbLUvc6Q6Ek24a8PLZSo8cezlsO5BffdpoysidOORYVgmjj/cjnr9KaNR8gjgD5Y1cusFRa80/0VNCYNJs1+ejJ6rWuZu1SfXAm+G3Fy+bu9rHyQ4xqboofeYvs673sREe5UZEj5FY7cH9ppS9uXw2EH2beuI7KV5DgkIQCdSoS58rbavUqsrKQvWU4IPfr4A7fg+f4j664bEm5Zn6aafBfQvReVr6GEA6gG446O+gS6kkABJIAHck9gBrTgFdwdN03HjLxS02Y4jhB6E/tH05EfML6hfn+Hy2MEeXVy1lRKXjKxLL2NtwaruG8Ro7xmxV291w2DJFE1pJvzKyzKXPrmYHty1uJJC6JpHMheV11II654cNCGlp5739+p8UwXmRvtmxuFxZJOcq2popZEbKs0MjRhYyp7RRqvFFz8A7Nlues5jQ1t/BXKcmRobHpzPM3WpQ26KHuzAv9WYk/wAyST/HVlznO2W6hgjh14rqxyq2MEHByCD3B+RBHcEfIjBGrNrLJcxkosbFODsPiU2aMlKYSSmvJC1fgpeRorDNWaNFQMzNE8vIYUAdVR2C5GPHTn8w10Y1dcW791w2LxMpWHMexuPgR8E+Xs+eJt7oWEqS2J0qin1FgsSR2cScoQiRysrNlA0yyxCecR8I8FEeJpt3X0clM0OcNTyuubwitirXuaNgOOnon93LzzmiU9SatF8ssFBz8sKX7nPooGT6Aa07HSvsGg38F0UkNPGC57rAd4UfN5rbzv1yZLG5WZ9tEiCCqK0cK/CoMqiFQqtIs4P21uKYwKOAxKZGr4+JYoyiYIxrLxHBvK/fxstLTU5qJS9p/hcCRYnw7u9NTc2CM7k4gjdK/wCsotqlmjLSE9MSCc+8yl0Z3miMbPE1iUgIrisIYXfc4TSTTRMfUAkEXN9NTsB5LU19eyFzmwkZhtxOnFPXvvhylUp2pkqxl0rSqh4h53d0MccUckpZ+pNIyRqAw5O6j566v8rHG0hrQLhcn+bmleC9xIunW8tPBUsywwH9iNBO47qDgc8H55bOPqPXURt6mNrOQAUOvPK53Mk+qVm9eyHs0kpswRzbfeKke/UHSGdsjH2yGN69pewJjtQzJlVPHKgjFlY2UWeNFtaeV8Ds0brFND5jSeI/CsUttVXe6CDPvkQ90uVvi7Hc6kEMsU1ZM/HbpRqVUEvXjAL61LsPbe7DYcl0LMYc5uWYXPA8Uwflz4iW6HuIz1twkd5bjIUJllndpzK6/FBZrTs7yV5eLARuVieMqwG/j7IAHBctL2ySeKdfYvNURv0L3TRgiuLMXLolWJUNNES0lXLK/wAReaLCMWlTsusgScCsF0NtWpyYpQwDKQykZVlIKkH5gjsQfqNTpwWKbjQpYeX25VIpOVhTzB+B/VF/NQMgj69/4atvBI0WRA5oOqe+reSReaOrKf2lII/prEII3C2YIKabx95tLDuEUFUpNLHEws4+IRq7xyAOwOAQseOIy4NmBvu9Q6qDLq3JKA3RR28wvPmWzZbEoWKCV4hJIknRksKgOK8SYlv9HkwWvTD85o2Ms9UQqJ7+g0CxsrnalIXevGE9jq1GMscbRo7dRkM8yymRMzGP7GIZiI91gXpKMFmmMjBZvwVbYwNSsnkRtMUskViMS2zCoWOR8HgSAAGk4iKAKgDsi5nc9MlJCGK0kq+pFeSHhW4XltbZuMFWehZ3bbJorVJr1eWK3dj3mHmsdylNG9b3xlThNgpIQV9NYjgsjNYJz9v80fEcSiZ6e2btWRZ1mWjJPtm4CevJLFJFBVty3qkxEkRj4vuVfJyQxwA1NlVnund8vfHlfcq62YOqgLvHLDPG8FitPGeMtexC+GjljPYjurDi6M6OjtCrvdKdkH+SdEumV9oL2q9t8PoUlb3m8y8oqMLjqnP3XnbuK8Rx99wWYA8EkwRrAqa2On0cbnkN/wBgu36N9EK/HZB1LcsV+1I4dkdw/mPcPOy8yPOz2gNy36fq3ZfskYtBUiytaDIxlEJJeTGQZpCznJAKrhBx1RVSVB7e3LgPqe/0svrro70TocCjy07byEWdIdXO+g7h53KbfOsRdmFTREaIjREaIjREaIjREaIjRF71yemvTAvzaTLe114FtbjsNqrSiaadpKrrGpUOyR2YmkKcyqsyR8n45ywUhQzFUbOo5WxTNe/bX3gj5rWYlA+endHH7XZI1ts4G1+8Cw4c15p+KvDdyK5DXl26xVtpGliGl0rqCsQ9ZEl2+J4rFgLTNSxL77XktLXVJZg7qziLpYqiDqmsLs4A1LzoC4tsACNCLHUXAaL8Vx01LUid8gZkLndkRjtFrGvzElrrEG7Lg5S5xAGy5m81NyWLnYlsmLcobEz1JLAnnlWGzdgR7kkdpGlilspblqtNVss8aW/2Fc6tQ5Ji4NjBDByaQDqbBzTtfUWadL30V2obJThhdKQX79p4JAygl0bm75bNOZ7dSLapzvDftF75UrQbbUsLUrpPPN1Ya0XvLNJfgiZZ3U3QCRZmsNH0JRHMoSXcJ4Imd8oYW2WXPONXe0ASQDmaDYi7uJNjo3ibBYbsafDT9XTHRhs0lrQ4tyPcLh1mfpALgczhs3MUsPKLzo3C1PeS3cuW0v0o342ZrAWGVJhOsqVHZa1XmsMyPFWrxIA0PF3CnOpxWiihga+LTgbg5jcE3N9j2dgLWOhXQ4BiE89WY5yCb30IytyuaMrbbjtAXve4NwCowVz/AO3PAn/8ywf/AOZsevP8I/yT/UfgF9Gfij/vWP8A5Tf+5yWftrevin8m/wD+g2/UN/3g7+n5BVz/AP8AiYf+ef8AukTg71/8F8I//wAG8Nf/AIzpi/sx/wBSfhp/nVv/ACD8Uyux0Yada5PxZlml3ndLgVgslj3O7figqh+D8IgaKsCVkCSWJJmWToQrHTW5p6htPezdz37/AEWT0U6vBsCqMdDA6fN1bLi+X2R5XLrniQMtwCVm8htg8R75Vn3Q7PSGw1xMZ7Kf2WWOOBC070WlnksXnrrlmSf3iOQo8PUjkPKPLkwyBzcobY81y9J0/wAZgqBPJMXtvdzCG5SOIAAGXuLbWTgSeZe4xRJtjyrLVsvvENhH5MVno7PZmr2IHyPtHBmrzs2Q8UVQ8Q6vJJr4JXPpJWvN8twu5xfDaem6TYdU0zcrZzHIW7AOza2A0FwQSNs17abM54y8UX47m3bZtNGO7uO5RiROpF1z8diaCKGGFmEAwtd5prFgOqo6493WCWSZh1BE+MSPFyfTkrXTjpjiFNXuoKJ5jZHa5bbM5zgCdeAAIAAtfW6Xlv2cvEGyHcbG/rAJ93NaaIwTxzIDC0olh4x9oUrrPDHHGo6Sx8UjJEeFv4sA2AAbXC0v4aSOkxt0jzdxjeSTuSS0krW8NbFXW5uT1Z5VferktixJaMcUUEckliVYY4Y5ZFaThYlg94kmzKsrRKlZZpWfXy1/XgQM7INgSV3OF9DBgksmMVd5nx5nsjiBOvA3NiXDuFm6u1tZInym8N3d43zcN293nq0dghWuY7CcHhMkg26CpMpxwuSvNZuTqBgSrY+7lddAYhFTljdg0/BeIMxCXEMZZVze0+ZpI5doWAvwAsB4JfeRrg+PPBZBz/ZbPcf7ffNY+Ff7MPErovxHBGPTX/ki/wCwL2L8T+J4aVea1ZkEcEEbSSOcnCj5ADuzscKqKCzMVUAlgDtHODQSdgvOI43SPDGC5JAA7yvHn2o/NWS1ekucVWSzaS50ZSGQR1OkKleT5OpMah8dm6RA9e/N0jvzE7pjsNB9+C9hraNlDQMoSdSCXHv/AL/AKVXk5581k3GWpWlrNJutjbr3WQ9XFYwILMc0i5CTV4Kk6dN2Cxi1VcAM8it0Gq8hdG4C5Gil/WuI4JRlYAkEqQRkYJGR27AjUq0siOCMjBB9CO4I0RXA6Im08zvZ723dI7AkhSvZnriBLsCJHYgdHeWvOjqvLnBLJK3HPCRJZo5FkSQqLb42v0cAVkwVMsDg+JxDhsQfVQ08Key6lpoo7m67nBKcxTJ/YZ4obUZMcsfepCzRrMjoG5gkBT8zrnCyFshaWWHP7uvSm4tXmASxyl2mzh9LJx4P0cUOe++zcfodviDf73vJX/ufy1lCGA81gf8A5JiIGzPT90tvA3sB7bTmWwd23SSZAygo1GBMOMMOK03kKkAZV5WGVVuxVSLzYoW7LVVeMVtUB1lhbkPqs9b9Hf4QQd6luQ/vPum4cifmTwsIMn59tXTIzisGOoqmgAPI9Fxd6/R2eHzyNMz12JBC2uW4QAgEekkkVwKfUiO6gJH55oMrNleNTVbl5PmR8FHLzn9gy/TWWzt8QYRK0hStK9ivMqDkQiz4uVLDDPGCU265wqizGWGqCRbUgj0stxR4o4ODX3HcdfQqNPhTx0tedZJ4hJGCkdiN1ODAZVM+V+8ssYTkgADK6r3UjBy6Rojma4jj8dPmq8fYa2ldY2s0n4ED3aqbFfbpghr2Y47kSjCyuULSIP8A6RDIoTqKOzSRsyyYLcIclB6HlJFnAEcz818+57HMwkHkPksvgTwUbUhWpUgp1VH2tuNYkLg55RxGuABjGXmEjfup3LSweadI+k0dGDTUYHWnQkfp8Lbn4Lu8FwN85E9WT1fAEm579eCWWw0RuH9joDo7agCyWAAp3BF+DEYXHHbh91ApX3rHbFf4rmH0d6MEkVtfq46hp18C6+58Vcx3H7A0tLoBoSPgFp+evlaKtCsu21mntruSXI4w3AuK8Ni7cjUBeLPPDBPHAmEHvE8QLhcg+lT6Ns0cbriqSS8l3nhZJDw9ZS+ta11I5KvwWayxMzLK2MxTSsyp3iyWWDhhJQHLM8cfTxyA+x4LYHsXbbVSI8s/H0MEfRlHAZJEgBOc/v4yfyOsOSM8FlwShosU6W3b9BMcRSxucZ4q6lsfUrnkB/DWKWkLPDgdlvgaoUqB/mt5NVtq3k1lHQo7n1Lm0vH8DU72Sdz2+FyGj6M3JL0NRlMZ5WsRkQpxyoXD2SrEt7ZmpqfE9N47UyzTKGSStEkiB0WRUSWxGsy8l4HE55hZAjMidsMYTURY2Rrg4Arb2eWzBJzgf3fJJZoJDwkPrmSrJE0DlvQuSZACcOvrqVDmg7pxti81rJcxzV4pSqI7SQO0TEOXVfsJRIoJKNk+9fwHyqusYwA7Fbe9eerVggWpZBnljgTlNBHE0kjYUSGKWZwo7liIn7A4B1BcOSlsLuaQtvwo8ysLdmVlch5Y67PThlYZJaZo394mBZnYxy2DDlmxEucapsr4AC4OwbKJLze5VjJ04+BaJEVB2QAy2XKjDciFDOxYQsUVgvxAFU5wA1SkreTW7e9C3M8ckDosEtalBNYNKPnyFlpeKzWVJysgSsoj5o2FjjmlA3GpKhkjX9kJ2U2t4a8sa87UVaOWRooI+jEEBaQLctZZA7AqghQrJMSfsbAcqLV7q+RYJ+fIfw1FXr2ZEUCW3cezZYFirzCGCsCqsTwRYK8MYVcD4ORHJ2JpkFiqI3523S62XbTEZh24vO8qY+QlVHfP4mYyt/EfU6tK4UifIHc4aVvxNDNKsSJdh3OSSaQLHDBPA1GIkuQscax7T6kgZzqhxA1Ky4Y3yuDIwS46AAXJPIBMT7R36Q5m6lPYDgZKSbm69z8j7lEw7d/SxMvyPCPusuuZq8VHswf6vp9fivorop+F5flqsX0GhEQOv/WfD9I8yoM3r8krvJK7yySMXkkkdnkkcnJd3YlnYnuWYkn665txLjc6kr6Sggjp2CKJoawaAAWAHcBotfUK8jREaIjREaIjREaIjREaIjRE6Ps/+QFzxBdFeuDHBGVa3aZcx14if5PM4BEcQOWIJPFVZhmUtK6ofYbDc/fFcR0q6VU2AU3WP1ld7DOJPM8mjiV7NSemvQAvhFYtVIrOkM8sDljjywOWM5xn1xnvjUIoIe1b5e77u+7zGLZZ3qolfbq8yNC6zKLHWNqQSPHiP+0SnjKOhH7upMsjTGOLoMNrIKaN4fcl3ADQZSLeJNyd7aC65LFqCprJmGMANYTYk6nMDfbVoFmgkdrU20Sa8s/Y+3PcbbLein2utEksnXaGMSNN77VmggVVmXqErE7SSgyx5TB6gn77Kuxhlm/lyCbn9JFhcEX2ubgcxutPhnR95LxVNIFgB2w65sQbe0ALE224W2T6eDPYTr0Xnkj3GeaRqk9esZYwBFJKiqk84SQRyshRHZII6kbsCxTtGI+eqq6SpYGPAtvpe+1uJI9AF11HhsdJKZYibngbWGt+ADjY7XJ0UKPHHlY1DdKsViEi5s96PdKKR24IrMLCSJ1Lxzwzi5SdqsP26VjGzQnEsDNarLxLGT0RLWMzNJuPv78V9G1lRgvSqKGerqvy9Sxoa8OF2utxF7DckjW+ti3S5SnirxbU3CxagtXNvnnuqyWqXvkSs8bSIQVuZNM3BYjjsCKOw8/XVHas6mWEWhFVtk/M5dT+njZbKTEejUtCOj3XuETQCJrHL1l7325k6FuWxIvpmW14482YturUUtyqItrrVYKdF7Nee9aWmJPdIHStDEYoOTTc7U9eMAT2SJLLCrWS+WT1j29Y3Kxpv3rUx1mDdGKOoFDUfmKmZpYCBZrARxsbaXvu4kgCwF78r2fvCu52fDbb1aiT3OC5crLanX7GxBYZpbaW0aMRpUaxbswi4X6Baa1DM9UQwu2VW0r3uE0Xtt965vop0jpaanlwrE2k0svEXJY42101sbNNxcgtBsdQnN2fzls7fssO1Vpq1Ha4ebRNJuNA1QJrD2z05Qqz2FSWRnjT3u4XX4ZEu5747qise3II7Hn9PsreQ4H0VpJBVS4h1sYOYRgdp1tQ027XubfmFHTwz5nR7hvlOpT5PUqVd74zPlDatWdpswvMFkIMUTmOvXrpJiRsdRlikstBFeFIYaV8Y1cRr4rVzdJ24r0ipq2W0cEb2Bt7DKwOuS7hcm5PAaAbJ9fZogx5jeGkYLzj2i8GXKsUYwbywBwTxYo4OOx4sPk2sqgY5kDWuFjr8Sud6ZVUNVjE80Dw5hLbOBuD2GjQ+KlZ+kUi5rt8S8TI0VxlTkoZlSSmGZQxGQpZQSPTkufUax8VjdJEAwXN+C3X4eV9NQ4qZqqRrGdW4XcbC5IsFC/yY2G7vO6+L3m3Xlt20W5pPdrRNiIQTXrUSSUbDzYoNWRBIoiUw2FVYZAEIZcmSmZNFlcNbb8RotBhnSCqwrEDUU8hy5zmbfsvaXagjbbUHcHUG66MvmjbrLBs0k8sNffw8dnoWkrWq9ranpWqW417CBmisSwom1ZfkkkdWDKyGAq+NROlbTkSNNxewPEW0+i3fS6PDpsZbJRSt6qXIXOadGOJs493857yuT5DbJ0fMLwp1Le4WXeCZ2/WN1dynhYDdkWETCOvwhZUWYRlMq0rt8XMDWbTPc+O7m5Tc6ffNctj9NBTVroqao69gDbSc7jUbn2Tpupue355kkS7dtCviN45dztqB3cV5YoqEbAjuhnaezhe4kpQnOMhtdi0hZFlH6j8FvOhtK2WsMr/APhtuPE6Bec3mZOpuuWwOikUIJ7Y+EOQM+mZJW7A9ycd+2qMLZaEHnc/fouwxlzTUuJ/SAPQXPxT3eSvsceKrphu1IE2lEPUht7k81aU/D2MVOOKSyyOCVZbKV0kQkfaK3fejZecV2IRv7DRmHNLDzW9o2XaItx2Z70lLdNtsyyzRe6vYi3CadkuxLUYsIo6NkWFDicpNFXyqqGAm1by6rnSbpE+Uv6QbeaRCbiiXYC7NyrBYp4lYlhGsEp93ljTPFQJK7BAMvKw5NNuSi6kd/8AnKNm6eeciyY+4aG4Fs/QBYjGfzE5X/FjvqntIsmye3ftls1ZJLElVIVktSQzV5YbNvBeOOGtEylLJVBKzR1ZZ2Znrn4eLhrRkaOI071lCllOWzHdrbQ6+HNNvsntR7VbdpZpP1XPYlknNa+klTpyTStIUWadY4ZXDN3aOQ8myQBnA0NRE58hc2xHcbrtqSRsELYpmlpH8wIGveVInwt50yBVMnCzEccZEYciPqGXKP8A0/PWOHubo5VPo2P1jKdHw/4xr2R9lIOXzjb4XH/ZPr+a5H46vNeHbLVyQPj9oea7eq1YRopWKSyF9TjS9tVUGFy81/Evs6Pc8a7rFHAxoQ2Y7ruwZKyySVKthYWlCsDzsylzCgZmRHDAKzHV+TFKegjEs2vJo3J4KZ2zz0xp4TYuOp5DW/r9VJ2LyLgkYNblktr6mAqErE/jCCxkHoft3mIbupj+7rhMT6XVtaS1pyN5D5lWsPwGlpO1bM/mfkFvS0od150oMfq2B+nckiwIrMkbFX26Ijs8cbri4y/Bke7HqFrccXR9EujznvFdVDTdoO5P8xvwHBaLpHjQjaaaA9o7nkOSXL7rVrqRyjQQqFKLgMo+ShfvHJ9PqTnPfXtIuV5adSmxl8+60luvxSTigtRspKK6Wm6BijkU5MbNAtllzjmBlSykFrdhceav5CGnTkmI3TxMKm9vxSGDbt1sNGkUYKrV3bpRzYPoqnco2aQhFCmePn9+y/LCkb1btNjp5rbwP6yOx9oD3fsndqS9tUOHNVJceCNjo22ENmEGQZaOTPqfoA2QrD5Eaw5LhZkGXYpdVvLuzXkD1NytCMfeqXONusw7dlaTFuE9vh6VlYwSSYn9NYuhWwGmxW9418BQbvSlo7lXBjlxkJJ3jkQ8orFWcBJIpoXAeOXgjow9GH3qeKqBXn35i+FNw2rcbFG6fepJGSzXtBFX9YbesMdYSKrSRQrbheJEtxq3FXdZFTjYiGshrid1QWAbbLU2mpGDyWHon0I4Kn/gJU/mCdXQqF1fB+13pr1owVomrJFWiaxLYMX2y9aVoYo1gl6nFLCM7FowvNQCxyFp1voFbLmsGu67vi7y8tSRQvIa0LxW67RgTyuObyCCLL+5nH2sqZXpMuC2WQfEJLTyVAmaTZYvLTwK91XkvzSyGCwYzArKIGYJHIrc444eshWRSCYYmVh2JxkmjmqZZCBYJ0fAPhxWt24a0SxuzV16KJ0wUCMRaZeKgmWRpozMCwdayAtyRlWq9tVYIL7KUfhDwslSIIvdz3d/mx/8h8hrFe+5WxZGGjRJHzetSTmClH8XJ1lkUdyTGwaFT9FWQCYn15RR/LkDVGBuVblcfZCWPhDw97tAkXq3qxHzY+uPw+WqHuuVdjZkblV3hSUtDz5Bg81mRGHo0T2ZmhYfVTEUKn0IwR2I1bVwrz+9vK4y70oieRIre2VjYiDMqTSUtx3WGN5EBw5jLyGMtnjzJGCdc3jROVo4XX0X+D9NE+aplc0FzQ3KTu29729FGzXKr6iRoiNERoiNERoiNERoiNERoiropTm+QfkJc3+4K1YFIk4tbtspaKtEfmcfflfBEUQILkEkqqu65dLSuqHWbtxPL91xfSnpRTYDTGWQ3lOjGX1ceZ5NHE+S9bvLHyxp7PTipUYunDH3JPeSWQgc5pnwC8r47t6AAKAqqqjuYYWQsDGDQL4kxTFanFKl1VVOzPd6AcABwA4BLFhq+tQrOlqborVTS6IVNLpZXdLS6K1U0uia3z39mDZPEsKQ7vSWwYeXQnVmhswcvvdKeMq4RsAtExaNiqkoSqkETOeXv6L3wdtzu52+TcGdXQfrKdrCosgKtwiRYYg4B+GUo0iHDI6sOWoUrj0/0TXgxLPXNS68ecio9+Y1h3zjK8bJH4NZOR650SylntHhmtXrJTgrwRVI4uglaONFgWHjx6QiA4dPiSCuMEE5zk6m6WUUfHP6KbwddsGwtW3RLMXeGhaMVdiTkhYpo5xEp/cg6SqOyhRjUJZOh4N9ibwvR2y3tMG0wGpfjEd0yl5rFkKeSF7UjGdWhfEsJieMQygSRiNhy0SyRPkZ+jg8PeHtzr7tt77kbVYTLGLFqKSEieCSu/NFrRsfglYjDjDAHvjBJZPD58+zrtXieiaG6wGSNXEkMsZEdmvIP24JeLcCyjg6lWV1OGU4XBQkR7P3sJ7D4b/WCUUs2ItzgStchvyRWoZIU6n2Zj6CAq4ldXV+Sspxj6kTaQfojvB62lsCLcOKzrOKrXA1Uqsgk93ZWhMrQEDpkNMXKE/aZ+LREofKX9GR4a2XdKu7UW3FbNSR5YVltJJCC8ckRVlNcOyhJCBmTl2BLHvkiYT9In40EXijbkjjd+htHK++VCxwPYtTQshZlX4Fr2Wlz+y0eMnWoxKNskYaTY8PNdr0VqJKapMjW3ZazvK5Ty+xD7K8EMEXiHc64fdL497qwzxg/qyCXLQhEfJW7JAyGSVgHiU9FRH9uZc6nhEUbWclqMWxN9bM59+yST43UyM6yVoV4Qe2N5njePEe4X1re6pz9z4dXrGU7fJLV94YiOMI00ccZ6Q58AoHNyTikqpISCYMMggj8NQpV0kmAT64BOPyGiJ6ds8BqItvRfiIUPLOkjgkkpJII2RxxRyZAOBGD0z6jOuJkqjnkLuPBe/UuDxiGmYzWwBLr+FwNfuy61qCd5ZoIZiUjjU8bKrYQk+qcm+1IcNgO7y8THICp7AY7XtDA9wsSeGnmtu6OV8zoWG7ABo8Bwvfbn/Ypv8AbPED1nkaAvQZHcStSPQi5p2YypCFjcAANmxCV4kH562QLtr37jqtI+lpJAXOjy2JBLdrjfbb0TleGfaO3OLHJq19Rju493myPU9esDFnH/1Udx66HL+oEeCwJMLcReCQOHI/fxT8eEva9lMcrNHucS14utOwr+/RQxc1jDtJX68iqXdVUSRRs5J4qeL8bzYXuF2G49PiuVq+qp3BtQ2xPLX4apSbf7ZlaRQw3GMAkACSpLExLEKo4ywI2WYhQMdyQPXVvLIOXuVoflCL3+K7A85rM8iAQbhKOQGV2q/HH6j/AEz1o4sd/vFwo9SQATrAkqWM9uRvfqPlqs2KaCMFrQSfA/Rd/wD6ZxUo5J75WvPcsSTJUVveLJASOGGNI4ebSzCvDC03RDxRuZPtGRBK3IVMMuLVZFI0uGgudtOPcFr3Tx0sZknIG57/AN1yK+2bhvDqZ+pt218uTV4pON24gH93YsxMehEzfehpPllUA25FeSLXqOC9DYaS0tV2pOX6QfmvOsT6TPlBjptG8+J+idratpigijggijhhiRY4oYkWOKONRhUjRAFRFHYKoAGvRgABYDRcG5xccxNyuR408FR3IuLZWQf3cikqyn6clIbB/A/881gqAbKMnjjytkkLQ2HPJccZVBr3E4sHjaO1AQjqjgSIr1mQsqse4yBjzfXiFkxzBmw+fuTS+btOVg+33FaeOSvDNHfgZYLXvULsK9gwHjAZ67L9sySwrKkyARpwRRo8SrW05DJr2cN+RH3qujwqhdUgywe006tPI8j9+KcjyJ8zX3GmDOBHdrN7veiHbjOqgiRQf9HYQrMhGR8TLk8G1XTytmjDmm6VUDoHljhZO1t19kZXU4ZSGB/EarcLrFBsbqR/hre1sQpKvzHxD6MOxH89ax7bFblrswBXT1Qq013tD+T0O9Ueg0q1rcD+8ULRbiYbCqVKMVZXNewhMFhEYExtyBDxxssg2U8FEzwt4Ihshonlt0r9fit2i71pJaz91IVnrZmruwJguJyinTiwZviUZjTmWvlLmHbROps2zRV41iiUIi5OPUlmJZnZj3Z3YlmdiSzEk+urtlhE3KweIYeaLEPvSyRhf8PBhKz/AJqsZ4j5uUHYEsIKqZvdbvlR4NlmmsVFiSssD5yWZmYAIORDAMzGB6kucAAWFTLGJna1nDVk9S52qe+j5ZpWkr2YGPWh5xzlgT7xVm49WIqoOGjdIrEJCsecRjyq2JW1jufcrNjYGaJU0vEUMqs0MiS8MBlRgXRj91XT78bH91wrfhqkWVzZU2nZFQtIwBmkOXf/AIKv0VR2GPX11JdwVAbbXii+6zF64L44jrMmV4q2PsuoCCskikn4MsiHl9mZIWahXOK38qi+gVEXsAAAFUdgAMAAAYAH4DRQvK/2pvGaXt9uPE3KKoF2+N/32rPK9lvQDJvTWl7ZBCqQTkY43Fps82Tg1fYn4V4QKXCzVn2pnE/9LdAPW5TUa0a9pRoiNERoiNERoiNERoiNEVcaInJ8hvIm5v8AdWrVXjGhVrdpgTFVhJ+83oHlfBEUIILsD91Vd0zKWmdUPyt2G55fuuO6UdJqbAaUzS6yG4Yzi4/IDieXfZeuXlV5U09mpx0qMfCJO7McGWaQgc5pnwOcj4GT2AACqFVVUdzDCyFoYwaL4jxbFqnFal1VVOu4+gHANHABK5/pq8tQsmihWuNEVRoixv2OilXO3y0UK4DRFY/bvopWKx66KQsWilGiI0RGiI0RZYG9f4f89FSVnRdFCpIuiID9tFKhV7XHkC9rxBtlwJ1YNzFDarUbIHjUQXWkl5ds4noWbQ491xA+fUa1dVEXSxEDQHXwXXYPWNhpKthNnFnZ7ySAfcVKnzG8zqG01pLN+xHXjjjeQKSDLIEKLwrwj7SeQvJHGscSsxeSNcZdc7Jzg0XOy5SNjpHBrBcleaPnp7eu925OUMr7TTZpFr06rD3uU8SYjcurlhIccmiqPDDHllMlrish1hqHTOLIvVdk3CYqGITVupINm9/C/wA+Chm07WOqZiTM0jySMSSxkkZnZyWJZizsxLMSWJySSc62QXGuNzdcerO0T9/UHDD6j6/x9RooSnjkBAI7g9xoiyUPGFui4krSEIc84my0DH6tHkAE+vNCjZH3sEg4U9HFOLOGvPit7h2N1WHm8Ljb+U6t9PonS8Eee9WQkWU91mfHKTLPA5GcYbu0I7luLKEBZvjYsSebqsLkaOwbtHqvVsJ6X0sxIqBkedz+k/NZ/Ee31zB9nLHK8hlDNEyuGRsqhYqSOSoEQ+mSD9NY7HPz3IItbhyXQMbAYHMY8HNm2PA7edrJPVtqHKHABKlQ57AlQMHJ9T9e5P8AHWcx5dm71ramn6tsZZbs+1wJFuKlj5A+TV65su6RITHS3Hc9lhEgYqvRh3Hnfmj7cS1aJgFcfC0sYjLDpsF3sMeeK3O3uPzC8mxuYMqbNN7Zree3otbwT5aVKd+SxHwsVK1yX9VqrEx+6xyt7tOGblzbhgRSfGCgEqsTMCvmuNVv8R8MJ0vqfkO4cVtqKIuia6Tl9lKfxH7QdmzZko7eI0MAzetnLwUgRnpFsjq3GX4ugpiESZkkkGFiky8A6KvrrSzkiP3kd3K60uL45HQgsYMz12vLvyydpDZVOrJKB1rtr7SSYLkqCwC841JJWCIJCpJwi5bPulHQ09DH1UDQB7/XdeQVlbNVvzzG5+CfLb9nZCC88sjD6lVj/IRqAAPoO/56y7rXrp6hEahFwvFnhRLUfE/DIuem/wA1P0P1U/MfxHfVbTZFCX2ldtlgu0oZUKEpOsTjkVkQ8JJ/ixwzH0ICmSCyzSYH2UhHK9JADC1x4H4jUfBd30Ud/Gc0HcfAj900m2+K5du3OK9COcEsRr3YlPxSpDIT9mn3pLUKu80SKCzxwzoPvKdaTBJyy7D4+XcukxyASWkHh5qXmxb7HNHHLE6yRSoskciEMjo4DKykeoIIIOu1IBAIXBkZTYpz/LPxuKzlJD9lJ6n9xvk35H0P8D8tYcsebVZUMmXROns27GeeZw/2EJEMSqRxmcxxyyzucZIQyCBE7BWjmY8y0fSwMq2Ysdl27NBJMB40f6B0V/5BgdUomr8cezrsm4hbYritZjB6W5bT/ZrigZGBJUUi1GGOTXsR2ISw+KNu41Peh5FMlW3Gahfr7fuk0DQ2ZelT3YEV1mJI6cN+nJwkoW3z01fBqzygKjwvJHX1kNl4FYb6Ubt2Ult3rUqT1MxRIz2GRXJVCnGpZdpGJHdQF4EHA5yJ3yFBtkucsgNa0JkfMvzvTa7824CSM1XVEmZs8ONWCxNyYorydJ4+qrmCOaVZIqjpDZCPBJcfGQ0FURyZnlqfvy/8wqu51ks1ZA6OqsRyjcqGB4nlE8kTo2DwmikkikweDthsYyyLWK2PE/hzrdOaIItuueVeVsrkH+8rysoLe72FyjrhwjcJlQyQxEFC6FPc1kB4/DIoHKN/vRsRkK4B7gHtyQlWweLEd9EVa8Kwx47kDkzEAsWZ2Lu3EcmJZ2Y4GT3x37aImU87/O+ZEmpbJCt7d4wwYM39j22YR9RGvSJyV7SZQxUIy8nN4pJBDGFm1IbfZQXBvtLy48NWS9eJmDByv2gcEOJASsvMHuH6gbkD3znXnlY0tneDzX390OqI58FpXxiw6tosNgRofeulrDXYI0RGiI0RGiI0RGiI0RV0UpxfIryNub/eWnVHFF4vasspMVWEnHN+45SPgrFCCGkbP3VSR0zKWmdUPyt24nkuP6TdJabAaUzzG7zoxnF5+QH6jw7yQF64+U3lHS2WlHRox8I0+J5GwZZ5SAGmmfA5yNj8FVQEUKqqo7iGFkLAxg0+9V8R4xjFTi9U6qqnXcdhwaODWjgB/dLQP21fWlRGNEV+iKh0RW5P4aKUHP4aKFjjz/n6aKorJk/hooQc/hoi13H9P+H+f+WilWaKUaIjREaIjRFkiH+f8/59dFBWfJ/DRQg5/DRFiOc6KVey/gO2oVK8u/0g3nPHc3boIscibMXp1yAC73rQhNoB8nCo0cVdgAChgsE5DEDS1bjJKIxsNyvRMDibS0rqoi73nK0ffeoWeMdknRktMxmDYMpUsUgmOOUQQselGw4iM9uQA5fFgvuYoWCFr4tRbXmFxmJVFQap8dVfNc25WPJY4CrYkX5j1/5H8Qf5EahYKw7ntYk7jsw9D9R9D/y+miLT22cxnpv2z6fT+H1B/poi7JGiLUm2mNvlg/Udv/TUqFzJIfdXjs9NJ1ryxzmFweMwhdZTDLj1ilCdNx81c6iwO6utlez2SR4aL3eq+AvD8NGK5LtmzVoBBFOze50xDGJFV8I4hAYFiAnHu544BJA1BDRqQFUZ5X6F7j5kqCftDecVnfpIK0JWvs7SWIK+3pXV4Z68IH9osheUfMTqkCfCYUEllY0doUtzcvVYndzmgWDbbGxudh6a28FtoKIAAu1J5i4XO8b+NrNeFq5eEWGKq08J6a14WWRizGXCJMyR9NH7pHJNFIyCNcNyOH4cyqna9gNr7HidLeWtz3Are1dW6njOa1wOHAfXknZ9nf2e0gqQtPGUh5NOtZkZGszyN1HuW1cmVVZsdCpKeaRrG0xZ+MUHv9PH1UYYNh714ZVzmWQvO/w7lIsLgYHYD0HyGsha5c2/v8cRAkPHPpn0/nqbKVsU92jk+46t+AIz/L11NlC3NQiNETae0B5Sjd9veKPilyAmxQlYAhLKKwVH7Z6U6loJQMHhI2CpwRh1dO2oidG7itjQVjqSZsrTtv4cVEbye9mm34g2fc9woCSO9W3M1pKM7mDm1ejV68MEpAEG4V5yUDuwgm7xSGIETR8NBRujsdntJseY7+5enz1rZO9jwNOR5hJPwZ49tbTYSq+23I6zvOJ6SVZOpt1iPg05rQgtMK7c+tJRZX6JYtDNOsiR66iCoNgC09/H0XM1FODchwPuv496k34V8RQ2oY54JUmhlXlHJGQyMD8wR9DkEHBBBBAII1lmx2Wpc0jQpW+D/E8kBLKcjqy/CCeJHUYd8n73bB/HP5axi0FXmyFtil74/wDMxX22Q1xFLacdKKnMxSOaZ8hEnKgv7ouGnnCAtJBDKgDgspxSzWy2bJWubdMbL5dmcrLctTT2QwkeRAkSNL05IyxjKyF4+MrhK07y14RxEUMIRFW8I1jOmJ0Gy0du3HpPY2+xLLGY4WmKRyyxVblGR5E5SUxwpzSRrGqWkFd0VpImHAWFQTlabqjO9tiDopD+Uu3TW9u219xrtzXaaaubBikeSaaGF5nYqxlSRTGnMOEPN2+/gsMUGx0WaRmGqbH2sPJmm+3iONemZZqwkXmWaSA7jt8dhFV2I4mCSRWIBIDD66vBxkcAVbytiBc3kme8k6s+y2ZpduZfcJbFkSUWUuKr8+m89AB4/gLx/wBo26SRY5uIaOStLFA63JIBu1W2VHBym/4G8ZJegWVQFb/SIG5gHJAdGwpaGTiSjMiP2ZJI4ZYp4YsMiyykotQiZTzs8Sbm1qpttCdakdx829wVVd6lbKQQwxuciC3uVySSvBM6sEFV+A6rpqod6HZLryz8qqe011r1IwoXJZyWeR3Y8pJHkctJJJI5LvJI7O7EszMSTqS7gNlRlG53Xmd7Snli+079uUGD7vbnfc6bfIw3neWaMdsf2e37xFgE4TpE45jXHYxFllD+YX1z+EmKCfD5KInWJ1x/S/X43Ta659e7o0RGiI0RGiI0RGiI0Upw/I/yQu79dWnUHFRxezZdSYqsJOOo+McnbBWKEENKwIyqrJJHmU1M6oflb5ngP3XI9JektLgNKZ5jd59hg9px+QHF2w7yQF64eT/k/T2SlHSox8UX4pZWwZrExADzzsAOUjYHYYVFCoqqqqo7iGFsLcjNl8R4zjNTjFU6rqnXcdh+lo4NaOAHv3NyUuBn8NX1pFjPr/n/AD/kaKVk7/hooTAbd7efhaQgfrFoyc/3lO6o7fVhXKD+La1TcTpj+q3iHD5L0iX8OukEYv8Alr+EkZ92e5Ssoe1T4clHw7zt49P72dYfX/bcP5fLV4V9Mf8AiN9R81pZeiGNxGzqOXyYXe8XCVOz+bG1WO9fc9vnBJGYbtaXuPl8Eh7jWS2aN2zgfAhaWfCa6D/Op5G/1Rvb8QlJDaVwCjKwPfKkMMfgRnV1awtLdwsjalUq5TnRFR/popVXTRLrWZP5aKUBNEQUOiK3RSrlTRQtnp9tFShNFKG7aKEdPtoiwWrqxo0jkKkas7sfRVUFmJ/AAZ0U2Xgc+/G1eaWbkXlmtWeRB4m3cY2JAWIx1TG8jqoPZWft93Wlmjfkc8DQnVenUk8InhpHHtNZoO/T5JXNQGMgZZh0ypGVlVu3TkU9mTuST6oORBALA0YbPK2YMj2duOFuKv8ASOhpZKN08+hYNHDe/AeZSN3/AMHrA7+782iz8SsMiNzglVkJ7jiVyJMYOFDu3wDpanqmy9W1wzcvkvKaWCpkp/zBjPV66+HHw71xZDhih+FwASh7OAfQlDhgD+IGsctI3Ugg7LFZqhxg/wA/mPxB1SqldCpAwe+PnqEWTRFzd2Hw5Y4H7Kj1Zvlk/h9BooUg/LnzVl3jaaWyzWpfeNtX3HboVLpGleTOboIJWSzSqNJErNiSKKvGkIhNmxLY5rF5Z4iH/wDBAJPeRs0+JW7w9kTwW/8AEJ08Oadfca67e8kg6cFWvWghiMq4girVkVkjQ81XqNIXUEEOMD4CAnW4JjjVgNNy4uJNjrcn5cF0rgINTs0Ad1k5fkv5KPbnj3bca5hjVYmo0plKzO65K3bqNhowCc1aLjlGAs0463COt67gGB/lGiSU3dy4C/dzXl2O43+YcYYfZ4nnZSVzrtVw90aKFzt88Pw2YzFPGsiH5HOQfkysMMjD1V0Ksp7gg6KpptqEzPi7wRLQZGSV5qznirSZM8DlvhRpAAJ0bIVWIWZSvxGzyeSKprrGxV6weCRuun4T8xpYWVJWMkJ7Enu6firepA+akn8MfO65t1jp4o5AQCCCCAQR6EHuCP4asortETc+Wdhto8WPAuRt/iiCWfj34xb9t0QaUr8l9/21TI4/akpEj1bWhrIcrsw4rrsLnzx5Du34KN3mZEr+MbswC82l3TLgDkwr/q2qAW9SF4cQD6aqpdCPA/FZNUeytwbG9B5LlJGeGR+reoRrnqEj7S1TQY42/R5Ih8NkKewmId8h4sbtWE0h3ZO6X/hTdo568c0TK8coZ1ZDlW5OxYjPfu3LIPcHIIBBAt3urLhY2SS8V73LHuMCxLI3KIswQcgprumRg9hJLBemjRiCFYoT2GDaduFlRDslPz5QeFzNODLhxEOpIcfAZD91VB9EB+6pyeKjPIlmNLzYaK4xtynA85fJSnvdT3axyhkQl6tuDiLFSYoydSMkFXR0Zo5q8oaKeNmjdSCMY+qzEnfDXnIpiVLnudW5C71rcUt2CuBZgYxymvFITMa8pCzQNIkfOGaJhyDBjRa5VR5pI+eXjGGzHDHDLXkkV06qxSiZ4UYmZ8sn2YDSVa8a4JZuchwoj+PIiYcyx5njLYJmNmiWvC5kcBRPZcsTn+9tSuq9vVzzVAgBJb4QM4Gs0HRa06lOP5UeYsVaTMiTLXMjM0yocRM6cZOUYBkkiYpEZVWM9OUI54slkDEkbfULNhly9lycjxH5htbeOvt0iyiXt1o5OVYIe5kaaCRZZvhwyRVZoQO/VsKR0NWAw7rJMgBsN127nlnHHSuQxvJJZsRD+0zFWlaxAmaRVUVIYUrShXhr14oYY25MsYaSRnoV26WG07os8UU6/dmjjlX/AFZEDgfwDahQoxfpC/AUcuzrupdI5NokDNzHeatbkiglgRgRxk6pgmTlyBMTJ8PU5rr66m/MR5RuNvou+6FdIjgeItmcLxuGV/gTuO8G3lcLz6SQEAggg9wQcgj6jXBuaWmx3X3RTzx1EbZonXY4XBGxBVdUq+jREaIjREaIjRE4Pkl5JXd+urTprgDD2LLgmGrDnBkkwRyY9xHECGkYEDiqyOmXTUz6h2VvmeX3wXKdJOklLgNKaic3cdGMG7j8hzPDxsF64eTvk3S2SklKknFR8UsrYM1iYjDTTMAOTnAAAwqKFRQqqBruIYGQsyN/v3r4ixrGqrGKp1VVOu47D9LRwa0cAPfudUuUOshaJVbRECPtopuhNFC8FNeaL9JUaIqcdUloO4UrLVsNGeSMyN+8hKn+YIOpAttp4afBWZIY5BlkaCORAI96VFHzb3aL+63Tcosf9XetJ/4ZRq8JZG7Pd/qd9Vp5MBwyX/MpYT4xMP8A8Uq9o9qzxJAAE3m8cDH2svvB/ibCykn8Tk6vCsqBtIfcfiFpZ+hOBTEl1HGL/wAoLPc0tA8glTtft4+KI/XcVmH0lp0z/DKQRtj+Ofx1fGJVI/XfxaPlZaeb8Nej8g0gc3+mR/zc4e5Kyh+kn8QpgNFtkv1L1pwT/wDKtxgH/s/wOrwxaoG+U+R/+y0kn4TYO72ZJh/1sPxYldtn6UO6v99tNWT69KzND/Lmk+P66vjGZOLB/qI+RWkm/B6mP+VVvH9TGu+DmpU7R+lHrn+/2aZP9jcSX+jwQ/8AHV8Y0OMZ8iPnZaaf8Hqgf5NW0/1Rub8HOSpo/pNdkbAkpbpHn5rFVkUfiT72rfyQ/lq83GYju1w8gfg75LTyfhJi7dWSwn/qeD/7dvf5pVUP0gnhh8FrNmLPykpznH59JZf+erwxanPE/wCl30Wlk/DPH2bRNPhIz5kJU7V7aHhibBXdoVz6CWKzCR+fVhTGrwxKmP6x56fFaiboHj0JsaR5/pLXf9rilVtvtFbDMQse87YzH0X36urH/stIp/prIZVwO9l7f9QWml6M4vELvpJgP+U/5BKnb/GVOXvFbrSg/wDVzxPn/dc6vh7TsfetPJRVEZs+N4Pe1w+IXWR89/UfLVxYZBG6yA6KE2HtN+LK9HYN3sWZGji9wng5IpZzLbQ1a6IoIy7zzRooyBlhkgAkACdFIcBqdgvF3bNqmkVopIAhadp5HSdZXSReIjRRFE8ULKsaIDLN8PEth/uHcRwXi6pw0Pf+y1k9e78z+aa43BFtOWyXVWlIGTmFPAluS+jHgygcT3Byx+o7A57kDX0WFOpqnrBq2xt3FdLi3SZuJYeIDpJmF+RAWrUlAjUkg/DlmGMFj3c/THLkT/HXE1DnOmcXb38917JQRxxUsbGWLQ0DTY6apT77OYq1GiYIVjWEzzwz16VhpLVh/eHkbqRzMiCKaGKAq6MFjcfC0RCbmpqHwhjRwGt9VwWFYZBiD5pJGmxccpGjQLnbv8kmIfDm1ElrcVmsgDM0m3y8h8z8VW6LJOB69G1Gv7sQ9BENeHkNc3fiorujL4WukieCACdd9OVuKTXiTy3avZs1xOr+72JoA4hkIfpSNHywnPBPHJXvg5GTjJ2hfCNHPsVyseH1kzBJFEXNPEEfsuU/hJwhbqDkHEfAQvnkU5j1dcAr6Zx3wPUgavtbEYjNm7I7liup6ltSKR0f8Qi4FwuD+qwSGkRm7duZCr9D9mnI5B7MHckEEEA5Asfm4GnsgnxW6g6P1crQZCGg8tSlH4c3+SjPWtQ8meGUKsMaf3gkBj6McSAs7TlhAEHIkyZA5KpGDWf+PidA4aHYd/BZ7sNiw0deCSRuT8FPnw34Sggkr3/ELpDK7mTa9nOZjC0XF0kmhgErX91U8CqQrLFWd0SETS4sPk4LgEGGtD5NZOJ+gXAYvjc2IOMcOkf3unpg8VWJByj26zwIyGsSVq7Nn0+yaV5kOPUTRxOM4KjBx2OY8iuQMYGhcPit6vv7durXng/EiOZP96tJMVHz5SLGMfMam/MKgtHArrg6qVpV0RYblJJEaORFkjdSro4DKykYKsD2II0tdVAkG44JhvF/gyShJ3dpakjha8zktJE7elaw5yZGJ/uLLfFKPs5czKstytjiOyVedZ/aA14j6JyfKneTJAYycmFsD/UbJX+RDD+A1U8LHS21aRNJ7S3iGehSq7pUrJbt7XulCzXrsxTrNNKdvlhWQf3bTV7ssSuQ4VmDFHA4nDqmZ4zbfT4rbYdJkm12IPwUTfDXmNDue/e+wrLHHcXf7CJOgSRDNuVOXoSKHbjNDko6/vIcdsHWuh0dbxXRVWrbju+BT+baNZRWpKRG93Dtd0zQCSSlOklnc60YMnuZ5BV3KCNcsvWcv7zBGrdYRS2VXnDY62OdHLKHbbY78PotLxH4stUY593hWKxSrnFiPg5nkrFkltXakwkEeIS7joPG4lhpRcZoj96kniFdYATkO6mN5F3VMUyYw/JXOcZ4suBnGfukEepHfVD1diTn6tK+oye0z4R91tw7nGuILxip3mBIEdtRwoTsPQCwn9hdycmRNvQD4ydXYXWNljztu3MOCYWpuT2J7Yroww6VXmJ4KvQ6hdgxyQ3OZo0CI5+z5kqrxNrJ3JssXLlAJSz23w1EBCCit0O8WV+GNuPHkiktxbiSA5LOAzfGeTE3LKzfklHDFoqU5vlp4Mn4iZJFgVgVUhAz8QcHiCOKg4xnvrEkeAs6GN3tXTnbbsgjPIvJK/78jZI/1R2Vf+yBrGLlmgWXOp3GhtCoQhhkgmsQFAVaFYHrpLFLlirKzWVeF0CcVWRCuER2oVyyazzx8yomqCRKQ3CjBc26WWQMx5lL9fjNTiUH3oVGK2eZIjkMQWPrfE0dY2UDkvN/xhXCXtwVYJKoF+2fdZWVpa3OZpOjIU+DkOfLijSIoYKskqqsjcHiYtUO8l9t/hrLnwGHtXILwe6xOnkuTrVL1FGiI0RGiI0ROB5KeSl3fbq06a4Aw9iw4PRqwk4MkhHqxwRHECGkYYGArumTT07535GeZ5Bcr0k6R0uBUpqJzdx9hgOrj3cgOJ4DyXrd5LeTFLY6SUqSYUfFNM2DNZmwA00zADLHGFUYVFAVQABruaenZAzIz9z3lfEeN43VYzUuqqp1ydhwaODWjkPU7lL/ABrJWgVjdjoiB3P4aKVk0ULGwx3/AM/5GiLwV15ov0lRoiNERoiNERoiNERoiNERoiNERoiNERoRdSqFB9BqjI3kPRQultviKxD/AHNieL/ZSyR/+Bhq6HOGoJHgSPgVhS0NNN/mxMd4safiEpdv88N6ix0943RAPQC/a4/7vV4n+I1dbUSt2e7/AFH5lamTo3hMvt0kJ/8A5M+Nlvbz56b3uajbre52LFRzHPZhmMcgZK00c0I5MhdWNlImDKwOI3766zARPUTXe4ljea+d/wAVKLB8GpGRUkDG1Ep3F+y0bm17a7eayscD0/gP569J4L5RWtU3NHJAPcdiCMEfwOouCpLSNVq7j4cSTkQWjLgh+BwH5DBLKexb/GvF+w+LAxrWVOHQ1GrhrzC6DDsdq6AZY3ktPA6hdCeA2JHkeSOCRlj5LIHETNHEkWY50EiqrBAQLAr8fu5cKHPNV2EyucXtXe4F0ogp4hBKCACdR373CwbNsryTQ5UGJJonnfnE8SxRuryBpEd4+6Ky4DHJI+XfWspqKVsgLxay6TFMepZaR7YnXcRYea5jb5DNJPNHIjLNPPPnkpOJ5nm74PY/H6H09PlrAqw90riRxW+wh0UdJG1rgbAcRutaw+RLx7qHqyHj3wRMA+cAn+7RCR9AT2yddBQMe+iljyne477rhcamhixqmnDxbZxuNLf3XGv1epFI/CQksXUJE5IUKB3wuMsF5t37FsdyCTro6KoJFmG3foujkxugjaS+Rt7mwGp9yev2EvK2GzaG+XykcFex7ns0c0iILO4cWFixGpOJ2rpmKAIz4kM74BgVh02G0oZ/EevKekuMuqnCKG+Xj+6fNfaD2kzndYIZt1uSh6tdqhiMdKgHyi9azNDXia0AtycQdWwRLDHIGSCELuWODjmAueHcuNMTmt6snKN+8nyXQ8He1375NdiTaLINJ4kkK26j8mmi6oVObRDmqEcgWABZfiPyxpK5sTsrgfisyHB3zMzMcPNOHt/ntQIHvBmon5++RcIl/wBe3C09JBntl7K/1GbjK2J/FYs2F1EWtr+CWt+J3UNDKEbHJGKiSKQEZAdQVLIR3Bikjb0IYjkrZ1zbRazY2I+q19o34SM0UiGGxGMvExyCucCWF8KJ4GJAEigEEhJEhflGsZuHFHNsLjULraqVtau57ZHNG8UqLJFIpV0YZVlPyP8AxBGCCAQQQCIIvopDiDcJA+ENjehc6LMXjmjYRyN6twPJQ/yMgXIY9uR+IBeXEXDqFJNzdORq2qUifOKgJaLKflPUkH5wWop1/rGNSBfTwVbXEG/iPVQ23Py9rU/EFa+cJFcS2qqzARxbrIsRMqcvuyXKsUy4BALxMQCZdYE8IY/MNjut9S1DpIjHxb8E79vxDXrANZnhgU9gZpUjDEZJC82HI4BOFye3pq3cDdVgE7Li2fMWlDY6/UkKTRLFKVqW3Ga5kkhZXWAqQVlnDDLAgKQV4sHtOc0G6yBE8iybXzD8JbGNuvrXWzQkalb6Sk7vSrc3hkZFaFjHUMTOR9i6dNs8eJzg47stleaJLgEKX/kZ4gBswlSClmAYI9CGQSoR+eO356lw7N0jNnWT0+Ld9asiTYUxCaJJ85yscriPqLjsODspbII48j2xkWBqsp176LJ4u2CC3XlqWcdK0jQEcgrksrMDEfXrR8DNGV+JTGHGOGQ2VQXjf4z8ltw2a1NI9u4s62pqf6xgmkXqWa6hhBajYnhKa3RtJXl5RzVJYJouSMyx6Grqaimdnbqz4L2nongeB49TupZrsqmgka3D9NCB3cWqR3kXvlq3SqyndK1uYwRPbievCZ4JCo6sbe6zw9Nlfko6sBPbuNdTDJnaHX3XhlbTmmmdE9pBBI4jY22KevbSgdDIMoGHID5rnvq+7ZYAsDqnt2zzApABVkVAoAAKsoAHy9MawXRlbVsrLWC5u8+dFYArUWTcJe4CVF5oGHyknJWvER/+9mj1ay81VfkkHJblv2ZItwVCrRlDWhL9EdJo5GrXGODZDR2oZhH2ryAyK6T+7xyaWCqFxuuTvLjM2yCOWaS65WtHEW+woW89e1JLxZa9fb5PeOBb4fhp14wzyxoJuq+9Q49pzYrEO82XsSRytNLPAJUhEDTNtxhTrSxq7IJWqWqKsycFbhyCKGAHK41F7MnkvpX8H8SsaigJ5SNHud8vVNdrll9Lo0RGiI0RL7yX8l7u+3Vp0k+jTzsD0asOcGWUj1PySMHlI3YYAZlyqenfO/Iz15ePy5+q5XpH0ipcCpTUVBuToxg9p7uQ7uZ4L1s8mPJSlsdJKVNP8U87Y61mXGGllYfP5Ig+FFwqgY79xT07IGZGD6k818S43jtVjNU6qqnXJ2H6Wj+Vo5fHil8i/n/M6yVz6u4f5ydSitdfz/mdQiFT5f8AM6Irun/nJ0S6oy/5ydEXgtrzRfpIjREaIjREaIjREaIjREaIjREaIjREaIjREaIjRFUDRSt3ysg5+9WvXqzdGP8ACKtlf+9K0jfy161gdOIqcczqvzx/ETGTimNSvv2WnK3wbp7zcpeODjtjPyyMj+WR/wARrovBeZLnWWGcyLwI9JkOQv5tgFB8yHUx/Un01aPero7lfDugD9Jj8eMqcY5r+8Pl+eO2fkucCoO4KC078Fl3MZQj6lB/N1B/odHbKG7rHvdflFJjHPpuEb9pWKkKVPqCGIIIOhapadVuPCpOSB/EDTKLJmdwKuGpsqDquJ423v3apZnBCtHC5QnOA5GEPYE4DkegP5HVuZ+RhPcr0LM7w1Td2I7Z4frQU4U98t1asddVQ4MULgOQ0j5Wsthj15eIaaw7CVo5Pg4Wo2ANsOSxZHukeXu0F/gmI8OeD1rQpEoHwgA49PhVUUDsvZEVY1PEfCi9h6ay42ZRZUyPzuuu77PPhjFW3ZIPK7um4TH/AFIJ2owgf4elVVh/rn8NcNWSXmd4r0OgbkhaO5OdNtjAHiATg4BPEE/IEgNgH68W/I6xcy2JKR1TfrO0MZqb9GHJaxtlwsNvkGPiepOgkXbpDjmXgDVz8TT1lZ2mTZU1Y+PTcLRV2HRVGoFnc09/g7xvU3qDq12eCzWcCSKQKLm32GUHpzxhmVklTByjvBahYPHI6sjjpo5GSi7VxE0D6d+V40+KVOw700nKOVVjsxcetEpJXDFhHNETgtBNwYoxGQVeNsPFIq3gb6LFc22o2XW1KtrVvbesnAn1Rw6keoYf8iMqfwOpui2tQiQ/m5axXRPm8o7fgoJP9SNXW73RJXxl5EQ2qkasglZelLJDIA6SOhDFeLAjuMoynIZSy9s51S6ztCrkcjmG7VEnzR2EbTNZr2EcQWa32VifJlhJjlCUZ5nyzxNHDK1Z2Y4CPE2W6bSaepiEbtNvgupop+tZrv8AHvS92S5QtZLXa7FPeRFDHIszzTe5WwFCRF3bp5MhCqx+Edux1huOi2LRqpKQ7vtVoLAZ6NluCr0zLA8hGMY4c+oM+npq3dLcUiPJLbTt92PbGHEbdYjirE/t7bMG/V7jLMx6cXKk7NgvNTmYAAjN4G7VjvFng81LbcdvSWN4pFDRyIyOp9GRwVYHHfuCR21ZV9aPiXZTPDwU8ZFeKWJ/3JYZFkQ9snBK8WHcMjMpDBmBKVEP9IP4McQ+8QITHYjSxbVR2942uzUENv8ACRNrt7nHKVHN4IYs5WqAMCuZngeO5dj0QqhTYvSyudYCRtz3HT5qAdyiVmr2YVb3qGeIRCN3iknLyIgrdSNkdeuSIwwccSQcgctcthlS9kwYNQV9N/iVgFHVYa+tfZkkQuHW9q/6T4lS7qTZBCWrXJGKunv1iR43Xs8cn27kMjAqwz2IOvQblfFmRp4LteCtihnuwraVrCMxBSxLLOhbieP2crug+LHoozqklSABwUmZpY4UHIpDGgwORWNFA+QzhQPw1YV1a1bw1JNMZq6gFo1XqyowgV06qpKPuvPlJnUrEQrqsYMsWFbUXVYCVnlv4dNaArImLJkcWJizMbTqxxOGYBlicHlHX+5XU9JMqgZqCbqfBQm9uTwSUubhZ44RG2fckfGSxurPsd+MHHYA09omYf4cnPJQuuxCLrKdw5ar0ToDiP5HG4Hk6PJYf+vQf+oBRYOuBX3UVTRUo0RLryb8m7u+XUpUk79mmnYHo1oc4MsrD+SoPikb4R8yMmnp3zvyM8+Q7/oOK5fpF0ipcCpTUVB1OjGD2nnkPmdgF64eSXkpS2KklOmv0eedwOrZmwA0spHb8EQfCigKPmT3NPTsgZkZ68T3lfEWOY5VY1VOqqo6nRo/S1vANH2Sd04EY+eslaBVYfPRFdooVqroiHHz0Uq7OihWL66KV4K680X6SI0RGiI0RGiI0RGiI0RGiI0RGiI0RGiI0RGiI0RaW97iYonkUZKgcQfmWYKPTue5HYdz6DuRrLpYeulbHzK5rpJirsKw2esaLljSQDxOwSy8IV4qlSNS6ImZGV3ZUDh5HYP8Tf6QEOBnIBwfQjXs0DWxsDV+bFVI+eV0jtyST5pRVpS4BjSaUH0aGvPMpH1DRRupH4g6vdYFjdWfshZTBJ869pfxepaRf954Qo/idM7UyHcfFIrxRU+HnCQyRt8SoV5QP+/H+6370TYRhnt65tu1Fx+6vRng5cyXxkwjJb7ycTIgBw/xAxyx57jLABlP3T6n4STQZNNVcEIJ0Sym3FJYshgAWjDA/IGRAVP0yDxz+Py1kONxdYoaQ63iuqdVq2ufbuSekcef8TEBf/M6FVWHFJ/xh4SktVLEbvyeSJxGi9kD4yn55YAZP56x5mFzCFkQyBkjTwupF+XHiBb1OK4CS1nnNLk/GJnkbrJJ8w8b5iKn7nAIMBQBdgILB981hVLS2QjhwSqip9x+eshYqWXkz4fY7dRjjUuzQLLgD5zEzMT6YGZD3ONecVBvI7xK9Pg0ib4BOOfLe1jPTX8uaZ/44/rqxqr10m988PyRHjJGUPqM+hx8wRkHB+hONVA2Upp7Hg2WnbTcNtZIbMSFBE+VgmhLc2qS8AT7tK2cLxf3aUixCEInitbCCodEcwWBVUjJ2ZXf2UhPLzxzW3WulyuCroZa8scgHXqWEYLZqThSRyjkVc8GaOUCOWNnR4nPXRyNkaHNXnc8L4HljvvwXV8Nb+Z1YSJ0bELdOxBy59OTHIFHwvUglUiSGXivNDhljkSWKO403Vp7beC7GqlaVCdESTk233q0sjDMFfsmfR5M5J/JTjv6HH56u3sESsJ+v89WlITEe01tUMu3RuiCWxe3jYEp5AJLruVQp0+x+z6Edic5/ZeTOBnGFUkBl+8fFbWgBMoA4A/BPX4e8MRQ3AeYZkpIlaMk8oVE0nvksa/dXrmSojuPiPSRSQoUa1D911LG5RZLO7TSVeEqJKh9UkVXU/mrgj+mrRVRUffODYYq26VegqxrPt0+YkQIsXuduJldCpGOsb7grx4r0E4leTg5EKx5/ZCevwn44WWy1E8TNX26hclPUUuffHtxqOl94BfdCxkPY9VVHdW1bO9lWNgV1fD+8STS34mVVNa0sERGfjjelTsq7ZJyQ9h4zjA+z9PXMXVRTF+fu2DxD4PnsVpQ1qKlNbjeHBxbrV5625U8EAAyRtf251IBVpCRxKKwtyDMwgcis2ilENRHI7Zrmk+AIK8yLVeOeJlPxRTJj81cZBGfQ/MfQ415uwuhfmG4K/Qqpp6fFqExO1jlZ7iND4jdSq8j90r7vtsUV+KCzcoca85lRZJDwBWvZDMOQNiEBiyn+8Ey5+Agen0dQ2oiDxuvz46SYLPgeISUcvA3HItOzvP43Cc3ZPLDburEJID0+ouV69nj6/JerxA/ADHr9dZhYLLnGyuvqVJjw/4Go1iGgqVomHpIkMYk/wDm8eof4trAK26UpOrZULh0IOnbsDJ4WUjsKO5xLGBXnx8lUxrTIXtljI2DljoiaT2q/BHvldI07y3Ku47Wq9+3VqPuMM+B2Zq9rbIQA2BxnkwwJAaHNztLeYKy6SYwTRyt3a5pHkbrzJhm5KrD9oA/zGdeZkWJC/RyGQSRteNiAfUK7UK6lx5PeT93e7qUqSZY4aWZs9GtFnDTTMPQD0VR8TthVGfTIggfO/IzzPAeP04rmOkPSGlwOlNRUnXUNb+pxtsPmdgF64+R3khT2GklOouScPYsMAJbM2MGSQj0HySMHii4A+ZPc09OyBmRnnzJ5r4jx7HarGqp1VUn+lv6WjgB8zuTqU4mNZS51V0RGiI0RGiKmiIxoiNEXglrzRfpKjREaIjREaIjREaIjREaIjREaIjREaIjREaIqjRSF2PAng8XZbcjoZYtvgawIhLLDyetGbMrBoWRmlXlTijDPwT3lpGSTpKjd1gNI0sMzhc8F8g/i90imfXDDI3kRNDcwGxc7UX8Bb1Umdj8A0qx5QVokfAHUK85sD0BmkLynH05671rGgL5kdI46XXfLauqiyAdFSUnvGXgWveQrMpDgEJOh4zR5/df5rnGY3DRt6MratuYDvv71dZIWnu5cFE/x54EnqO8MpWQoSscwHFZQw/u5VyeBkXscHiThl4sAi4j2kaFbJjgdQuNFacxcV5c2Xgc5GAw+8/4hcH8W7DHqKgSW6bqCADm4JTx+JrBwA2T+CjV/MsfKF2K8Q+9ZnAP7hkVAPwPcd/w/wCOpuOJVs9wXeqWEYfAQV+o9P4H0P8ADVd+SslbvhvxFLt8jSwIZYJW52aqkBnYgAz1yxCrYAA5ISqTAdyjBX1bILDmbtyVy7ZBZ+42P3wT5+EPGdW6vUqzLKFIDqMrLE3Y8JoXCyxPgg8ZEU/hq814cNFhvhdGbOH0Kkb5Vb1UobJtU0hYGzRpcUjilnsTytVR+lBXgSSeZkXk3CKNuKqztgBmHnsje2fEr0eM9hvgE4Z8RxhEdlmRZBn4686lP9sDHmD8TLwA+ZGrNldWzPXinjwwSWNxkdwysD6MrD+jKf46g6KbpmPMzwiteRemD05FyoJzhlOGXJ7kd1Iyc99VgqoFRk8ufEUux35r0UUssO4bheXdasJZ/s4XtGO5XhYszWakcBzHCVNmOSVQjutVU6qFwgibIOOhXIVUZqpnxfqbqPp5qX9iutgQ36UkTyNCrQyB817lWQCVI5HUPmJ8iSGdFZoWZmUOkk8U2137Q/uuZva7HfZ5rd8OeJo7KsVDJJG3TnglHGavLgHpypkjJB5JIhaOVCskbyIyuZDrql7Mq6c0eRj5fPVatqsUYUAAYA9BoUXL8QWYyFquGY2xLEET73T6Z60hP7EcasFMhwA8kSD4pUDUE8Fca07pDeGKSbvur3XJNTYbU9KlBjAk3QRCO7ec/tLWinNKsn7LG3KcloCmpqX5nW4BdRQw9XHnO7vgnKgAbdP8UO3H+AtWh/xNL+n56witsEs11bKgqLPizwnbj3m1LPXv25pjJ7pNXit2Kj0ZnjaOFiVNShNUMQgePqwrKONkl2sN0r0bgFYlY46DZctfG0ux3m3DcpP1fJcT3YJfaMwyxgR+6oLaO0QmjjqSv7sLGY+vICp5K71FzNzoobHKSGMFydgNSs9T9IBtsS2rbJXLvLFFHBHbAtWnUmGKQ15eKV1mJUK8jqFhVZJnjGEjsh8Z2cPVbGagq4Tllic2wubtIsOeyZvdPaZk2ujYobbcgfcLtq3ZtpXk97q7dJbkZ5ljlKBSYgy14ogY+bI07xgmUSYlZWMpmaau5Lq+iXRSo6QVoi1bENXOtwuNBwub+lz3KNFWuEVUX7qKqgfgowP6DXnbnFxJPFfeFLTspoWQx+y0Bo8ALJwPITxK9feKkafcvdWrMD6FUrz2Yj6j40li4qe/aWQY+Pt0+ASESuZwIXz3+M1BE6hhq8v8Rr8t/wDykONj5gWKmYp13i+QdQU/PgjfevAjftAcX/1h2/r66wZG2K3EL8zUpkbVghXiuF4xvJCsU7TCEpKqjllusjunVgWIBpJZHjUtGkKmTqIhHIB0eALoAmb8wfHcT2ds3OWV6lavdn29op2Eah7ST1w9gZZeb2YaaQjI6ayuWY9ZhHWNE7l54+N6fS3DcYcY6G43oAP8MdqVU+n+j4a88rourncOevqvvDoNiRr8Fp5XbhuQ+LNFxtYC7xLjy887d12lZE267JUWVg8gjWJg7AcQW6kb5wOwHoMn6nWRFUSxXEbiL77fMFc1i3RrDcWe19dCHuaLAlzhYXv+lwTi7f7d3imP13MSAfsyU6JH8StZHP8Avaym4jUt/XfxA+QC5ab8Nuj8gsIC082ySX9C5w9yVFH9JB4jT7w26X8ZKsgJ/wDlWIx/IaujFakb5f8ASf8A7LTP/CfBXbOmHg9vzYUqNs/SfboP77baEn16TWIf/FJPj+ur4xmXixvqR8itTN+EFCf8qpkH9TWO+GRKbb/0pjZAl2QY+bR7gc/wRqWD/vjV0Y0eMfo79gtRL+Dht/DrPWL5iTT0KVO3/pQNsP8Ae7ZfT/ZvXl/8UkP/AC1dGNM4sd/6fqtPJ+EGIj/LqIj452//ABclLtP6SXw9J9+PcoP9pWib/wC4sS/8NZAxiDjmHlf4XWom/CnG4/ZMTvB5H/c1qVFH2+fCz4zuEkZPykpXvn+KV3UfmTjV0YrTH9R/0u+i1Mn4b9IGbU9/CSL/AO4Sq2/2s/DUv3d6or/tZej/APfCPWQ2up3bSN9QtBL0SxmI2dSS+TCfhdKfavOvZp8dHdttlz/1d6q5/kJSf6ayGzxu9lwPmFqp8GxCAXlp5WjvjePiF4i686X6Go0RGiI0RGiI0RGiI0RGiI0RGiI0RGiI0RGiKo0UpyPJTzNp7fBPBLz95sWLJKdIYnim6Sqsc8rRwE9OJAUMgb4COJ7HXqGC1UIp2x37XEL4J/EfA8QjxioqZY3dU512usSLWFtRy2Tj7b5re83a1CCu6S2UsSCSy6KiCuod8rA05diGXivKMHvlhjB21bX/AJVmfKvNsOwo1kvV5wPJL9fAtph9pf4f/ZakUf8AAm093P8ABV/hrlJOkErvZaAu6h6JU49txPuVz+WrEf8AxLcAfqBt/wDwO38f6axf8bqSeHosw9GKO2xWOx4buQjKutxR+yVSvZx8yHDCrK3+ApUHqefoDtqXpBc5Zm+a0db0Ts3NTO8j9UzXmlJFPKwwT9mqSxurRyI4JwrowV0fHFlyBkcWUkFWPUNlZM3Mw3C4owSU7iyQWIUcNx26xBYf7WMxcgCH7F+S5V2YLmPJPEleS8gTxUPhdT+ay1Jh7r34Fdd/grn4T/igIy9Z1eX9QNr37/sroUKkJOJomTPzAEi/xycfljJ/wjW1DRxC5RxP6XJT7T4Yh/0M6qfoERGH8MBh/LV4MbwVh0rraru1vD8oPxWJCPoGP/M4/pq5l71YLxyXahh4jGSfzOTq5sFauk/viRzl0iwbUanpzoWR68uCUK2EwyOGAyqOCAe4we+NIwPaQN+azad/VSNc8XbcXB4gb+q9GfZR2phsm2XLDhpX2vb4kLH/AN1qw068bQFmOCz2UmsTSdi7yIjM61oCvCSBwOU78fELuHPY9xfGLNJJA5DgnhpX0kBMbpIFOGKMrhWHyJUnBH0PfVshU3Wtum0l1+zkaCQZKSIOS8iQT1ISRHMrYwwbD4LcJImIcApSC8wNyJr8biCvNG4KTAk1JskJ9nMe0LuGGK1npyF1KRmyqiV6raaKWnVReNbjuFeMeq7zcBB9cSbbftH8fWUH+Wt65wNCOd1oWAjEHHhZOJ4b3azs8jFEks7S/OSWrEpks7fISXknpRD47FaUlnlpR8pUc866Sc2gNuir8nYftwTEsM67+JGO18U7+1zU7yR3asySh0KRXKzqSUBOYyw5K4RycwTq4STOY1cHHSgtf2h6ri3New5HDyXfjUgDJycdzjGfxwOw/h2/Aemq1aK0txjsEjovCg+ZljkkPr3wqSxD09Mt2PyPpprwUiw3SG8f+Mk2mPkiS7hulw9KpX7dSd1J4CQxoEp7fWaQNNPwVUD9zNPMiy2JHiMd6y4YjMbbN4/fNKvyi8Afq2jHXZxLYeSa3dnVSgsXrkrWLc4QliivNIwRMnhGsafs602+pXXgWFhslNSosLkkuPgepBHn5c4p7LY/MrOD/DVtyuhKMatndQVXRQoZfpM7BNTY4c9juktgj6+70Z1B/MGx/U61mJPyQO79F6P+HtJ+ax2nHBhLz/0j6kKEEkYYEEAgjBBAII+hB7HXCtcRsV9vy08UoIkYCDzAKI4wBhQAPoAAP5Dto5xduVMMMcItG0N8AB8FXUK/dY54AwAOexDKQSrK6kMroykMjqwDK6kFSAQdXI5HRuzMOq1eJYbTYlTupqpgcx24Py5FPx5Keedx+pSsNHbliUSwyTOYZ5KxIQ83jikWV4ZPhZzEjFHiLF25sfRcNrXVMWZ240K+GunXROPAsQMMLv4ThmZfcDiD4HY8VJnyl82LrGSCGhVZ89QmXcpY14AhTxCbZMxYA8sYA/Ea2Ehzarg4mCPS6dO1v24ypxElekT94wK1yRfr0pbCQwhv8UlOUf4PrYV8uTceJKqVLkVyzYJWIRSPcuTAsikWKtteo3GOGKX3mm/u0Cww9SMssasO5TuFxvNXy1NvZN/sX0EFT4r9FX5rPxir1zJPPDIg6DyGGWKCJh1FWVncRO6rDSVI3sodeflUJv28gdg24SP/ABkihdv5szH+OuFxU/8AiXeA+AX2j+FzbYDH3vk+KQmtQvWkaIjREaIjREaIjREaIjREalSgrqgtB3CI1UoRoiNERoiNERoiNERoiNERoiNERoiNERoiNERoiHUEEEAg+oIyD+YPY/x1U0luoVqWJkzcsjQR3gFKbyZumPftnGW4Mb0AUkkL1KUjADJOBmIAKOw7YA1voaqWeF7JDewBC+c+nXR6hwyamqaOIM6xzmutoD2bjThsp3bNsklhxHEpZj/ID6k/IawmtJ0C4KSUMFynd2HyirxqDNmZ/n3KoPwAGCf4n+GspsQG60cla8ns6BKBfA1MDHu0P+4Cf5nvqvI3ksbr5L+0UxntI+zpXsVns1l6ViGNunIMkocEqGGQZa7PgSQucAEuhicK65VNUSUzw6M6cRwVqeGOsYWSjtWNjxuvOnwTeW7Yjn48VnrNKY278WCVo2QZA5qCXw2ACDnHfXSU0zZ65zt7MA9+qv4nSTUXRWnbILCSoe8d4DLA+YXW3nwCU71sY/6ljgf/ANN+/D8Eb4PQAxga6HKW7bLyjMHe0ultXhflGpapYLDs3CGWbDD1ya4lUfhk99Xw4W1B9FjODr6HRKja/C1l8COrPj6yoYAPz94Mbn/sqx/DVQffZWi3mQt6x5MXphiSxXrofURiWdiPox/s2PyDEfidUkOP3dVNcxu2p9F0a/k1HWSIGZ5C00ECxQolZHexMkCc2PXlSNWkDsY3DBVOCcYNLgWj6KsODjt804G2Q1tz2weG7UyqkFfcIoakruGlne9fWOdTIF98XboDWCMhfpTtI7oskcDR8hVNdHKTzN12FGetiHcLedtPcuh5Y7XFPUo23iWHcIYRBLYrnoWYbVYmvbjWxAUl4ixFIrRlyjgEMrAkHmZHvikIB0XoEEUVTAxzmjb0KfHwx502K4CXla1EB/73BGPelAHrPViULP6HMlNVckqBVb4n1kx1LXb6FampwtzNY9R707Wx+IKt6JjXmisxMCkgjZXxnKvHKn3kYd1aORVZTkEAg6ywtGWlp7X9l5w3fDS/9N7CREQSLNJHHPHHEZYv/wBHQgaISI8ZK5DKjqydu6sBg4md3XZSdA3ZenupYR0UE+QdaZyM1he1hpfkpj+GfJ6z7vHIu4TSSd/huRV3WVM9mZq0VV45G+TLyjC4PRcnOsvSy8wvbRcDdfKSzBK1iGCzWsy95rO1WIeMjABQ9iGcxxW2CgBZLVGZlAAHHWTFUPi9grFmp4pv8xv1WWn4o3yN+AirXVwMddJKEw7d+ctb36OVyflHQroO/f0B2zMWcPaF1pZcCYdWOI8kkPaH87d/2WhXuNR22H3m9HRGZ7NsxGWGeVJSpioEnMBQKVwCyn4xldUy4u7I4saLgLa4J0Xhq66GnnkIY8kEiwOxtvcb29U0PkV4wezvG2blaeSaa9s072GkkZ3LQ2NudVRe0cUEbSzcY4kijUtgKC5zlRvMlnHiFrqiBtOXRtGjXW9Lqf0DggEehGR+R1bKrGoWhtW3OL1iRizI9WqsXdiqFJbXXUL9xS/KFi4+N8AH4YowLZV0JU8D9Dqg7qCteC6rEqD8S/eX0Yfjj1wfkfTSypvdQv8A0k83/wADTI7tub4+eVWiv/CQ/j3H0OtDjBPVAd69z/CONhxaR5PaEbrd+rbqFeuOX12jREaIqgaKU4fkLvNQXJKllUPvYjaGbJSSKeIOiosylXj6ySMq8WGWynxdbie/wMO6kh7bC+hXxp+LogOKNlhlDn5Q17L+zbbTvvdSi8HeAJ47MbU7jrISQosRRTJgjBBMfu7FcfVic47nXQuj0XhbJnE2sn+qeAJ2C9bcJg2Pi92gqxKSfp14bTgDvj4s/jrDIWwas3ivy3qGrYYwCeZathY3nJnlAeIiRImkLdHrqvTfoiPIOqSq1zPasuAeGd/cH12m9wb/ABPXcRsPxDMpGrRNhdVRx53ho3JA9SvLTeN5nszTWbUnVs2JDLNIFVAzsAMhF+FQAAAo7ADXnlVP18hev0D6N4KzBsPjo2OLgLm5tqXanbgtTWKunVNFCNERoiNERoiNERoiNERoiNERoiNERoiNERoiNERoiNERoiNERoiNERoiNERoiNERoi2/DtzpX9sn7fY7lTJP0WWYV3P5BJiT+A1saJ3bLeYK8t/EWl6zC2zAaxyMPgCcpPoV67+TXhoJXMhHxyjln5hf2R/LvrZ0zLhfL2JT3eANkrWXHbQ6LHBuFTUKVpb2B0ZuQBXpSZB7jHA57akalQ421XiZ4CtvBWqSpjmlZBhvusrRqWQgYIDFVPIdwQD3GVa1FXPpatz2jQmx8F9H1PRSDHOi1LBKSHRxNe0jgQ08ORTt7Vuby0616SCSvDaQPG7lWj7sVwZVJVSWGFWTpu3yU69FhrYpDkB1718Z1GGzwtzlvZ5/XklR4T8QmvJnuUbs6j6fJh+I/wCGdbMFaZzbhOjT36GQApIh/DkAw/NTgjVd1jFpVNy8QQQ4Ms0UfI4XnIqlifQKCcsT8goJOqHyMYLuIAVbIXvNmgk9wSA8Z+edOtOtVobks6rFbCrB0QgSUNDLytNASDLHleKuGCn1B76epxamibcm47l2uBdD8SxecwUzQHAXOY2AB096anxNuz7rcqLWr9Od3jrwJJLnE7WJJfeHmCExlS5mklUO68XYczjlxlXW/wCIzMbDdoF9V9I4N0cb0LwepqcVa2UyFtmAXbfZouRxJ1UsvYo8NTbjt01i9JKTPOtuCQKFE0NqJObhnHJuNyG3GztHGZWQzAMk0bvbmpxcAuuQLLyp+KiWR8kUIjY43DQSQAQNr676p6938oHX+4lV/wDC/wADfzGVP/d1gOh5FZMdZcdoeajZ7YHh+1t1KjcCCGw+6VoIp0YdUqI555Yi8TLL0WjhJZeaqcL8wusuEvia552AWRS0kOLVsFC293vFyN8oBJPuUYYvFlkWRc6zmyDkyszhmHR93KM0bxycTB9llJEcKAQ6sOWtQKt/WdbxIX03UdDqGXCxhQzCMHMDftX5n334crKVHsr+c+4NWnYW5JXgvWUmqXJJbEAimkNqsteWV3s11SCVYIysskIET8oJWHIbp1VezraEehG6+XcT6N/kqqWkJOZh0PBwIu0+htpxBUndv8+6hUdeKzA3oQsEltM+mUaosshT6NJDCcdyq6vNnY7iFzEmHzsNst+9IrzZ9s6htikRVb1yThG/aI1q8QmdooDZlnCywrNKjxoRWk5MpA9VzU6RobnGtuSz8KwaSuqmUznNjzW7TttTa2nE8B71Czzt9pHct+CRWzFFUimWeOnXUiPqpyEcksrlpZnjDED4o4ifi6SkAjRyVz36N0B819N4H+HNBhpbPKTJM3UE6NBsdQB87rq+zf4qgqU4J7KSnlUFWKZFMiKYLlhfdyqDlE87tHiV8ROY0VnjKKX9DpXBsbb8h8F8Z4zC785MwcJHj0cVLTbJ9ySSoJrJhWew0fu8BEjoiVrM/wBrYkDIzN0EUpDCoQsQJ5QA5uOdcrAZHYalXecCMyyNylLLte6SoDNN0xPXjrmu3TEgj5KZJDnhlsnPLAxYsr7UrR4NrofshLBjOPd7Vqt8/n0Jo+X5tnRRda+91r6lZa1gSyR5KxWgFLD/AKtbcSB1H42IrWTj4o+7CQqHNza8VEf2y/aGrbw1ChBXlSxt088u4vMFX3WcxvWaghVnWaTl9tK8bNEFjgKSS9Q8OdxeVgjyHe/ovcfwrwurkxIVrRaFgcHHgb/pHPXUqOWuNX2AjRFUalSFZNOFGT9CcfPsMntrLp6WSdwDGki60OL41S4XC6SeVrSGkgE6k20sN90+3iny2Ffw5YSNVW0IIrc0oAEhkhljsvlvvYhVWCDPbgPQknXqrGBjQ0cF+dNVWvq6p9RKblziT5n7HkpD+RvitbgqTgsr8hHOkg4yRWEHGaORe2GDZIx2ZWVh2ZSZPsrXtbleFJlTrDK2a3IX1QqwUxPtcW3Hg3cuR+N6NNHxgfFLYqRuMDsAeZGB2Gcax59GOPcfgtrhjA+shbzewf8AqC81m15qv0YAsB4BGoRU0RGiI0RGilGihGiI0RGiI0RGiI0RGiI0RGiI0RGiI0RGiI0RGiI0RGiI0RGiI0RGiI0RaW+K3Rl4Eh1QuhHqJE+NCPxDqp1kU78srT3rnekVL+awuphG5Y63iBce8L2y8sN1jsUqtiEgxT1a00ZHoY5oVkUj8CrA66iFuUkL4ZnfmDSV0L0eGP8APWNILOWTEbtCwatq6uF483JYaN6Zuyw07UrH/DHBI5/ouq2e0FalNmleMOypxghB/ZhjH8o11oZDeUnv+a+38Pj6nCo2coR/2KbPkrtqjZNriKqUO3VQyFQVYPAjOGUjBDFmyCMHJ1sJjaQ+K+TImNMYFtNfeVz7Ps9bbkmBZ6ecfDVndIRj9yvJ1a0Y/COFRrPixOoj2d81q5sDpJTcsse7RW0PICopJknvWB+5JOkSj+NSGs//AH/4auvxmqdpf4LHj6PUbTexPmllsHgqpVJavWiic/ekVAZW/wBaZsyt/wBpzrWSVEkvtuJ8VuoaSCAfw2AeShR5g7x71vW8Wc5UWhSjz8kooIHA/AzCRvzJ1RXHKyOPuv5n9l7R+GVJdlVXEe2/IPBm/vulT5AwO++UFjUO/T3V1TGSzJsu48Aq/M9Uxj8yNXsJZeQutsCn4szZcKjjB9qQX52Ad816Eez7bjl2eKKjLGqJXjWpKirLEkbQr0HEYKh41I7xhkyAVyh7jKYTdwdzXz3UgWa9uxAThx7VIWUsQCccuJJUN8wpYAlc+hIBx8hqjKSVlNqGCO3FQI9uvznF/cq22xD+x7es7xTAqy3bbdOKzMmM/ZVgRWjbtzZrLd16TGrEWPZC3lfVeg/hYaWbE5nvP8ZrewOFr9o+O3kSo3HXNBfU5TqezRbRdxljMnB7VbCqT8M3uzM5XjnvIqytIrAEhElGMOSNjA4mMjlr4Lwz8QKRkdTBWaXcHMPfbVuncLqYu0eVN12K8eKsv97zAXiw7MrDJz3yMAn01fEbl5NUV0JbbinEm8lqZ2/cqssSTPuFCapNKRhyhhkWNFYHmoRnLK3LkrHkCDrZ04DCLrj62V0vabpb104ry98Y+ApNvl+EvJRndhSlcl3UpVp2Zq0jkfGYRdj6bsSzorZLNE51i4nStZ/FYNOK97/DLpZNWl2G1jy57RdhJuS0btJ420N+9Lbyg2sSbQIWcIBbsR8yCeP/ALQZ1AVQWZjyAVFBZmKgAkga6ukfmgae5fOXSOA0+LVMfKR/vcT81OSXYblxq0sVXorDYFhHuyGByGhmhOK6RzTqWjncdOwKsgP3guOJyLLn1v1PBl2zbljltQx168PTYxVFE0stlUfEfvEtpBWSEFJGZGaeYkBYFrEzwVISql8u7ABMe4MWJGPeasEsYGe441/c5DkdgeqMepDemqLqFzb9C9XA6lb3pfnLSYcgPm7VJ3SRQP3K8tx/oD8pBUWXmx54bP0N83heXLnfefv95evFDLwYYBVk5cSjAMuMEA51w2Km9QfL4L7S/C2LqsDabi7nvJsb21try2SJ1p164jRFfDAWKov3nZUXPpychRn8Mkay6SLrpmRnibLQY/iBw7DqirG7GOI8bae+ydWjSrR068caxrNfmgjXJ+3lhktxq5ycscV2y4XCDJwFBA16jHCyMZWCwX59YhiVTXyOqKqQveeJPuHIKRUNZZFaNwGSRWRwfQq4KsPyIJGsornb63V23+FuhKtiA8XZY0tL91LPTQIk5HcJZiAAVx9+P7NyeMLwxZRmUj/BfiDrwKScumFf65+R/iP651ivbYrYxPuF31nxqiyvKMXt2eKBH4a91dyJbu51KsYGcula4bjZ7d192p/FntlgO+e+vrXdXC8nl8V1vRSkNXi9LC3jI0+TTmPuaVAsnXm6/QRU0RGiI0UI0RGiI0RGiI0RGiI0RGiI0RGiI0RGiI0RGiI0RGiI0RGiI0RGiI0RGiI0RGiI0RVA1I3VMgBYQeR+C9VPYS3BpPCuylzkrTEI/wBSvNNXiH8IokGfw12bfaK/PqsaGPcxuwc4DwBNk827D4v4axp/aVyD2Vpax1kpr/ajssnhrf2U4YbNuOCPUZqSj/gdXYvbHircnsryatfDG2P2UbH8FOP+GueH+Z5/NfdT9KA/8r/4KePgSELQoqBgCnVAH0AgjA1nS+2fEr5Dg9hvgu5q2shGiJQ+X+3JLbiVxlcs2PkSilwD+BIGR8xq/CA54B5rX1rzHC5zd7LzB8IW2krRSueUk/KeVjjLSzu0kjHGBlnYnWPiB/juX030DhbHgVNlHtNLj3lxNz5pzfZLvMPGW2eh4l4lyM8Vm2/cTIR9GJVe/wDhHrjXRYUwCEnjdfPX4qVUkmNdS49hkbLDlmzXPnYKd3mDtybRepS7cBWG4zXPeoUAFdpUiNhp0ixxjmmkz1eOEkJZ2QyMZTNc0BgkG68/whxe4wu1brokN5xeZF2RK0BndUuWRWkMZ6bLG0cjt0imAjtw4cyCyhiVKOEdcCj/AIsoDltsStTU2eIAE6eqi17Q9BFs7fwVUESPDGFGAsRhY8AB6AdOMAfIIutri/8As5HePit3+Fn+/m/0SfBNzrhl9pFdXyyiL71UQO6coJcOmA6N1YWV0LBgGV0Rh2IPHiwZHkR+pwhgdG+/MfBfL/4vzvZV0mU7MefPM1ep/kV4gks7ZWllxyaND2GAOUaPgZJ7AsQO/pjVtulxyK8qn1IdzAPql3Y+63+q3/A6uDdYjtivPz2uPDsdXYvCUUWcNLJO7tgu8tjbWmmdioVcvI5OAoCgKqhVUAZWJ/7M7/p+K6n8Nj/+wQeEn/tuSD9lliLe2HJ+z8TS4Gex6u3Sghh8+LTNIv0dUPfGDsqD/Z2Ln+m7A3HqwD+f5Bemetkd1wy0F3NhcihAXjJVsTMcfFyhmqogz+7ixISCD3wRjvmgqoJSpq2VJV2qVC86v0g2yRR79WmRAr2dqjacr26rw2p445GHzcRkR8z3KJGvoi45vGgLMPHVfR34OSvMtWy5y5WG3C93a256BRp1yq+oEaKF0/Cy5tVh/wDWIf8AxjW9wUXqm+fwXlX4nSuj6PzZeLowfAvCXWwsfdlfJ5RbfTMZz3QrW3ObK/QmSKJiRjvGn7o16OvhuTeykxt2q1gld6A6hULobH4hlhm+zIHwKSCMg5Zhg/h27YwfXvqk7K7GbHRdXzE827VWpPPEsJeKNnUOjFSQM4IDg4/IjVgjRZWc3XnT4j8xrm8NDdvzGWQLI0MYVUhre8P1JxBGoHEyvgvI5kkYKqlyFAHnFfXSzOyOPZHAL7o6E9EMOwynjroWkzPYLuebkX3DQAA2/O1+ZXN1qV6mjREaIjREaIjREaIjRSjRQjREaIjRF//Z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Cells at work </a:t>
            </a:r>
            <a:r>
              <a:rPr lang="en-US" dirty="0" smtClean="0"/>
              <a:t>(</a:t>
            </a:r>
            <a:r>
              <a:rPr lang="en-US" dirty="0" err="1"/>
              <a:t>H</a:t>
            </a:r>
            <a:r>
              <a:rPr lang="en-US" smtClean="0"/>
              <a:t>ataraku</a:t>
            </a:r>
            <a:r>
              <a:rPr lang="en-US" dirty="0" smtClean="0"/>
              <a:t> </a:t>
            </a:r>
            <a:r>
              <a:rPr lang="en-US" dirty="0" err="1"/>
              <a:t>saibou</a:t>
            </a:r>
            <a:r>
              <a:rPr lang="en-US" dirty="0" smtClean="0"/>
              <a:t>) – Netflix</a:t>
            </a:r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9" y="2442210"/>
            <a:ext cx="4876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Características gerais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 </a:t>
            </a:r>
            <a:r>
              <a:rPr lang="pt-BR" b="1" dirty="0"/>
              <a:t>Reino Monera</a:t>
            </a:r>
            <a:r>
              <a:rPr lang="pt-BR" dirty="0"/>
              <a:t> é o reino das bactérias e das cianobactérias. </a:t>
            </a:r>
            <a:endParaRPr lang="pt-BR" dirty="0" smtClean="0"/>
          </a:p>
          <a:p>
            <a:pPr algn="just"/>
            <a:r>
              <a:rPr lang="pt-BR" dirty="0" smtClean="0"/>
              <a:t>São </a:t>
            </a:r>
            <a:r>
              <a:rPr lang="pt-BR" dirty="0"/>
              <a:t>seres unicelulares, procariontes. </a:t>
            </a:r>
          </a:p>
          <a:p>
            <a:pPr algn="just"/>
            <a:r>
              <a:rPr lang="pt-BR" dirty="0" smtClean="0"/>
              <a:t>Podem </a:t>
            </a:r>
            <a:r>
              <a:rPr lang="pt-BR" dirty="0"/>
              <a:t>ser heterotróficos ou autotróficos</a:t>
            </a:r>
            <a:r>
              <a:rPr lang="pt-BR" dirty="0" smtClean="0"/>
              <a:t>. </a:t>
            </a:r>
          </a:p>
          <a:p>
            <a:pPr algn="just"/>
            <a:r>
              <a:rPr lang="pt-BR" dirty="0" smtClean="0"/>
              <a:t>Possuem </a:t>
            </a:r>
            <a:r>
              <a:rPr lang="pt-BR" dirty="0"/>
              <a:t>uma parede celular </a:t>
            </a:r>
            <a:r>
              <a:rPr lang="pt-BR" dirty="0" smtClean="0"/>
              <a:t>bacteriana.</a:t>
            </a:r>
            <a:endParaRPr lang="pt-BR" dirty="0"/>
          </a:p>
          <a:p>
            <a:pPr algn="just"/>
            <a:r>
              <a:rPr lang="pt-BR" dirty="0"/>
              <a:t>Em algumas bactérias, existem também outras estruturas:</a:t>
            </a:r>
          </a:p>
          <a:p>
            <a:pPr marL="0" indent="0" algn="just">
              <a:buNone/>
            </a:pPr>
            <a:r>
              <a:rPr lang="pt-BR" b="1" dirty="0" smtClean="0"/>
              <a:t>- cápsula </a:t>
            </a:r>
            <a:r>
              <a:rPr lang="pt-BR" b="1" dirty="0"/>
              <a:t>bacteriana: </a:t>
            </a:r>
            <a:r>
              <a:rPr lang="pt-BR" dirty="0"/>
              <a:t>uma capa protetora que fica ao redor da parede </a:t>
            </a:r>
            <a:r>
              <a:rPr lang="pt-BR" dirty="0" smtClean="0"/>
              <a:t>celular.</a:t>
            </a:r>
            <a:endParaRPr lang="pt-BR" dirty="0"/>
          </a:p>
          <a:p>
            <a:pPr marL="0" indent="0" algn="just">
              <a:buNone/>
            </a:pPr>
            <a:r>
              <a:rPr lang="pt-BR" b="1" dirty="0" smtClean="0"/>
              <a:t>- flagelos</a:t>
            </a:r>
            <a:r>
              <a:rPr lang="pt-BR" b="1" dirty="0"/>
              <a:t> e os cílios:</a:t>
            </a:r>
            <a:r>
              <a:rPr lang="pt-BR" dirty="0"/>
              <a:t> relacionados com a locomoção.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7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Estrutura Bacteriana</a:t>
            </a:r>
            <a:endParaRPr lang="pt-BR" b="1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1" y="1690688"/>
            <a:ext cx="6781798" cy="4762363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5865223" y="4781006"/>
            <a:ext cx="1802674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7511143" y="4820194"/>
            <a:ext cx="158060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Ribossomos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4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6082"/>
          </a:xfrm>
        </p:spPr>
        <p:txBody>
          <a:bodyPr/>
          <a:lstStyle/>
          <a:p>
            <a:pPr algn="ctr"/>
            <a:r>
              <a:rPr lang="pt-BR" b="1" dirty="0" smtClean="0"/>
              <a:t>Formas Bacteriana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52885"/>
            <a:ext cx="10515600" cy="4875755"/>
          </a:xfrm>
        </p:spPr>
        <p:txBody>
          <a:bodyPr>
            <a:normAutofit/>
          </a:bodyPr>
          <a:lstStyle/>
          <a:p>
            <a:pPr algn="just" fontAlgn="base"/>
            <a:r>
              <a:rPr lang="pt-BR" dirty="0"/>
              <a:t>As bactérias podem viver isoladamente ou construir agrupamentos coloniais de diversos formatos. De acordo com a forma que apresentam recebem uma denominação específica:</a:t>
            </a:r>
          </a:p>
          <a:p>
            <a:pPr marL="0" indent="0" algn="just" fontAlgn="base">
              <a:buNone/>
            </a:pPr>
            <a:r>
              <a:rPr lang="pt-BR" b="1" dirty="0" smtClean="0"/>
              <a:t>- Bacilos</a:t>
            </a:r>
            <a:r>
              <a:rPr lang="pt-BR" b="1" dirty="0"/>
              <a:t>:</a:t>
            </a:r>
            <a:r>
              <a:rPr lang="pt-BR" dirty="0"/>
              <a:t> apresentam formas </a:t>
            </a:r>
            <a:r>
              <a:rPr lang="pt-BR" dirty="0" smtClean="0"/>
              <a:t>alongadas.</a:t>
            </a:r>
            <a:endParaRPr lang="pt-BR" dirty="0"/>
          </a:p>
          <a:p>
            <a:pPr marL="0" indent="0" algn="just" fontAlgn="base">
              <a:buNone/>
            </a:pPr>
            <a:r>
              <a:rPr lang="pt-BR" b="1" dirty="0" smtClean="0"/>
              <a:t>- Cocos</a:t>
            </a:r>
            <a:r>
              <a:rPr lang="pt-BR" b="1" dirty="0"/>
              <a:t>:</a:t>
            </a:r>
            <a:r>
              <a:rPr lang="pt-BR" dirty="0"/>
              <a:t> com formas esféricas. Porém, eles podem se associar </a:t>
            </a:r>
            <a:r>
              <a:rPr lang="pt-BR" dirty="0" smtClean="0"/>
              <a:t> formando </a:t>
            </a:r>
            <a:r>
              <a:rPr lang="pt-BR" dirty="0"/>
              <a:t>diversos tipos de colônias: diplococos, estafilococos, estreptococos, pneumococos e tétrade.</a:t>
            </a:r>
          </a:p>
          <a:p>
            <a:pPr marL="0" indent="0" algn="just" fontAlgn="base">
              <a:buNone/>
            </a:pPr>
            <a:r>
              <a:rPr lang="pt-BR" b="1" dirty="0" smtClean="0"/>
              <a:t>- Espirilos</a:t>
            </a:r>
            <a:r>
              <a:rPr lang="pt-BR" b="1" dirty="0"/>
              <a:t>:</a:t>
            </a:r>
            <a:r>
              <a:rPr lang="pt-BR" dirty="0"/>
              <a:t> apresentam forma de </a:t>
            </a:r>
            <a:r>
              <a:rPr lang="pt-BR" dirty="0" smtClean="0"/>
              <a:t>espiral.</a:t>
            </a:r>
            <a:endParaRPr lang="pt-BR" dirty="0"/>
          </a:p>
          <a:p>
            <a:pPr marL="0" indent="0" algn="just" fontAlgn="base">
              <a:buNone/>
            </a:pPr>
            <a:r>
              <a:rPr lang="pt-BR" b="1" dirty="0" smtClean="0"/>
              <a:t>- Vibriões</a:t>
            </a:r>
            <a:r>
              <a:rPr lang="pt-BR" b="1" dirty="0"/>
              <a:t>:</a:t>
            </a:r>
            <a:r>
              <a:rPr lang="pt-BR" dirty="0"/>
              <a:t> em forma de vírgula.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4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356" y="1000165"/>
            <a:ext cx="9330916" cy="51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8621"/>
          </a:xfrm>
        </p:spPr>
        <p:txBody>
          <a:bodyPr/>
          <a:lstStyle/>
          <a:p>
            <a:pPr algn="ctr"/>
            <a:r>
              <a:rPr lang="pt-BR" b="1" dirty="0" smtClean="0"/>
              <a:t>Utilização das Bactérias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13746"/>
            <a:ext cx="10515600" cy="5287054"/>
          </a:xfrm>
        </p:spPr>
        <p:txBody>
          <a:bodyPr/>
          <a:lstStyle/>
          <a:p>
            <a:pPr algn="just" fontAlgn="base"/>
            <a:r>
              <a:rPr lang="pt-BR" dirty="0"/>
              <a:t>Muitas bactérias são úteis ao homem, como o </a:t>
            </a:r>
            <a:r>
              <a:rPr lang="pt-BR" b="1" dirty="0"/>
              <a:t>ácido acético</a:t>
            </a:r>
            <a:r>
              <a:rPr lang="pt-BR" dirty="0"/>
              <a:t>, usado para a fabricação do </a:t>
            </a:r>
            <a:r>
              <a:rPr lang="pt-BR" b="1" dirty="0"/>
              <a:t>vinagre</a:t>
            </a:r>
            <a:r>
              <a:rPr lang="pt-BR" dirty="0"/>
              <a:t>, os </a:t>
            </a:r>
            <a:r>
              <a:rPr lang="pt-BR" b="1" dirty="0"/>
              <a:t>lactobacilos</a:t>
            </a:r>
            <a:r>
              <a:rPr lang="pt-BR" dirty="0"/>
              <a:t> usados na fabricação de </a:t>
            </a:r>
            <a:r>
              <a:rPr lang="pt-BR" b="1" dirty="0"/>
              <a:t>iogurtes, queijos e coalhadas</a:t>
            </a:r>
            <a:r>
              <a:rPr lang="pt-BR" dirty="0"/>
              <a:t>, como também as que vivem no </a:t>
            </a:r>
            <a:r>
              <a:rPr lang="pt-BR" b="1" dirty="0"/>
              <a:t>trato digestivo</a:t>
            </a:r>
            <a:r>
              <a:rPr lang="pt-BR" dirty="0"/>
              <a:t> e produzem </a:t>
            </a:r>
            <a:r>
              <a:rPr lang="pt-BR" b="1" dirty="0"/>
              <a:t>vitaminas essenciais </a:t>
            </a:r>
            <a:r>
              <a:rPr lang="pt-BR" dirty="0"/>
              <a:t>à saúde</a:t>
            </a:r>
            <a:r>
              <a:rPr lang="pt-BR" dirty="0" smtClean="0"/>
              <a:t>.</a:t>
            </a:r>
            <a:endParaRPr lang="pt-BR" dirty="0"/>
          </a:p>
          <a:p>
            <a:pPr algn="just" fontAlgn="base"/>
            <a:r>
              <a:rPr lang="pt-BR" dirty="0"/>
              <a:t>As bactérias </a:t>
            </a:r>
            <a:r>
              <a:rPr lang="pt-BR" b="1" dirty="0"/>
              <a:t>decompositoras</a:t>
            </a:r>
            <a:r>
              <a:rPr lang="pt-BR" dirty="0"/>
              <a:t> permitem a decomposição da matéria orgânica morta, colaborando na </a:t>
            </a:r>
            <a:r>
              <a:rPr lang="pt-BR" b="1" dirty="0"/>
              <a:t>reciclagem</a:t>
            </a:r>
            <a:r>
              <a:rPr lang="pt-BR" dirty="0"/>
              <a:t> de diversos elementos.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57" y="3757273"/>
            <a:ext cx="3666854" cy="2133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131" y="3744685"/>
            <a:ext cx="3528061" cy="214618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770356" y="5890873"/>
            <a:ext cx="3666855" cy="407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Kefir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093130" y="5890873"/>
            <a:ext cx="3528061" cy="407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Lactobacilos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Cianobactérias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algn="just" fontAlgn="base"/>
            <a:r>
              <a:rPr lang="pt-BR" dirty="0"/>
              <a:t>S</a:t>
            </a:r>
            <a:r>
              <a:rPr lang="pt-BR" dirty="0" smtClean="0"/>
              <a:t>ão </a:t>
            </a:r>
            <a:r>
              <a:rPr lang="pt-BR" dirty="0"/>
              <a:t>organismos unicelulares, que podem viver isoladamente ou em colônias. </a:t>
            </a:r>
            <a:endParaRPr lang="pt-BR" dirty="0" smtClean="0"/>
          </a:p>
          <a:p>
            <a:pPr algn="just" fontAlgn="base"/>
            <a:r>
              <a:rPr lang="pt-BR" dirty="0" smtClean="0"/>
              <a:t>Medem </a:t>
            </a:r>
            <a:r>
              <a:rPr lang="pt-BR" dirty="0"/>
              <a:t>apenas alguns micrômetros, só podendo ser visualizados com a ajuda de um microscópio.</a:t>
            </a:r>
          </a:p>
          <a:p>
            <a:pPr algn="just" fontAlgn="base"/>
            <a:r>
              <a:rPr lang="pt-BR" dirty="0"/>
              <a:t>R</a:t>
            </a:r>
            <a:r>
              <a:rPr lang="pt-BR" dirty="0" smtClean="0"/>
              <a:t>ealizam </a:t>
            </a:r>
            <a:r>
              <a:rPr lang="pt-BR" dirty="0"/>
              <a:t>fotossíntese, mas a clorofila não está organizada nos cloroplastos como nas plantas, e sim dispersa pelo citoplasma assim com outros pigmentos.</a:t>
            </a:r>
          </a:p>
          <a:p>
            <a:pPr algn="just" fontAlgn="base"/>
            <a:r>
              <a:rPr lang="pt-BR" dirty="0"/>
              <a:t>Os formatos das cianobactérias variam entre esferas, bastões ou filamentos e podem ser encontradas no solo úmido, na água doce e no mar. 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0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7389" y="561703"/>
            <a:ext cx="10515600" cy="4583294"/>
          </a:xfrm>
        </p:spPr>
        <p:txBody>
          <a:bodyPr/>
          <a:lstStyle/>
          <a:p>
            <a:pPr algn="just" fontAlgn="base"/>
            <a:r>
              <a:rPr lang="pt-BR" dirty="0"/>
              <a:t>O acúmulo de matéria orgânica nesses ambientes favorece o aparecimento e desenvolvimento das cianobactérias, que se proliferam rapidamente produzindo um fenômeno chamado de eutrofização.</a:t>
            </a:r>
          </a:p>
          <a:p>
            <a:pPr algn="just" fontAlgn="base"/>
            <a:r>
              <a:rPr lang="pt-BR" dirty="0"/>
              <a:t>Algumas espécies produzem e liberam toxinas na água, as </a:t>
            </a:r>
            <a:r>
              <a:rPr lang="pt-BR" dirty="0" err="1"/>
              <a:t>hepatotoxinas</a:t>
            </a:r>
            <a:r>
              <a:rPr lang="pt-BR" dirty="0"/>
              <a:t> e neurotoxinas, que podem causar o envenenamento de animais que vivem no mesmo ambiente, e até mesmo causar doenças ao ser humano que utilizar essa água.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73" y="4041186"/>
            <a:ext cx="8691432" cy="252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42"/>
          </a:xfrm>
        </p:spPr>
        <p:txBody>
          <a:bodyPr/>
          <a:lstStyle/>
          <a:p>
            <a:pPr algn="ctr"/>
            <a:r>
              <a:rPr lang="pt-BR" b="1" dirty="0" smtClean="0"/>
              <a:t>Classificação do Reino Monera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20" y="1411575"/>
            <a:ext cx="10524308" cy="4767156"/>
          </a:xfrm>
        </p:spPr>
        <p:txBody>
          <a:bodyPr>
            <a:normAutofit/>
          </a:bodyPr>
          <a:lstStyle/>
          <a:p>
            <a:pPr fontAlgn="base"/>
            <a:r>
              <a:rPr lang="pt-BR" b="1" dirty="0"/>
              <a:t>Eubactérias</a:t>
            </a:r>
            <a:r>
              <a:rPr lang="pt-BR" dirty="0"/>
              <a:t>: Engloba as bactérias verdadeiras e </a:t>
            </a:r>
            <a:r>
              <a:rPr lang="pt-BR" dirty="0" smtClean="0"/>
              <a:t>cianobactérias;</a:t>
            </a:r>
          </a:p>
          <a:p>
            <a:pPr fontAlgn="base"/>
            <a:r>
              <a:rPr lang="pt-BR" b="1" dirty="0" err="1" smtClean="0"/>
              <a:t>Arqueobactérias</a:t>
            </a:r>
            <a:r>
              <a:rPr lang="pt-BR" b="1" dirty="0" smtClean="0"/>
              <a:t> </a:t>
            </a:r>
            <a:r>
              <a:rPr lang="pt-BR" b="1" dirty="0"/>
              <a:t>ou </a:t>
            </a:r>
            <a:r>
              <a:rPr lang="pt-BR" b="1" dirty="0" err="1"/>
              <a:t>arqueas</a:t>
            </a:r>
            <a:r>
              <a:rPr lang="pt-BR" dirty="0"/>
              <a:t>: Algumas espécies que vivem em ambientes </a:t>
            </a:r>
            <a:r>
              <a:rPr lang="pt-BR" dirty="0" smtClean="0"/>
              <a:t>extremos; </a:t>
            </a:r>
            <a:r>
              <a:rPr lang="pt-BR" dirty="0" err="1" smtClean="0"/>
              <a:t>Termófilas</a:t>
            </a:r>
            <a:r>
              <a:rPr lang="pt-BR" dirty="0" smtClean="0"/>
              <a:t>, </a:t>
            </a:r>
            <a:r>
              <a:rPr lang="pt-BR" dirty="0" err="1" smtClean="0"/>
              <a:t>Halófilas</a:t>
            </a:r>
            <a:r>
              <a:rPr lang="pt-BR" dirty="0" smtClean="0"/>
              <a:t> e </a:t>
            </a:r>
            <a:r>
              <a:rPr lang="pt-BR" dirty="0" err="1" smtClean="0"/>
              <a:t>Metanogênicas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936378" y="5373209"/>
            <a:ext cx="4431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1" dirty="0" err="1" smtClean="0">
                <a:effectLst/>
                <a:latin typeface="Open Sans"/>
              </a:rPr>
              <a:t>Pyrococcus</a:t>
            </a:r>
            <a:r>
              <a:rPr lang="pt-BR" b="0" i="1" dirty="0" smtClean="0">
                <a:effectLst/>
                <a:latin typeface="Open Sans"/>
              </a:rPr>
              <a:t> </a:t>
            </a:r>
            <a:r>
              <a:rPr lang="pt-BR" b="0" i="1" dirty="0" err="1" smtClean="0">
                <a:effectLst/>
                <a:latin typeface="Open Sans"/>
              </a:rPr>
              <a:t>furiosus</a:t>
            </a:r>
            <a:r>
              <a:rPr lang="pt-BR" b="0" i="0" dirty="0" smtClean="0">
                <a:effectLst/>
                <a:latin typeface="Open Sans"/>
              </a:rPr>
              <a:t> vive em ambientes de elevada temperatura, como vulcões submarinos</a:t>
            </a:r>
            <a:r>
              <a:rPr lang="pt-BR" b="0" i="0" dirty="0" smtClean="0">
                <a:solidFill>
                  <a:srgbClr val="222222"/>
                </a:solidFill>
                <a:effectLst/>
                <a:latin typeface="Open Sans"/>
              </a:rPr>
              <a:t>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5778" t="8864" r="6756"/>
          <a:stretch/>
        </p:blipFill>
        <p:spPr>
          <a:xfrm>
            <a:off x="6936377" y="2867450"/>
            <a:ext cx="4148817" cy="25060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964" y="2928501"/>
            <a:ext cx="4352921" cy="244470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489367" y="5491016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0" dirty="0" smtClean="0">
                <a:solidFill>
                  <a:srgbClr val="000000"/>
                </a:solidFill>
                <a:effectLst/>
                <a:latin typeface="Open Sans"/>
              </a:rPr>
              <a:t>Bactéria da espécie </a:t>
            </a:r>
            <a:r>
              <a:rPr lang="pt-BR" i="1" dirty="0" smtClean="0">
                <a:solidFill>
                  <a:srgbClr val="000000"/>
                </a:solidFill>
                <a:effectLst/>
                <a:latin typeface="Open Sans"/>
              </a:rPr>
              <a:t>Escherichia coli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839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EA1960B49E2A0428516763081946A86" ma:contentTypeVersion="8" ma:contentTypeDescription="Crie um novo documento." ma:contentTypeScope="" ma:versionID="2068626e366339e6cc5b859a62a0c75f">
  <xsd:schema xmlns:xsd="http://www.w3.org/2001/XMLSchema" xmlns:xs="http://www.w3.org/2001/XMLSchema" xmlns:p="http://schemas.microsoft.com/office/2006/metadata/properties" xmlns:ns2="30d869b9-72d8-4098-b0ca-a71e53c5a23c" xmlns:ns3="30e30443-f369-4264-95bd-4e5712811764" targetNamespace="http://schemas.microsoft.com/office/2006/metadata/properties" ma:root="true" ma:fieldsID="ece0893c855ee2a5f903ca732bd13b4a" ns2:_="" ns3:_="">
    <xsd:import namespace="30d869b9-72d8-4098-b0ca-a71e53c5a23c"/>
    <xsd:import namespace="30e30443-f369-4264-95bd-4e57128117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869b9-72d8-4098-b0ca-a71e53c5a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30443-f369-4264-95bd-4e571281176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8d004b6-5cb1-4554-8722-28b4ede44cb7}" ma:internalName="TaxCatchAll" ma:showField="CatchAllData" ma:web="30e30443-f369-4264-95bd-4e57128117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d869b9-72d8-4098-b0ca-a71e53c5a23c">
      <Terms xmlns="http://schemas.microsoft.com/office/infopath/2007/PartnerControls"/>
    </lcf76f155ced4ddcb4097134ff3c332f>
    <TaxCatchAll xmlns="30e30443-f369-4264-95bd-4e5712811764" xsi:nil="true"/>
  </documentManagement>
</p:properties>
</file>

<file path=customXml/itemProps1.xml><?xml version="1.0" encoding="utf-8"?>
<ds:datastoreItem xmlns:ds="http://schemas.openxmlformats.org/officeDocument/2006/customXml" ds:itemID="{B51B67C9-4BFE-405B-9CBC-530F77DC9C12}"/>
</file>

<file path=customXml/itemProps2.xml><?xml version="1.0" encoding="utf-8"?>
<ds:datastoreItem xmlns:ds="http://schemas.openxmlformats.org/officeDocument/2006/customXml" ds:itemID="{145CAA9F-EAAE-4B68-B805-F72845BBC538}"/>
</file>

<file path=customXml/itemProps3.xml><?xml version="1.0" encoding="utf-8"?>
<ds:datastoreItem xmlns:ds="http://schemas.openxmlformats.org/officeDocument/2006/customXml" ds:itemID="{20D57B8C-3C66-4DF4-ADDE-F2C9C65633AD}"/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648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Times New Roman</vt:lpstr>
      <vt:lpstr>Tema do Office</vt:lpstr>
      <vt:lpstr>Reino Monera</vt:lpstr>
      <vt:lpstr>Características gerais</vt:lpstr>
      <vt:lpstr>Estrutura Bacteriana</vt:lpstr>
      <vt:lpstr>Formas Bacteriana</vt:lpstr>
      <vt:lpstr>Apresentação do PowerPoint</vt:lpstr>
      <vt:lpstr>Utilização das Bactérias</vt:lpstr>
      <vt:lpstr>Cianobactérias</vt:lpstr>
      <vt:lpstr>Apresentação do PowerPoint</vt:lpstr>
      <vt:lpstr>Classificação do Reino Monera</vt:lpstr>
      <vt:lpstr>Reprodução do Reino Monera</vt:lpstr>
      <vt:lpstr>Apresentação do PowerPoint</vt:lpstr>
      <vt:lpstr>Nutrição Bacteriana</vt:lpstr>
      <vt:lpstr> Principais doenças causadas por bactérias </vt:lpstr>
      <vt:lpstr>Atividade: Patologias Bacterianas</vt:lpstr>
      <vt:lpstr>Para ilustrar... (Sugestão do 2º ELO)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Reino Monera</dc:title>
  <dc:creator>Usuário do Windows</dc:creator>
  <cp:lastModifiedBy>Usuário do Windows</cp:lastModifiedBy>
  <cp:revision>26</cp:revision>
  <dcterms:created xsi:type="dcterms:W3CDTF">2021-03-26T00:14:42Z</dcterms:created>
  <dcterms:modified xsi:type="dcterms:W3CDTF">2022-04-06T13:49:55Z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0x0101000EA1960B49E2A0428516763081946A86</vt:lpwstr>
  </property>
</Properties>
</file>