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3" r:id="rId6"/>
    <p:sldId id="264" r:id="rId7"/>
    <p:sldId id="26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8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70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39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19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9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B2E7-6C0D-4571-9E65-D91B5B35AC38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8185-463C-435E-B849-A1DEC8964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-N4kvJN3Qs&amp;t=30s" TargetMode="External"/><Relationship Id="rId2" Type="http://schemas.openxmlformats.org/officeDocument/2006/relationships/hyperlink" Target="https://www.youtube.com/watch?v=2nRR_OWty7w&amp;t=28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MlR3dKfXmc&amp;t=10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logia.seed.pr.gov.br/modules/galeria/detalhe.php?foto=972&amp;evento=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Reino </a:t>
            </a:r>
            <a:r>
              <a:rPr lang="pt-BR" b="1" dirty="0" err="1" smtClean="0"/>
              <a:t>Protoctista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Algas</a:t>
            </a:r>
            <a:r>
              <a:rPr lang="pt-BR" sz="3200" dirty="0" smtClean="0"/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416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ilustrar...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Filo </a:t>
            </a:r>
            <a:r>
              <a:rPr lang="pt-BR" dirty="0" err="1"/>
              <a:t>Bacillariophyta</a:t>
            </a:r>
            <a:r>
              <a:rPr lang="pt-BR" dirty="0"/>
              <a:t>: O que são diatomáceas</a:t>
            </a:r>
            <a:r>
              <a:rPr lang="pt-BR" dirty="0" smtClean="0"/>
              <a:t>? - 6:50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www.youtube.com/watch?v=2nRR_OWty7w&amp;t=28s</a:t>
            </a:r>
            <a:endParaRPr lang="pt-BR" dirty="0" smtClean="0"/>
          </a:p>
          <a:p>
            <a:r>
              <a:rPr lang="pt-BR" dirty="0" smtClean="0"/>
              <a:t>Diatomáceas - 9:05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www.youtube.com/watch?v=C-N4kvJN3Qs&amp;t=30s</a:t>
            </a:r>
            <a:endParaRPr lang="pt-BR" dirty="0" smtClean="0"/>
          </a:p>
          <a:p>
            <a:r>
              <a:rPr lang="pt-BR" dirty="0"/>
              <a:t>Euglena </a:t>
            </a:r>
            <a:r>
              <a:rPr lang="pt-BR" dirty="0" err="1"/>
              <a:t>viridis</a:t>
            </a:r>
            <a:r>
              <a:rPr lang="pt-BR" dirty="0"/>
              <a:t> - BF, DIC </a:t>
            </a:r>
            <a:r>
              <a:rPr lang="pt-BR" dirty="0" err="1"/>
              <a:t>microscope</a:t>
            </a:r>
            <a:r>
              <a:rPr lang="pt-BR" dirty="0"/>
              <a:t> </a:t>
            </a:r>
            <a:r>
              <a:rPr lang="pt-BR" dirty="0" smtClean="0"/>
              <a:t>400x – 0:42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www.youtube.com/watch?v=4MlR3dKfXmc&amp;t=10s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5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pt-BR" b="1" dirty="0" smtClean="0"/>
              <a:t>Caraterísticas gerais das algas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pPr algn="just"/>
            <a:r>
              <a:rPr lang="pt-BR" dirty="0" smtClean="0"/>
              <a:t>As algas são organismos eucariontes, autótrofos fotossintetizantes e já foram consideradas parte do Reino </a:t>
            </a:r>
            <a:r>
              <a:rPr lang="pt-BR" dirty="0" err="1" smtClean="0"/>
              <a:t>Plantae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No entanto, atualmente esses organismos são classificados no Reino </a:t>
            </a:r>
            <a:r>
              <a:rPr lang="pt-BR" dirty="0" err="1" smtClean="0"/>
              <a:t>Protoctista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As algas são organismos importantes para o abastecimento de oxigênio da biosfera. </a:t>
            </a:r>
          </a:p>
          <a:p>
            <a:pPr algn="just"/>
            <a:r>
              <a:rPr lang="pt-BR" dirty="0" smtClean="0"/>
              <a:t>Elas podem ser uni ou pluricelulares, mas não possuem tecidos, nem órgãos. </a:t>
            </a:r>
          </a:p>
          <a:p>
            <a:pPr algn="just"/>
            <a:r>
              <a:rPr lang="pt-BR" dirty="0" smtClean="0"/>
              <a:t>Como não possui órgãos, seu corpo é sempre um talo, mesmo que ele seja gigante.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4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8345"/>
            <a:ext cx="10515600" cy="4351338"/>
          </a:xfrm>
        </p:spPr>
        <p:txBody>
          <a:bodyPr/>
          <a:lstStyle/>
          <a:p>
            <a:pPr algn="just"/>
            <a:r>
              <a:rPr lang="pt-BR" dirty="0" smtClean="0"/>
              <a:t>Elas podem ser encontradas em ambientes terrestres úmidos, mas é no ambiente aquático (dulcícola ou marinho) que elas são mais abundantes. As microalgas unicelulares podem constituir comunidades chamadas de </a:t>
            </a:r>
            <a:r>
              <a:rPr lang="pt-BR" dirty="0" err="1" smtClean="0"/>
              <a:t>fitoplâncton</a:t>
            </a:r>
            <a:r>
              <a:rPr lang="pt-BR" dirty="0" smtClean="0"/>
              <a:t> e constituem a  base das cadeias alimentares aquáticas.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47" y="2946574"/>
            <a:ext cx="4298053" cy="28402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33" y="2946575"/>
            <a:ext cx="4291956" cy="28402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12813" y="5930537"/>
            <a:ext cx="3474720" cy="4180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tx1"/>
                </a:solidFill>
              </a:rPr>
              <a:t>Onychonema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i="1" dirty="0" err="1">
                <a:solidFill>
                  <a:schemeClr val="tx1"/>
                </a:solidFill>
              </a:rPr>
              <a:t>laeve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9940" y="5930536"/>
            <a:ext cx="3320142" cy="4180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Ulva </a:t>
            </a:r>
            <a:r>
              <a:rPr lang="pt-BR" i="1" dirty="0" err="1" smtClean="0">
                <a:solidFill>
                  <a:schemeClr val="tx1"/>
                </a:solidFill>
              </a:rPr>
              <a:t>lactuca</a:t>
            </a:r>
            <a:endParaRPr lang="pt-B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pPr algn="just"/>
            <a:r>
              <a:rPr lang="pt-BR" dirty="0"/>
              <a:t>As algas são de extrema importância para ecossistemas aquáticos, uma vez que são a base da cadeia alimentar, constituindo o </a:t>
            </a:r>
            <a:r>
              <a:rPr lang="pt-BR" dirty="0" err="1"/>
              <a:t>fitoplâncton</a:t>
            </a:r>
            <a:r>
              <a:rPr lang="pt-BR" dirty="0"/>
              <a:t> juntamente às cianobactérias. Além disso, elas fazem parte do ciclo do carbono e enxofre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As algas podem se reproduzir assexuadamente por divisão binária ou </a:t>
            </a:r>
            <a:r>
              <a:rPr lang="pt-BR" dirty="0" err="1"/>
              <a:t>zoosporia</a:t>
            </a:r>
            <a:r>
              <a:rPr lang="pt-BR" dirty="0"/>
              <a:t>. A divisão binária é comum em algas unicelulares e acontece através de uma mitose que dá origem a duas células iguais.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69" y="3929879"/>
            <a:ext cx="4637314" cy="23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4589" y="822325"/>
            <a:ext cx="10515600" cy="1325563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n-lt"/>
              </a:rPr>
              <a:t>Já na </a:t>
            </a:r>
            <a:r>
              <a:rPr lang="pt-BR" sz="2800" dirty="0" err="1">
                <a:latin typeface="+mn-lt"/>
              </a:rPr>
              <a:t>zoosporia</a:t>
            </a:r>
            <a:r>
              <a:rPr lang="pt-BR" sz="2800" dirty="0">
                <a:latin typeface="+mn-lt"/>
              </a:rPr>
              <a:t>, cada </a:t>
            </a:r>
            <a:r>
              <a:rPr lang="pt-BR" sz="2800" dirty="0" err="1">
                <a:latin typeface="+mn-lt"/>
              </a:rPr>
              <a:t>zoosporo</a:t>
            </a:r>
            <a:r>
              <a:rPr lang="pt-BR" sz="2800" dirty="0">
                <a:latin typeface="+mn-lt"/>
              </a:rPr>
              <a:t> que se dispersa pelo meio pode dar origem a uma nova alga, é uma reprodução mais comum em </a:t>
            </a:r>
            <a:r>
              <a:rPr lang="pt-BR" sz="2800" dirty="0" smtClean="0">
                <a:latin typeface="+mn-lt"/>
              </a:rPr>
              <a:t>algas pluricelulares</a:t>
            </a:r>
            <a:r>
              <a:rPr lang="pt-BR" sz="2800" dirty="0">
                <a:latin typeface="+mn-lt"/>
              </a:rPr>
              <a:t>.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0" y="1867989"/>
            <a:ext cx="6141719" cy="42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782" y="365125"/>
            <a:ext cx="10152017" cy="132556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+mn-lt"/>
              </a:rPr>
              <a:t>A reprodução sexuada requer união de gametas de indivíduos diferentes. A produção de gametas ocorre em muitas algas </a:t>
            </a:r>
            <a:r>
              <a:rPr lang="pt-BR" sz="2800" dirty="0" smtClean="0">
                <a:latin typeface="+mn-lt"/>
              </a:rPr>
              <a:t>aquáticas.</a:t>
            </a:r>
            <a:endParaRPr lang="pt-BR" sz="2800" dirty="0">
              <a:latin typeface="+mn-lt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556" y="1838687"/>
            <a:ext cx="7994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/>
          <a:lstStyle/>
          <a:p>
            <a:pPr algn="ctr"/>
            <a:r>
              <a:rPr lang="pt-BR" b="1" dirty="0" smtClean="0"/>
              <a:t>Classificação das algas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r>
              <a:rPr lang="pt-BR" dirty="0"/>
              <a:t>Um dos principais critérios para se classificar as algas é o tipo de pigmento.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66" y="2325189"/>
            <a:ext cx="8634068" cy="38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0245"/>
          </a:xfrm>
        </p:spPr>
        <p:txBody>
          <a:bodyPr/>
          <a:lstStyle/>
          <a:p>
            <a:pPr algn="ctr"/>
            <a:r>
              <a:rPr lang="pt-BR" b="1" dirty="0" smtClean="0"/>
              <a:t>Exemplos de algas  </a:t>
            </a:r>
            <a:br>
              <a:rPr lang="pt-BR" b="1" dirty="0" smtClean="0"/>
            </a:br>
            <a:r>
              <a:rPr lang="pt-BR" b="1" dirty="0" err="1" smtClean="0"/>
              <a:t>Chlorophyta</a:t>
            </a:r>
            <a:r>
              <a:rPr lang="pt-BR" b="1" dirty="0" smtClean="0"/>
              <a:t>       </a:t>
            </a:r>
            <a:r>
              <a:rPr lang="pt-BR" b="1" dirty="0" err="1" smtClean="0"/>
              <a:t>Phaeophyta</a:t>
            </a:r>
            <a:r>
              <a:rPr lang="pt-BR" b="1" dirty="0" smtClean="0"/>
              <a:t>      </a:t>
            </a:r>
            <a:r>
              <a:rPr lang="pt-BR" b="1" dirty="0" err="1" smtClean="0"/>
              <a:t>Rhodophyta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485" y="2558131"/>
            <a:ext cx="3503900" cy="26169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19188" y="5227614"/>
            <a:ext cx="2542494" cy="418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u="sng" dirty="0" smtClean="0">
              <a:hlinkClick r:id="rId3" tooltip="Ulva lactuca - Disciplina - Biologia"/>
            </a:endParaRPr>
          </a:p>
          <a:p>
            <a:r>
              <a:rPr lang="pt-BR" i="1" dirty="0" smtClean="0"/>
              <a:t>Ulva</a:t>
            </a:r>
            <a:r>
              <a:rPr lang="pt-BR" i="1" dirty="0" smtClean="0">
                <a:solidFill>
                  <a:schemeClr val="tx1"/>
                </a:solidFill>
              </a:rPr>
              <a:t>Ulva lactuca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15" y="2558131"/>
            <a:ext cx="3244290" cy="26084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1532" y="5227614"/>
            <a:ext cx="2378256" cy="344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>
                <a:solidFill>
                  <a:schemeClr val="tx1"/>
                </a:solidFill>
              </a:rPr>
              <a:t>Sargassum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sp</a:t>
            </a:r>
            <a:endParaRPr lang="pt-BR" i="1" dirty="0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934" y="2558131"/>
            <a:ext cx="3254865" cy="259138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720526" y="5166540"/>
            <a:ext cx="2011680" cy="456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>
                <a:solidFill>
                  <a:schemeClr val="tx1"/>
                </a:solidFill>
              </a:rPr>
              <a:t>Gracilaria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birdiae</a:t>
            </a:r>
            <a:endParaRPr lang="pt-B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500" b="1" dirty="0" smtClean="0"/>
              <a:t>Exemplos de algas unicelulares</a:t>
            </a:r>
            <a:br>
              <a:rPr lang="pt-BR" sz="3500" b="1" dirty="0" smtClean="0"/>
            </a:br>
            <a:r>
              <a:rPr lang="pt-BR" sz="3500" b="1" dirty="0" err="1" smtClean="0"/>
              <a:t>Bacilariophyta</a:t>
            </a:r>
            <a:r>
              <a:rPr lang="pt-BR" sz="3500" b="1" dirty="0" smtClean="0"/>
              <a:t> - </a:t>
            </a:r>
            <a:r>
              <a:rPr lang="pt-BR" sz="3500" b="1" dirty="0" err="1" smtClean="0"/>
              <a:t>Chrysophyta</a:t>
            </a:r>
            <a:r>
              <a:rPr lang="pt-BR" sz="3500" b="1" dirty="0"/>
              <a:t> </a:t>
            </a:r>
            <a:r>
              <a:rPr lang="pt-BR" sz="3500" b="1" dirty="0" smtClean="0"/>
              <a:t>- </a:t>
            </a:r>
            <a:r>
              <a:rPr lang="pt-BR" sz="3500" b="1" dirty="0" err="1" smtClean="0"/>
              <a:t>Dinophyta</a:t>
            </a:r>
            <a:r>
              <a:rPr lang="pt-BR" sz="3500" b="1" dirty="0" smtClean="0"/>
              <a:t> - </a:t>
            </a:r>
            <a:r>
              <a:rPr lang="pt-BR" sz="3500" b="1" dirty="0" err="1" smtClean="0"/>
              <a:t>Euglenophyta</a:t>
            </a:r>
            <a:endParaRPr lang="pt-BR" sz="35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40" r="10601"/>
          <a:stretch/>
        </p:blipFill>
        <p:spPr>
          <a:xfrm>
            <a:off x="1120459" y="1746356"/>
            <a:ext cx="3277551" cy="210750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64104" y="3890098"/>
            <a:ext cx="2769325" cy="40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r>
              <a:rPr lang="pt-BR" dirty="0" err="1" smtClean="0">
                <a:solidFill>
                  <a:schemeClr val="tx1"/>
                </a:solidFill>
              </a:rPr>
              <a:t>Diatomácea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75" y="1746356"/>
            <a:ext cx="3166742" cy="21442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70566" y="3917490"/>
            <a:ext cx="2050868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Algas douradas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71" y="4427036"/>
            <a:ext cx="3263039" cy="19331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482" y="1746356"/>
            <a:ext cx="3276600" cy="21442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390936" y="3874402"/>
            <a:ext cx="2429692" cy="552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Dinoflagelado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05358" y="5812247"/>
            <a:ext cx="1330415" cy="666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Euglena </a:t>
            </a:r>
            <a:r>
              <a:rPr lang="pt-BR" i="1" dirty="0" err="1" smtClean="0">
                <a:solidFill>
                  <a:schemeClr val="tx1"/>
                </a:solidFill>
              </a:rPr>
              <a:t>sp</a:t>
            </a:r>
            <a:endParaRPr lang="pt-BR" i="1" dirty="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874" y="4427035"/>
            <a:ext cx="4412208" cy="2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1960B49E2A0428516763081946A86" ma:contentTypeVersion="8" ma:contentTypeDescription="Create a new document." ma:contentTypeScope="" ma:versionID="4658231e6ef94465399992d73dbe8204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b8ec1b44c6df4c1428fea861eb3fcd30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A5E9CA7F-893F-4601-ACDD-DF7753B06A3C}"/>
</file>

<file path=customXml/itemProps2.xml><?xml version="1.0" encoding="utf-8"?>
<ds:datastoreItem xmlns:ds="http://schemas.openxmlformats.org/officeDocument/2006/customXml" ds:itemID="{BF157430-8FF5-4606-8B41-FEADE95529B0}"/>
</file>

<file path=customXml/itemProps3.xml><?xml version="1.0" encoding="utf-8"?>
<ds:datastoreItem xmlns:ds="http://schemas.openxmlformats.org/officeDocument/2006/customXml" ds:itemID="{78563813-7E50-42BC-98D6-192F29F17A88}"/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217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Reino Protoctista</vt:lpstr>
      <vt:lpstr>Caraterísticas gerais das algas</vt:lpstr>
      <vt:lpstr>Apresentação do PowerPoint</vt:lpstr>
      <vt:lpstr>Apresentação do PowerPoint</vt:lpstr>
      <vt:lpstr>Já na zoosporia, cada zoosporo que se dispersa pelo meio pode dar origem a uma nova alga, é uma reprodução mais comum em algas pluricelulares. </vt:lpstr>
      <vt:lpstr>A reprodução sexuada requer união de gametas de indivíduos diferentes. A produção de gametas ocorre em muitas algas aquáticas.</vt:lpstr>
      <vt:lpstr>Classificação das algas</vt:lpstr>
      <vt:lpstr>Exemplos de algas   Chlorophyta       Phaeophyta      Rhodophyta</vt:lpstr>
      <vt:lpstr>Exemplos de algas unicelulares Bacilariophyta - Chrysophyta - Dinophyta - Euglenophyta</vt:lpstr>
      <vt:lpstr>Para ilustrar...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Etesp</cp:lastModifiedBy>
  <cp:revision>26</cp:revision>
  <dcterms:created xsi:type="dcterms:W3CDTF">2020-04-17T02:38:26Z</dcterms:created>
  <dcterms:modified xsi:type="dcterms:W3CDTF">2021-05-12T16:59:06Z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