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9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3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6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2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3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4212-9E24-4ACA-91F3-AB6B167F4A3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CBC3-DEF3-4AED-88BE-71B3BAB03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5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6"/>
                </a:solidFill>
              </a:rPr>
              <a:t>BRIÓFITAS</a:t>
            </a:r>
            <a:endParaRPr lang="pt-B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7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accent6"/>
                </a:solidFill>
              </a:rPr>
              <a:t>CARACTERÍSTICAS GERAIS</a:t>
            </a:r>
            <a:endParaRPr lang="pt-BR" b="1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58329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Foram as </a:t>
            </a:r>
            <a:r>
              <a:rPr lang="pt-BR" u="sng" dirty="0" smtClean="0"/>
              <a:t>primeiras</a:t>
            </a:r>
            <a:r>
              <a:rPr lang="pt-BR" dirty="0" smtClean="0"/>
              <a:t> plantas a ocupar o ambiente </a:t>
            </a:r>
            <a:r>
              <a:rPr lang="pt-BR" u="sng" dirty="0" smtClean="0"/>
              <a:t>terrestre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Possuem </a:t>
            </a:r>
            <a:r>
              <a:rPr lang="pt-BR" u="sng" dirty="0" smtClean="0"/>
              <a:t>rizoides</a:t>
            </a:r>
            <a:r>
              <a:rPr lang="pt-BR" dirty="0" smtClean="0"/>
              <a:t> para absorver água e fixar a planta ao solo.</a:t>
            </a:r>
          </a:p>
          <a:p>
            <a:pPr algn="just"/>
            <a:r>
              <a:rPr lang="pt-BR" dirty="0" smtClean="0"/>
              <a:t>O transporte de água pelo corpo é feito por </a:t>
            </a:r>
            <a:r>
              <a:rPr lang="pt-BR" u="sng" dirty="0" smtClean="0"/>
              <a:t>osmose</a:t>
            </a:r>
            <a:r>
              <a:rPr lang="pt-BR" dirty="0" smtClean="0"/>
              <a:t> ou por </a:t>
            </a:r>
            <a:r>
              <a:rPr lang="pt-BR" u="sng" dirty="0" smtClean="0"/>
              <a:t>difusão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maioria </a:t>
            </a:r>
            <a:r>
              <a:rPr lang="pt-BR" u="sng" dirty="0" smtClean="0"/>
              <a:t>não</a:t>
            </a:r>
            <a:r>
              <a:rPr lang="pt-BR" dirty="0" smtClean="0"/>
              <a:t> ultrapassa 20 cm de altura.</a:t>
            </a:r>
          </a:p>
          <a:p>
            <a:pPr algn="just"/>
            <a:r>
              <a:rPr lang="pt-BR" u="sng" dirty="0" smtClean="0"/>
              <a:t>Não</a:t>
            </a:r>
            <a:r>
              <a:rPr lang="pt-BR" dirty="0" smtClean="0"/>
              <a:t> têm estruturas adequadas para evitar a transpiração.</a:t>
            </a:r>
          </a:p>
          <a:p>
            <a:pPr algn="just"/>
            <a:r>
              <a:rPr lang="pt-BR" dirty="0" smtClean="0"/>
              <a:t>Habitam locais </a:t>
            </a:r>
            <a:r>
              <a:rPr lang="pt-BR" u="sng" dirty="0" smtClean="0"/>
              <a:t>úmidos</a:t>
            </a:r>
            <a:r>
              <a:rPr lang="pt-BR" dirty="0" smtClean="0"/>
              <a:t> e </a:t>
            </a:r>
            <a:r>
              <a:rPr lang="pt-BR" u="sng" dirty="0" smtClean="0"/>
              <a:t>sombrios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Dependem da água para a reprodução sexuada, pois seus gametas masculinos são </a:t>
            </a:r>
            <a:r>
              <a:rPr lang="pt-BR" u="sng" dirty="0" smtClean="0"/>
              <a:t>flagelados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grupo mais representativo é dos </a:t>
            </a:r>
            <a:r>
              <a:rPr lang="pt-BR" u="sng" dirty="0" smtClean="0"/>
              <a:t>musgos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0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59" y="391886"/>
            <a:ext cx="8817429" cy="57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B050"/>
                </a:solidFill>
              </a:rPr>
              <a:t>Esporófito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83" y="1825625"/>
            <a:ext cx="81512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1252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c</a:t>
            </a:r>
            <a:r>
              <a:rPr lang="pt-BR" b="1" dirty="0" smtClean="0">
                <a:solidFill>
                  <a:srgbClr val="00B050"/>
                </a:solidFill>
              </a:rPr>
              <a:t>om caliptra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0" y="1690688"/>
            <a:ext cx="4428309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32" y="1690688"/>
            <a:ext cx="4219303" cy="43513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71061" y="646292"/>
            <a:ext cx="3523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00B050"/>
                </a:solidFill>
                <a:latin typeface="+mj-lt"/>
              </a:rPr>
              <a:t>s</a:t>
            </a:r>
            <a:r>
              <a:rPr lang="pt-BR" sz="4400" b="1" dirty="0" smtClean="0">
                <a:solidFill>
                  <a:srgbClr val="00B050"/>
                </a:solidFill>
                <a:latin typeface="+mj-lt"/>
              </a:rPr>
              <a:t>em caliptra</a:t>
            </a:r>
            <a:endParaRPr lang="pt-BR" sz="44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80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Filo </a:t>
            </a:r>
            <a:r>
              <a:rPr lang="pt-BR" b="1" i="1" dirty="0" err="1" smtClean="0">
                <a:solidFill>
                  <a:srgbClr val="00B050"/>
                </a:solidFill>
              </a:rPr>
              <a:t>Hepatophyta</a:t>
            </a:r>
            <a:r>
              <a:rPr lang="pt-BR" b="1" i="1" dirty="0" smtClean="0">
                <a:solidFill>
                  <a:srgbClr val="00B050"/>
                </a:solidFill>
              </a:rPr>
              <a:t>  </a:t>
            </a:r>
            <a:r>
              <a:rPr lang="pt-BR" b="1" dirty="0" smtClean="0">
                <a:solidFill>
                  <a:srgbClr val="00B050"/>
                </a:solidFill>
              </a:rPr>
              <a:t>ou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b="1" dirty="0">
                <a:solidFill>
                  <a:srgbClr val="00B050"/>
                </a:solidFill>
              </a:rPr>
              <a:t>Filo </a:t>
            </a:r>
            <a:r>
              <a:rPr lang="pt-BR" b="1" i="1" dirty="0" err="1">
                <a:solidFill>
                  <a:srgbClr val="00B050"/>
                </a:solidFill>
              </a:rPr>
              <a:t>Marchantiophyta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45" y="1899693"/>
            <a:ext cx="6257109" cy="33726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67497" y="5773783"/>
            <a:ext cx="32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Marchantia</a:t>
            </a:r>
            <a:r>
              <a:rPr lang="pt-BR" i="1" dirty="0"/>
              <a:t> </a:t>
            </a:r>
            <a:r>
              <a:rPr lang="pt-BR" i="1" dirty="0" err="1"/>
              <a:t>polymorpha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5608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B050"/>
                </a:solidFill>
              </a:rPr>
              <a:t>Atividade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 smtClean="0"/>
              <a:t>Esquematizar </a:t>
            </a:r>
            <a:r>
              <a:rPr lang="pt-BR" dirty="0" smtClean="0"/>
              <a:t>um </a:t>
            </a:r>
            <a:r>
              <a:rPr lang="pt-BR" dirty="0" smtClean="0"/>
              <a:t>musgo, identificando as suas partes.</a:t>
            </a:r>
          </a:p>
          <a:p>
            <a:pPr marL="514350" indent="-514350">
              <a:buAutoNum type="arabicPeriod"/>
            </a:pPr>
            <a:r>
              <a:rPr lang="pt-BR" smtClean="0"/>
              <a:t>Imagem </a:t>
            </a:r>
            <a:r>
              <a:rPr lang="pt-BR" dirty="0" smtClean="0"/>
              <a:t>microscópica de um musgo e identificar o que se destaca nessa imagem.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Essas atividades estarão compondo o portfólio:</a:t>
            </a:r>
          </a:p>
          <a:p>
            <a:pPr>
              <a:buFontTx/>
              <a:buChar char="-"/>
            </a:pPr>
            <a:r>
              <a:rPr lang="pt-BR" dirty="0" smtClean="0"/>
              <a:t>Capa</a:t>
            </a:r>
          </a:p>
          <a:p>
            <a:pPr>
              <a:buFontTx/>
              <a:buChar char="-"/>
            </a:pPr>
            <a:r>
              <a:rPr lang="pt-BR" dirty="0" smtClean="0"/>
              <a:t>Introdução</a:t>
            </a:r>
          </a:p>
          <a:p>
            <a:pPr>
              <a:buFontTx/>
              <a:buChar char="-"/>
            </a:pPr>
            <a:r>
              <a:rPr lang="pt-BR" dirty="0" smtClean="0"/>
              <a:t>Classificação do Reino </a:t>
            </a:r>
            <a:r>
              <a:rPr lang="pt-BR" dirty="0" err="1"/>
              <a:t>P</a:t>
            </a:r>
            <a:r>
              <a:rPr lang="pt-BR" dirty="0" err="1" smtClean="0"/>
              <a:t>lantae</a:t>
            </a:r>
            <a:r>
              <a:rPr lang="pt-BR" dirty="0" smtClean="0"/>
              <a:t> e as divisões(imagens das subdivisões).</a:t>
            </a:r>
          </a:p>
          <a:p>
            <a:pPr>
              <a:buFontTx/>
              <a:buChar char="-"/>
            </a:pPr>
            <a:r>
              <a:rPr lang="pt-BR" dirty="0" smtClean="0"/>
              <a:t>Briófitas: comentários e atividade 1 e 2 ( ver acima).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3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1960B49E2A0428516763081946A86" ma:contentTypeVersion="8" ma:contentTypeDescription="Create a new document." ma:contentTypeScope="" ma:versionID="4658231e6ef94465399992d73dbe8204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b8ec1b44c6df4c1428fea861eb3fcd30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46C1F149-E29C-4F57-9764-F1587A377657}"/>
</file>

<file path=customXml/itemProps2.xml><?xml version="1.0" encoding="utf-8"?>
<ds:datastoreItem xmlns:ds="http://schemas.openxmlformats.org/officeDocument/2006/customXml" ds:itemID="{1AF2F48B-E686-425A-9E87-6367F6121945}"/>
</file>

<file path=customXml/itemProps3.xml><?xml version="1.0" encoding="utf-8"?>
<ds:datastoreItem xmlns:ds="http://schemas.openxmlformats.org/officeDocument/2006/customXml" ds:itemID="{D4E5962D-22CB-4726-B865-3B8A399998F1}"/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BRIÓFITAS</vt:lpstr>
      <vt:lpstr>CARACTERÍSTICAS GERAIS</vt:lpstr>
      <vt:lpstr>Apresentação do PowerPoint</vt:lpstr>
      <vt:lpstr>Esporófito</vt:lpstr>
      <vt:lpstr>com caliptra</vt:lpstr>
      <vt:lpstr>Filo Hepatophyta  ou Filo Marchantiophyta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BRIÓFITAS</dc:title>
  <dc:creator>Ygor Graciano</dc:creator>
  <cp:lastModifiedBy>MA</cp:lastModifiedBy>
  <cp:revision>17</cp:revision>
  <dcterms:created xsi:type="dcterms:W3CDTF">2020-06-30T00:26:50Z</dcterms:created>
  <dcterms:modified xsi:type="dcterms:W3CDTF">2022-07-29T18:00:38Z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