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0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8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2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2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2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5439-562A-4AF3-8238-73324FF6DA6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C894-8AE5-45A0-A40B-4147D039B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/>
                </a:solidFill>
              </a:rPr>
              <a:t>GIMNOSPERMAS</a:t>
            </a:r>
            <a:endParaRPr lang="pt-B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accent6"/>
                </a:solidFill>
              </a:rPr>
              <a:t>CARACTERÍSTICAS GERAIS</a:t>
            </a:r>
            <a:endParaRPr lang="pt-BR" u="sng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São vasculares, possuem raiz, caule e folhas.</a:t>
            </a:r>
          </a:p>
          <a:p>
            <a:pPr algn="just"/>
            <a:r>
              <a:rPr lang="pt-BR" dirty="0" smtClean="0"/>
              <a:t>Apresentam grãos de pólen, óvulos e sementes.</a:t>
            </a:r>
          </a:p>
          <a:p>
            <a:pPr algn="just"/>
            <a:r>
              <a:rPr lang="pt-BR" dirty="0" smtClean="0"/>
              <a:t>Os grãos de pólen apresentam um envoltório resistente e abrigam as estruturas que formam os gametas masculinos. Podem ser transportados pelo vento.</a:t>
            </a:r>
          </a:p>
          <a:p>
            <a:pPr algn="just"/>
            <a:r>
              <a:rPr lang="pt-BR" dirty="0" smtClean="0"/>
              <a:t>Independem da água para a reprodução.</a:t>
            </a:r>
          </a:p>
          <a:p>
            <a:pPr algn="just"/>
            <a:r>
              <a:rPr lang="pt-BR" dirty="0" smtClean="0"/>
              <a:t>O grão de pólen, ao chegar ao óvulo, germina formando um tubo polínico que leva o gameta masculino até o gameta feminino.</a:t>
            </a:r>
          </a:p>
        </p:txBody>
      </p:sp>
    </p:spTree>
    <p:extLst>
      <p:ext uri="{BB962C8B-B14F-4D97-AF65-F5344CB8AC3E}">
        <p14:creationId xmlns:p14="http://schemas.microsoft.com/office/powerpoint/2010/main" val="17753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275626"/>
          </a:xfrm>
        </p:spPr>
        <p:txBody>
          <a:bodyPr/>
          <a:lstStyle/>
          <a:p>
            <a:pPr algn="just"/>
            <a:r>
              <a:rPr lang="pt-BR" b="1" dirty="0" smtClean="0"/>
              <a:t>Aspecto geral</a:t>
            </a:r>
            <a:r>
              <a:rPr lang="pt-BR" dirty="0" smtClean="0"/>
              <a:t>: a planta (esporófito) possui feixes de folhas aciculadas (folhas longas em forma de agulhas) e as </a:t>
            </a:r>
            <a:r>
              <a:rPr lang="pt-BR" dirty="0" err="1" smtClean="0"/>
              <a:t>esporófilas</a:t>
            </a:r>
            <a:r>
              <a:rPr lang="pt-BR" dirty="0" smtClean="0"/>
              <a:t> (folhas reprodutoras)</a:t>
            </a:r>
          </a:p>
          <a:p>
            <a:pPr algn="just"/>
            <a:r>
              <a:rPr lang="pt-BR" dirty="0" smtClean="0"/>
              <a:t>As </a:t>
            </a:r>
            <a:r>
              <a:rPr lang="pt-BR" dirty="0" err="1" smtClean="0"/>
              <a:t>esporófilas</a:t>
            </a:r>
            <a:r>
              <a:rPr lang="pt-BR" dirty="0" smtClean="0"/>
              <a:t> geralmente apresentam a forma de escamas e estão reunidas em estruturas chamadas estróbilos ou cones.</a:t>
            </a:r>
          </a:p>
          <a:p>
            <a:pPr algn="just"/>
            <a:r>
              <a:rPr lang="pt-BR" dirty="0" smtClean="0"/>
              <a:t>Formam vegetações como as taigas no Hemisfério Norte e a Mata de Araucária no Sul do Brasil.</a:t>
            </a:r>
          </a:p>
          <a:p>
            <a:pPr algn="just"/>
            <a:r>
              <a:rPr lang="pt-BR" dirty="0" smtClean="0"/>
              <a:t>Exemplos: </a:t>
            </a:r>
            <a:r>
              <a:rPr lang="pt-BR" i="1" dirty="0" err="1" smtClean="0"/>
              <a:t>Araucaria</a:t>
            </a:r>
            <a:r>
              <a:rPr lang="pt-BR" i="1" dirty="0" smtClean="0"/>
              <a:t> angustifólia </a:t>
            </a:r>
            <a:r>
              <a:rPr lang="pt-BR" dirty="0" smtClean="0"/>
              <a:t>(pinheiro-do-paraná); </a:t>
            </a:r>
            <a:r>
              <a:rPr lang="pt-BR" i="1" dirty="0" smtClean="0"/>
              <a:t>Pinus</a:t>
            </a:r>
          </a:p>
          <a:p>
            <a:pPr marL="0" indent="0" algn="just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815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13" y="548640"/>
            <a:ext cx="9962810" cy="57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522514"/>
            <a:ext cx="9718766" cy="56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Esporófila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2" b="5727"/>
          <a:stretch/>
        </p:blipFill>
        <p:spPr>
          <a:xfrm>
            <a:off x="2366553" y="1690688"/>
            <a:ext cx="7835537" cy="4440222"/>
          </a:xfrm>
        </p:spPr>
      </p:pic>
    </p:spTree>
    <p:extLst>
      <p:ext uri="{BB962C8B-B14F-4D97-AF65-F5344CB8AC3E}">
        <p14:creationId xmlns:p14="http://schemas.microsoft.com/office/powerpoint/2010/main" val="23443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Estróbilo feminino: escamas e </a:t>
            </a:r>
            <a:r>
              <a:rPr lang="pt-BR" b="1" dirty="0" err="1" smtClean="0"/>
              <a:t>esporófila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56" y="1586185"/>
            <a:ext cx="9129088" cy="3923906"/>
          </a:xfrm>
        </p:spPr>
      </p:pic>
    </p:spTree>
    <p:extLst>
      <p:ext uri="{BB962C8B-B14F-4D97-AF65-F5344CB8AC3E}">
        <p14:creationId xmlns:p14="http://schemas.microsoft.com/office/powerpoint/2010/main" val="14010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211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Atividade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408023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pt-BR" sz="3100" dirty="0"/>
              <a:t>Esquematizar uma </a:t>
            </a:r>
            <a:r>
              <a:rPr lang="pt-BR" sz="3100" dirty="0" smtClean="0"/>
              <a:t>Gimnosperma </a:t>
            </a:r>
            <a:r>
              <a:rPr lang="pt-BR" sz="3100" dirty="0"/>
              <a:t>(foto), identificando as suas partes.</a:t>
            </a:r>
          </a:p>
          <a:p>
            <a:pPr marL="514350" indent="-514350" algn="just">
              <a:buAutoNum type="arabicPeriod"/>
            </a:pPr>
            <a:r>
              <a:rPr lang="pt-BR" sz="3100" dirty="0"/>
              <a:t>I</a:t>
            </a:r>
            <a:r>
              <a:rPr lang="pt-BR" sz="3100" dirty="0" smtClean="0"/>
              <a:t>magem </a:t>
            </a:r>
            <a:r>
              <a:rPr lang="pt-BR" sz="3100" dirty="0"/>
              <a:t>microscópica </a:t>
            </a:r>
            <a:r>
              <a:rPr lang="pt-BR" sz="3100" dirty="0" smtClean="0"/>
              <a:t>de um grão de pólen </a:t>
            </a:r>
            <a:r>
              <a:rPr lang="pt-BR" sz="3100" dirty="0" smtClean="0"/>
              <a:t>e da </a:t>
            </a:r>
            <a:r>
              <a:rPr lang="pt-BR" sz="3100" dirty="0" err="1" smtClean="0"/>
              <a:t>esporófila</a:t>
            </a:r>
            <a:r>
              <a:rPr lang="pt-BR" sz="3100" dirty="0" smtClean="0"/>
              <a:t> das </a:t>
            </a:r>
            <a:r>
              <a:rPr lang="pt-BR" sz="3100" dirty="0" smtClean="0"/>
              <a:t>Gimnospermas.</a:t>
            </a:r>
          </a:p>
          <a:p>
            <a:pPr marL="514350" indent="-514350" algn="just">
              <a:buAutoNum type="arabicPeriod"/>
            </a:pPr>
            <a:r>
              <a:rPr lang="pt-BR" sz="3100" dirty="0" smtClean="0"/>
              <a:t>Imagens de estróbilos masculinos e femininos.</a:t>
            </a:r>
          </a:p>
          <a:p>
            <a:pPr marL="514350" indent="-514350" algn="just">
              <a:buAutoNum type="arabicPeriod"/>
            </a:pPr>
            <a:r>
              <a:rPr lang="pt-BR" sz="3100" dirty="0" smtClean="0"/>
              <a:t>Pesquisar uma imagem de um pinhão (foto) e identificar o embrião.</a:t>
            </a:r>
            <a:endParaRPr lang="pt-BR" sz="3100" dirty="0"/>
          </a:p>
          <a:p>
            <a:pPr marL="0" indent="0" algn="just">
              <a:buNone/>
            </a:pPr>
            <a:endParaRPr lang="pt-BR" sz="3100" dirty="0" smtClean="0"/>
          </a:p>
          <a:p>
            <a:pPr marL="0" indent="0" algn="just">
              <a:buNone/>
            </a:pPr>
            <a:r>
              <a:rPr lang="pt-BR" sz="3100" dirty="0" smtClean="0"/>
              <a:t>Conteúdo </a:t>
            </a:r>
            <a:r>
              <a:rPr lang="pt-BR" sz="3100" dirty="0"/>
              <a:t>do portfólio:</a:t>
            </a:r>
          </a:p>
          <a:p>
            <a:pPr algn="just">
              <a:buFontTx/>
              <a:buChar char="-"/>
            </a:pPr>
            <a:r>
              <a:rPr lang="pt-BR" sz="3100" dirty="0"/>
              <a:t>Capa</a:t>
            </a:r>
          </a:p>
          <a:p>
            <a:pPr algn="just">
              <a:buFontTx/>
              <a:buChar char="-"/>
            </a:pPr>
            <a:r>
              <a:rPr lang="pt-BR" sz="3100" dirty="0"/>
              <a:t>Introdução</a:t>
            </a:r>
          </a:p>
          <a:p>
            <a:pPr algn="just">
              <a:buFontTx/>
              <a:buChar char="-"/>
            </a:pPr>
            <a:r>
              <a:rPr lang="pt-BR" sz="3100" dirty="0"/>
              <a:t>Classificação do Reino </a:t>
            </a:r>
            <a:r>
              <a:rPr lang="pt-BR" sz="3100" dirty="0" err="1"/>
              <a:t>Plantae</a:t>
            </a:r>
            <a:r>
              <a:rPr lang="pt-BR" sz="3100" dirty="0"/>
              <a:t> </a:t>
            </a:r>
            <a:r>
              <a:rPr lang="pt-BR" sz="3100" smtClean="0"/>
              <a:t>(</a:t>
            </a:r>
            <a:r>
              <a:rPr lang="pt-BR" sz="3100" smtClean="0"/>
              <a:t>organo</a:t>
            </a:r>
            <a:r>
              <a:rPr lang="pt-BR" sz="3100" smtClean="0"/>
              <a:t>grama</a:t>
            </a:r>
            <a:r>
              <a:rPr lang="pt-BR" sz="3100" dirty="0" smtClean="0"/>
              <a:t>) e </a:t>
            </a:r>
            <a:r>
              <a:rPr lang="pt-BR" sz="3100" dirty="0"/>
              <a:t>exemplos das </a:t>
            </a:r>
            <a:r>
              <a:rPr lang="pt-BR" sz="3100" dirty="0" smtClean="0"/>
              <a:t>divisões (</a:t>
            </a:r>
            <a:r>
              <a:rPr lang="pt-BR" sz="3100" dirty="0"/>
              <a:t>imagens).</a:t>
            </a:r>
          </a:p>
          <a:p>
            <a:pPr algn="just">
              <a:buFontTx/>
              <a:buChar char="-"/>
            </a:pPr>
            <a:r>
              <a:rPr lang="pt-BR" sz="3100" dirty="0"/>
              <a:t>Briófitas: comentários e atividade 1 e 2 .</a:t>
            </a:r>
          </a:p>
          <a:p>
            <a:pPr algn="just">
              <a:buFontTx/>
              <a:buChar char="-"/>
            </a:pPr>
            <a:r>
              <a:rPr lang="pt-BR" sz="3100" dirty="0" err="1"/>
              <a:t>Pteridófitas</a:t>
            </a:r>
            <a:r>
              <a:rPr lang="pt-BR" sz="3100" dirty="0"/>
              <a:t>: comentários e atividades 1 e 2</a:t>
            </a:r>
            <a:r>
              <a:rPr lang="pt-BR" sz="3100" dirty="0" smtClean="0"/>
              <a:t>.</a:t>
            </a:r>
          </a:p>
          <a:p>
            <a:pPr algn="just">
              <a:buFontTx/>
              <a:buChar char="-"/>
            </a:pPr>
            <a:r>
              <a:rPr lang="pt-BR" sz="3100" dirty="0" smtClean="0"/>
              <a:t>Gimnospermas: comentários e atividades 1, 2, 3</a:t>
            </a:r>
            <a:r>
              <a:rPr lang="pt-BR" sz="3100" dirty="0"/>
              <a:t> </a:t>
            </a:r>
            <a:r>
              <a:rPr lang="pt-BR" sz="3100" dirty="0" smtClean="0"/>
              <a:t>e 4.</a:t>
            </a:r>
          </a:p>
          <a:p>
            <a:pPr>
              <a:buFontTx/>
              <a:buChar char="-"/>
            </a:pPr>
            <a:endParaRPr lang="pt-BR" sz="3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EB3792EE-F83A-4DC8-BFD8-B4B1BF72015E}"/>
</file>

<file path=customXml/itemProps2.xml><?xml version="1.0" encoding="utf-8"?>
<ds:datastoreItem xmlns:ds="http://schemas.openxmlformats.org/officeDocument/2006/customXml" ds:itemID="{1772D203-D5E2-47E5-8C25-FE3510BA0652}"/>
</file>

<file path=customXml/itemProps3.xml><?xml version="1.0" encoding="utf-8"?>
<ds:datastoreItem xmlns:ds="http://schemas.openxmlformats.org/officeDocument/2006/customXml" ds:itemID="{949C55AE-6EDF-4875-BFC8-1FB8D0F89DC4}"/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GIMNOSPERMAS</vt:lpstr>
      <vt:lpstr>CARACTERÍSTICAS GERAIS</vt:lpstr>
      <vt:lpstr>Apresentação do PowerPoint</vt:lpstr>
      <vt:lpstr>Apresentação do PowerPoint</vt:lpstr>
      <vt:lpstr>Apresentação do PowerPoint</vt:lpstr>
      <vt:lpstr>Esporófila</vt:lpstr>
      <vt:lpstr>Estróbilo feminino: escamas e esporófila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GIMNOSPERMAS</dc:title>
  <dc:creator>Ygor Graciano</dc:creator>
  <cp:lastModifiedBy>Usuário do Windows</cp:lastModifiedBy>
  <cp:revision>12</cp:revision>
  <dcterms:created xsi:type="dcterms:W3CDTF">2020-06-30T01:15:56Z</dcterms:created>
  <dcterms:modified xsi:type="dcterms:W3CDTF">2022-08-17T12:56:50Z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