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59" r:id="rId8"/>
    <p:sldId id="258" r:id="rId9"/>
    <p:sldId id="260" r:id="rId10"/>
    <p:sldId id="264" r:id="rId11"/>
    <p:sldId id="262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FC7B38-0BD2-461F-9DE2-4A8CC56B170C}" v="13" dt="2022-09-08T12:42:06.797"/>
    <p1510:client id="{CA6C6DB6-9EC9-4784-9682-B246BB063440}" v="2" dt="2022-09-08T12:44:22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A GRACIANO OLIVEIRA DOS REIS" userId="S::yara.reis@etec.sp.gov.br::5691f510-32b8-4a5a-a5a2-73dae48a25a5" providerId="AD" clId="Web-{53FC7B38-0BD2-461F-9DE2-4A8CC56B170C}"/>
    <pc:docChg chg="modSld">
      <pc:chgData name="YARA GRACIANO OLIVEIRA DOS REIS" userId="S::yara.reis@etec.sp.gov.br::5691f510-32b8-4a5a-a5a2-73dae48a25a5" providerId="AD" clId="Web-{53FC7B38-0BD2-461F-9DE2-4A8CC56B170C}" dt="2022-09-08T12:42:06.797" v="12" actId="20577"/>
      <pc:docMkLst>
        <pc:docMk/>
      </pc:docMkLst>
      <pc:sldChg chg="modSp">
        <pc:chgData name="YARA GRACIANO OLIVEIRA DOS REIS" userId="S::yara.reis@etec.sp.gov.br::5691f510-32b8-4a5a-a5a2-73dae48a25a5" providerId="AD" clId="Web-{53FC7B38-0BD2-461F-9DE2-4A8CC56B170C}" dt="2022-09-08T12:42:06.797" v="12" actId="20577"/>
        <pc:sldMkLst>
          <pc:docMk/>
          <pc:sldMk cId="4188965935" sldId="262"/>
        </pc:sldMkLst>
        <pc:spChg chg="mod">
          <ac:chgData name="YARA GRACIANO OLIVEIRA DOS REIS" userId="S::yara.reis@etec.sp.gov.br::5691f510-32b8-4a5a-a5a2-73dae48a25a5" providerId="AD" clId="Web-{53FC7B38-0BD2-461F-9DE2-4A8CC56B170C}" dt="2022-09-08T12:42:06.797" v="12" actId="20577"/>
          <ac:spMkLst>
            <pc:docMk/>
            <pc:sldMk cId="4188965935" sldId="262"/>
            <ac:spMk id="3" creationId="{00000000-0000-0000-0000-000000000000}"/>
          </ac:spMkLst>
        </pc:spChg>
      </pc:sldChg>
    </pc:docChg>
  </pc:docChgLst>
  <pc:docChgLst>
    <pc:chgData name="YARA GRACIANO OLIVEIRA DOS REIS" userId="S::yara.reis@etec.sp.gov.br::5691f510-32b8-4a5a-a5a2-73dae48a25a5" providerId="AD" clId="Web-{CA6C6DB6-9EC9-4784-9682-B246BB063440}"/>
    <pc:docChg chg="modSld">
      <pc:chgData name="YARA GRACIANO OLIVEIRA DOS REIS" userId="S::yara.reis@etec.sp.gov.br::5691f510-32b8-4a5a-a5a2-73dae48a25a5" providerId="AD" clId="Web-{CA6C6DB6-9EC9-4784-9682-B246BB063440}" dt="2022-09-08T12:44:22.426" v="1" actId="20577"/>
      <pc:docMkLst>
        <pc:docMk/>
      </pc:docMkLst>
      <pc:sldChg chg="modSp">
        <pc:chgData name="YARA GRACIANO OLIVEIRA DOS REIS" userId="S::yara.reis@etec.sp.gov.br::5691f510-32b8-4a5a-a5a2-73dae48a25a5" providerId="AD" clId="Web-{CA6C6DB6-9EC9-4784-9682-B246BB063440}" dt="2022-09-08T12:44:22.426" v="1" actId="20577"/>
        <pc:sldMkLst>
          <pc:docMk/>
          <pc:sldMk cId="4188965935" sldId="262"/>
        </pc:sldMkLst>
        <pc:spChg chg="mod">
          <ac:chgData name="YARA GRACIANO OLIVEIRA DOS REIS" userId="S::yara.reis@etec.sp.gov.br::5691f510-32b8-4a5a-a5a2-73dae48a25a5" providerId="AD" clId="Web-{CA6C6DB6-9EC9-4784-9682-B246BB063440}" dt="2022-09-08T12:44:22.426" v="1" actId="20577"/>
          <ac:spMkLst>
            <pc:docMk/>
            <pc:sldMk cId="4188965935" sldId="262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CBF-947B-4E9B-8DE6-EB6CD8933529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97D9-32BF-4C4C-9B7A-42EDD6CDDC5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66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CBF-947B-4E9B-8DE6-EB6CD8933529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97D9-32BF-4C4C-9B7A-42EDD6CDDC5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12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CBF-947B-4E9B-8DE6-EB6CD8933529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97D9-32BF-4C4C-9B7A-42EDD6CDDC5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91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CBF-947B-4E9B-8DE6-EB6CD8933529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97D9-32BF-4C4C-9B7A-42EDD6CDDC5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6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CBF-947B-4E9B-8DE6-EB6CD8933529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97D9-32BF-4C4C-9B7A-42EDD6CDDC5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41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CBF-947B-4E9B-8DE6-EB6CD8933529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97D9-32BF-4C4C-9B7A-42EDD6CDDC5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21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CBF-947B-4E9B-8DE6-EB6CD8933529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97D9-32BF-4C4C-9B7A-42EDD6CDDC5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61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CBF-947B-4E9B-8DE6-EB6CD8933529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97D9-32BF-4C4C-9B7A-42EDD6CDDC5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4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CBF-947B-4E9B-8DE6-EB6CD8933529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97D9-32BF-4C4C-9B7A-42EDD6CDDC5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34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CBF-947B-4E9B-8DE6-EB6CD8933529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97D9-32BF-4C4C-9B7A-42EDD6CDDC5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72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CBF-947B-4E9B-8DE6-EB6CD8933529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97D9-32BF-4C4C-9B7A-42EDD6CDDC5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74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0CBF-947B-4E9B-8DE6-EB6CD8933529}" type="datetimeFigureOut">
              <a:rPr lang="pt-BR" smtClean="0"/>
              <a:t>08/09/2022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D97D9-32BF-4C4C-9B7A-42EDD6CDDC5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47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>
                <a:solidFill>
                  <a:schemeClr val="accent6"/>
                </a:solidFill>
              </a:rPr>
              <a:t>ANGIOSPERMAS</a:t>
            </a:r>
          </a:p>
        </p:txBody>
      </p:sp>
    </p:spTree>
    <p:extLst>
      <p:ext uri="{BB962C8B-B14F-4D97-AF65-F5344CB8AC3E}">
        <p14:creationId xmlns:p14="http://schemas.microsoft.com/office/powerpoint/2010/main" val="211922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u="sng">
                <a:solidFill>
                  <a:schemeClr val="accent6"/>
                </a:solidFill>
              </a:rPr>
              <a:t>CARACTERÍSTICAS GERAIS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19518"/>
            <a:ext cx="10515600" cy="4657445"/>
          </a:xfrm>
        </p:spPr>
        <p:txBody>
          <a:bodyPr>
            <a:normAutofit/>
          </a:bodyPr>
          <a:lstStyle/>
          <a:p>
            <a:pPr algn="just"/>
            <a:r>
              <a:rPr lang="pt-BR"/>
              <a:t>Possuem </a:t>
            </a:r>
            <a:r>
              <a:rPr lang="pt-BR" u="sng"/>
              <a:t>flores típicas</a:t>
            </a:r>
            <a:r>
              <a:rPr lang="pt-BR"/>
              <a:t>, ao contrário das gimnospermas, em que as flores estão representadas por cones ou estróbilos.</a:t>
            </a:r>
          </a:p>
          <a:p>
            <a:pPr algn="just"/>
            <a:r>
              <a:rPr lang="pt-BR"/>
              <a:t>Apresentam raiz, caule, folha (órgãos vegetativos), flor, fruto e semente (órgãos reprodutivos).</a:t>
            </a:r>
          </a:p>
          <a:p>
            <a:pPr algn="just"/>
            <a:r>
              <a:rPr lang="pt-BR"/>
              <a:t>Não dependem da água para a reprodução, apresentando grãos de pólen, óvulos e sementes. Os ovários abrigam os óvulos.</a:t>
            </a:r>
          </a:p>
          <a:p>
            <a:pPr algn="just"/>
            <a:r>
              <a:rPr lang="pt-BR"/>
              <a:t>Após a fecundação, os óvulos dão origem as sementes e os ovários, aos frutos.</a:t>
            </a:r>
          </a:p>
          <a:p>
            <a:pPr algn="just"/>
            <a:r>
              <a:rPr lang="pt-BR"/>
              <a:t>Os frutos dão maior proteção às sementes e contribuem para a sua dispersão.</a:t>
            </a:r>
          </a:p>
        </p:txBody>
      </p:sp>
    </p:spTree>
    <p:extLst>
      <p:ext uri="{BB962C8B-B14F-4D97-AF65-F5344CB8AC3E}">
        <p14:creationId xmlns:p14="http://schemas.microsoft.com/office/powerpoint/2010/main" val="338876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>
                <a:solidFill>
                  <a:schemeClr val="accent6"/>
                </a:solidFill>
              </a:rPr>
              <a:t>Flores típicas de Angiospermas  </a:t>
            </a:r>
            <a:br>
              <a:rPr lang="pt-BR">
                <a:solidFill>
                  <a:schemeClr val="accent6"/>
                </a:solidFill>
              </a:rPr>
            </a:br>
            <a:r>
              <a:rPr lang="pt-BR">
                <a:solidFill>
                  <a:schemeClr val="accent6"/>
                </a:solidFill>
              </a:rPr>
              <a:t>Órgãos reprodutores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859" y="1829264"/>
            <a:ext cx="8310281" cy="402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99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531" y="624546"/>
            <a:ext cx="9953898" cy="576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4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6706" y="1044261"/>
            <a:ext cx="6333180" cy="5141539"/>
          </a:xfrm>
        </p:spPr>
        <p:txBody>
          <a:bodyPr/>
          <a:lstStyle/>
          <a:p>
            <a:r>
              <a:rPr lang="pt-BR" u="sng"/>
              <a:t>Polinização</a:t>
            </a:r>
            <a:r>
              <a:rPr lang="pt-BR"/>
              <a:t>: vento (</a:t>
            </a:r>
            <a:r>
              <a:rPr lang="pt-BR" err="1"/>
              <a:t>anemofilia</a:t>
            </a:r>
            <a:r>
              <a:rPr lang="pt-BR"/>
              <a:t>), insetos (entomofilia) e pássaros (ornitofilia).</a:t>
            </a:r>
          </a:p>
          <a:p>
            <a:r>
              <a:rPr lang="pt-BR"/>
              <a:t>Correspondem ao grupo de plantas com maior número de espécies.</a:t>
            </a:r>
          </a:p>
          <a:p>
            <a:r>
              <a:rPr lang="pt-BR"/>
              <a:t>São divididas em dois grandes grupos: </a:t>
            </a:r>
          </a:p>
          <a:p>
            <a:pPr marL="0" indent="0">
              <a:buNone/>
            </a:pPr>
            <a:r>
              <a:rPr lang="pt-BR" b="1"/>
              <a:t>    Monocotiledôneas </a:t>
            </a:r>
            <a:endParaRPr lang="pt-BR"/>
          </a:p>
          <a:p>
            <a:pPr marL="0" indent="0">
              <a:buNone/>
            </a:pPr>
            <a:r>
              <a:rPr lang="pt-BR"/>
              <a:t>    </a:t>
            </a:r>
            <a:r>
              <a:rPr lang="pt-BR" err="1"/>
              <a:t>ex</a:t>
            </a:r>
            <a:r>
              <a:rPr lang="pt-BR"/>
              <a:t>: milho, trigo, coqueiro, orquídeas.  </a:t>
            </a:r>
          </a:p>
          <a:p>
            <a:pPr marL="0" indent="0">
              <a:buNone/>
            </a:pPr>
            <a:r>
              <a:rPr lang="pt-BR" b="1"/>
              <a:t>    Dicotiledôneas</a:t>
            </a:r>
            <a:r>
              <a:rPr lang="pt-BR"/>
              <a:t> </a:t>
            </a:r>
          </a:p>
          <a:p>
            <a:pPr marL="0" indent="0">
              <a:buNone/>
            </a:pPr>
            <a:r>
              <a:rPr lang="pt-BR"/>
              <a:t>    </a:t>
            </a:r>
            <a:r>
              <a:rPr lang="pt-BR" err="1"/>
              <a:t>ex</a:t>
            </a:r>
            <a:r>
              <a:rPr lang="pt-BR"/>
              <a:t>: feijão, tomate, rosa, morango.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209" y="587061"/>
            <a:ext cx="3779520" cy="283464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209" y="3513908"/>
            <a:ext cx="3779520" cy="32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2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9166" y="826532"/>
            <a:ext cx="9509759" cy="57150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449363" y="463233"/>
            <a:ext cx="322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/>
              <a:t>MONOCOTILEDÔNEA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237591" y="457200"/>
            <a:ext cx="3200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/>
              <a:t>DICOTILEDÔNEA</a:t>
            </a:r>
          </a:p>
        </p:txBody>
      </p:sp>
    </p:spTree>
    <p:extLst>
      <p:ext uri="{BB962C8B-B14F-4D97-AF65-F5344CB8AC3E}">
        <p14:creationId xmlns:p14="http://schemas.microsoft.com/office/powerpoint/2010/main" val="2953096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/>
              <a:t>Lojas e ovários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866" y="2350476"/>
            <a:ext cx="2418295" cy="197333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199017" y="2547257"/>
            <a:ext cx="53427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/>
              <a:t>O tomate é um fruto. Cada espaço onde ficam as sementes são as lojas (no caso 2). Por ser dímero, corresponde a uma planta dicotiledônea.</a:t>
            </a:r>
          </a:p>
        </p:txBody>
      </p:sp>
    </p:spTree>
    <p:extLst>
      <p:ext uri="{BB962C8B-B14F-4D97-AF65-F5344CB8AC3E}">
        <p14:creationId xmlns:p14="http://schemas.microsoft.com/office/powerpoint/2010/main" val="3371598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4071" y="254476"/>
            <a:ext cx="10515600" cy="428252"/>
          </a:xfrm>
        </p:spPr>
        <p:txBody>
          <a:bodyPr>
            <a:noAutofit/>
          </a:bodyPr>
          <a:lstStyle/>
          <a:p>
            <a:pPr algn="ctr"/>
            <a:r>
              <a:rPr lang="pt-BR">
                <a:solidFill>
                  <a:schemeClr val="accent6"/>
                </a:solidFill>
              </a:rPr>
              <a:t>Atividade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51262" y="917860"/>
            <a:ext cx="10515600" cy="578223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pt-BR"/>
              <a:t>Esquematizar uma Angiosperma (foto), identificando as suas partes.</a:t>
            </a:r>
          </a:p>
          <a:p>
            <a:pPr marL="514350" indent="-514350">
              <a:buAutoNum type="arabicPeriod"/>
            </a:pPr>
            <a:r>
              <a:rPr lang="pt-BR"/>
              <a:t>Elaborar um quadro comparativo entre monocotiledônea e dicotiledôneas, utilizando imagens reais (fotos).</a:t>
            </a:r>
          </a:p>
          <a:p>
            <a:pPr marL="514350" indent="-514350">
              <a:buAutoNum type="arabicPeriod"/>
            </a:pPr>
            <a:r>
              <a:rPr lang="pt-BR"/>
              <a:t>Imagem microscópica do ovário de uma flor monocotiledônea e de uma flor dicotiledônea.</a:t>
            </a:r>
          </a:p>
          <a:p>
            <a:pPr marL="0" indent="0">
              <a:buNone/>
            </a:pPr>
            <a:r>
              <a:rPr lang="pt-BR" b="1"/>
              <a:t>Conteúdo do portfólio: Parte I</a:t>
            </a:r>
          </a:p>
          <a:p>
            <a:pPr>
              <a:buFontTx/>
              <a:buChar char="-"/>
            </a:pPr>
            <a:r>
              <a:rPr lang="pt-BR"/>
              <a:t>Capa</a:t>
            </a:r>
          </a:p>
          <a:p>
            <a:pPr>
              <a:buFontTx/>
              <a:buChar char="-"/>
            </a:pPr>
            <a:r>
              <a:rPr lang="pt-BR"/>
              <a:t>Introdução</a:t>
            </a:r>
          </a:p>
          <a:p>
            <a:pPr>
              <a:buFontTx/>
              <a:buChar char="-"/>
            </a:pPr>
            <a:r>
              <a:rPr lang="pt-BR"/>
              <a:t>Classificação do Reino </a:t>
            </a:r>
            <a:r>
              <a:rPr lang="pt-BR" err="1"/>
              <a:t>Plantae</a:t>
            </a:r>
            <a:r>
              <a:rPr lang="pt-BR"/>
              <a:t> e os exemplos (imagens) das divisões.</a:t>
            </a:r>
          </a:p>
          <a:p>
            <a:pPr>
              <a:buFontTx/>
              <a:buChar char="-"/>
            </a:pPr>
            <a:r>
              <a:rPr lang="pt-BR"/>
              <a:t>Briófitas: comentários e atividade 1 e 2 .</a:t>
            </a:r>
          </a:p>
          <a:p>
            <a:pPr>
              <a:buFontTx/>
              <a:buChar char="-"/>
            </a:pPr>
            <a:r>
              <a:rPr lang="pt-BR"/>
              <a:t>Pteridófitas: comentários e atividades 1, 2 e 3.</a:t>
            </a:r>
            <a:endParaRPr lang="pt-BR">
              <a:cs typeface="Calibri"/>
            </a:endParaRPr>
          </a:p>
          <a:p>
            <a:pPr>
              <a:buFontTx/>
              <a:buChar char="-"/>
            </a:pPr>
            <a:r>
              <a:rPr lang="pt-BR"/>
              <a:t>Gimnospermas: comentários e atividades 1, 2, 3 e 4.</a:t>
            </a:r>
          </a:p>
          <a:p>
            <a:pPr>
              <a:buFontTx/>
              <a:buChar char="-"/>
            </a:pPr>
            <a:r>
              <a:rPr lang="pt-BR"/>
              <a:t>Angiospermas: comentários e atividades 1, 2 e 3.</a:t>
            </a:r>
          </a:p>
          <a:p>
            <a:pPr>
              <a:buFontTx/>
              <a:buChar char="-"/>
            </a:pPr>
            <a:r>
              <a:rPr lang="pt-BR"/>
              <a:t>Conclusão</a:t>
            </a:r>
          </a:p>
          <a:p>
            <a:pPr>
              <a:buFontTx/>
              <a:buChar char="-"/>
            </a:pPr>
            <a:r>
              <a:rPr lang="pt-BR"/>
              <a:t>Bibliografia</a:t>
            </a:r>
          </a:p>
          <a:p>
            <a:pPr>
              <a:buFont typeface="Arial"/>
              <a:buChar char="•"/>
            </a:pPr>
            <a:r>
              <a:rPr lang="pt-BR" b="1"/>
              <a:t>Apresentação:</a:t>
            </a:r>
            <a:r>
              <a:rPr lang="pt-BR"/>
              <a:t>  15.09.22      </a:t>
            </a:r>
            <a:r>
              <a:rPr lang="pt-BR" b="1">
                <a:ea typeface="+mn-lt"/>
                <a:cs typeface="+mn-lt"/>
              </a:rPr>
              <a:t>Vídeo no máximo 15 minutos</a:t>
            </a:r>
            <a:endParaRPr lang="pt-BR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889659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EA1960B49E2A0428516763081946A86" ma:contentTypeVersion="8" ma:contentTypeDescription="Crie um novo documento." ma:contentTypeScope="" ma:versionID="2068626e366339e6cc5b859a62a0c75f">
  <xsd:schema xmlns:xsd="http://www.w3.org/2001/XMLSchema" xmlns:xs="http://www.w3.org/2001/XMLSchema" xmlns:p="http://schemas.microsoft.com/office/2006/metadata/properties" xmlns:ns2="30d869b9-72d8-4098-b0ca-a71e53c5a23c" xmlns:ns3="30e30443-f369-4264-95bd-4e5712811764" targetNamespace="http://schemas.microsoft.com/office/2006/metadata/properties" ma:root="true" ma:fieldsID="ece0893c855ee2a5f903ca732bd13b4a" ns2:_="" ns3:_="">
    <xsd:import namespace="30d869b9-72d8-4098-b0ca-a71e53c5a23c"/>
    <xsd:import namespace="30e30443-f369-4264-95bd-4e57128117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d869b9-72d8-4098-b0ca-a71e53c5a2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3714fbfa-5ced-4307-b76a-786f22ad6a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e30443-f369-4264-95bd-4e571281176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8d004b6-5cb1-4554-8722-28b4ede44cb7}" ma:internalName="TaxCatchAll" ma:showField="CatchAllData" ma:web="30e30443-f369-4264-95bd-4e571281176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0d869b9-72d8-4098-b0ca-a71e53c5a23c">
      <Terms xmlns="http://schemas.microsoft.com/office/infopath/2007/PartnerControls"/>
    </lcf76f155ced4ddcb4097134ff3c332f>
    <TaxCatchAll xmlns="30e30443-f369-4264-95bd-4e5712811764" xsi:nil="true"/>
  </documentManagement>
</p:properties>
</file>

<file path=customXml/itemProps1.xml><?xml version="1.0" encoding="utf-8"?>
<ds:datastoreItem xmlns:ds="http://schemas.openxmlformats.org/officeDocument/2006/customXml" ds:itemID="{D67046E4-2913-4B3A-9FE7-847283D35A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727C66-06DB-4D29-8605-320353142746}">
  <ds:schemaRefs>
    <ds:schemaRef ds:uri="30d869b9-72d8-4098-b0ca-a71e53c5a23c"/>
    <ds:schemaRef ds:uri="30e30443-f369-4264-95bd-4e571281176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D2A28A7-A978-40E6-A5DA-6211BFEABDA9}">
  <ds:schemaRefs>
    <ds:schemaRef ds:uri="30d869b9-72d8-4098-b0ca-a71e53c5a23c"/>
    <ds:schemaRef ds:uri="30e30443-f369-4264-95bd-4e5712811764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Tema do Office</vt:lpstr>
      <vt:lpstr>ANGIOSPERMAS</vt:lpstr>
      <vt:lpstr>CARACTERÍSTICAS GERAIS</vt:lpstr>
      <vt:lpstr>Flores típicas de Angiospermas   Órgãos reprodutores</vt:lpstr>
      <vt:lpstr>PowerPoint Presentation</vt:lpstr>
      <vt:lpstr>PowerPoint Presentation</vt:lpstr>
      <vt:lpstr>PowerPoint Presentation</vt:lpstr>
      <vt:lpstr>Lojas e ovários</vt:lpstr>
      <vt:lpstr>Atividade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ANGIOSPERMAS</dc:title>
  <dc:creator>Ygor Graciano</dc:creator>
  <cp:revision>1</cp:revision>
  <dcterms:created xsi:type="dcterms:W3CDTF">2020-06-30T01:31:49Z</dcterms:created>
  <dcterms:modified xsi:type="dcterms:W3CDTF">2022-09-08T12:44:59Z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0x0101000EA1960B49E2A0428516763081946A86</vt:lpwstr>
  </property>
  <property fmtid="{D5CDD505-2E9C-101B-9397-08002B2CF9AE}" pid="3" name="MediaServiceImageTags">
    <vt:lpwstr/>
  </property>
</Properties>
</file>