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3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13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4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13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8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7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3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47E0-058C-498A-B207-DD6B0721871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371" y="3134043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MORFOLOGIA EXTERNA DAS PLANTAS ANGIOSPERMAS 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Profª</a:t>
            </a:r>
            <a:r>
              <a:rPr lang="pt-B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Yara Graciano 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Classificar </a:t>
            </a:r>
            <a:r>
              <a:rPr lang="pt-BR"/>
              <a:t>5</a:t>
            </a:r>
            <a:r>
              <a:rPr lang="pt-BR" smtClean="0"/>
              <a:t> folhas quanto:</a:t>
            </a:r>
            <a:endParaRPr lang="pt-BR" dirty="0" smtClean="0"/>
          </a:p>
          <a:p>
            <a:pPr>
              <a:buAutoNum type="alphaLcParenR"/>
            </a:pPr>
            <a:r>
              <a:rPr lang="pt-BR" dirty="0" smtClean="0"/>
              <a:t>Tipo de folha</a:t>
            </a:r>
          </a:p>
          <a:p>
            <a:pPr>
              <a:buAutoNum type="alphaLcParenR"/>
            </a:pPr>
            <a:r>
              <a:rPr lang="pt-BR" dirty="0" smtClean="0"/>
              <a:t>Nervura</a:t>
            </a:r>
          </a:p>
          <a:p>
            <a:pPr>
              <a:buAutoNum type="alphaLcParenR"/>
            </a:pPr>
            <a:r>
              <a:rPr lang="pt-BR" dirty="0" smtClean="0"/>
              <a:t>Contorno</a:t>
            </a:r>
          </a:p>
          <a:p>
            <a:pPr>
              <a:buAutoNum type="alphaLcParenR"/>
            </a:pPr>
            <a:r>
              <a:rPr lang="pt-BR" dirty="0" smtClean="0"/>
              <a:t>Ápice</a:t>
            </a:r>
          </a:p>
          <a:p>
            <a:pPr>
              <a:buAutoNum type="alphaLcParenR"/>
            </a:pPr>
            <a:r>
              <a:rPr lang="pt-BR" dirty="0"/>
              <a:t>B</a:t>
            </a:r>
            <a:r>
              <a:rPr lang="pt-BR" dirty="0" smtClean="0"/>
              <a:t>ase</a:t>
            </a:r>
          </a:p>
          <a:p>
            <a:pPr>
              <a:buAutoNum type="alphaLcParenR"/>
            </a:pPr>
            <a:endParaRPr lang="pt-BR" dirty="0" smtClean="0"/>
          </a:p>
          <a:p>
            <a:pPr>
              <a:buAutoNum type="alphaLcParenR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99" y="2804106"/>
            <a:ext cx="3334801" cy="12497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98327" y="3200400"/>
            <a:ext cx="36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631" y="3200400"/>
            <a:ext cx="3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63491" y="3879273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55673" y="3385066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9" name="Colchete Direito 8"/>
          <p:cNvSpPr/>
          <p:nvPr/>
        </p:nvSpPr>
        <p:spPr>
          <a:xfrm>
            <a:off x="7174810" y="2662816"/>
            <a:ext cx="914400" cy="14444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156639" y="3200399"/>
            <a:ext cx="5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0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3.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Órgão geralmente laminar;</a:t>
            </a:r>
          </a:p>
          <a:p>
            <a:r>
              <a:rPr lang="pt-BR" sz="2400" dirty="0" smtClean="0"/>
              <a:t>Clorofilado;</a:t>
            </a:r>
          </a:p>
          <a:p>
            <a:r>
              <a:rPr lang="pt-BR" sz="2400" dirty="0" smtClean="0"/>
              <a:t>Fotossintetizante;</a:t>
            </a:r>
          </a:p>
          <a:p>
            <a:r>
              <a:rPr lang="pt-BR" sz="2400" dirty="0" smtClean="0"/>
              <a:t>Efetua transpiração e troca de gases com o meio;</a:t>
            </a:r>
          </a:p>
          <a:p>
            <a:r>
              <a:rPr lang="pt-BR" sz="2400" dirty="0" smtClean="0"/>
              <a:t>Diferentes adaptações: xeromorfas (espinhos/cactáceas) e </a:t>
            </a:r>
            <a:r>
              <a:rPr lang="pt-BR" sz="2400" dirty="0" err="1" smtClean="0"/>
              <a:t>higromorfas</a:t>
            </a:r>
            <a:r>
              <a:rPr lang="pt-BR" sz="2400" dirty="0" smtClean="0"/>
              <a:t> (plantas de regiões úmidas).</a:t>
            </a:r>
          </a:p>
        </p:txBody>
      </p:sp>
    </p:spTree>
    <p:extLst>
      <p:ext uri="{BB962C8B-B14F-4D97-AF65-F5344CB8AC3E}">
        <p14:creationId xmlns:p14="http://schemas.microsoft.com/office/powerpoint/2010/main" val="5795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As Partes das Folhas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dirty="0"/>
              <a:t>As folhas podem ser formadas por 4 partes (limbo, pecíolo, estípula e bainha). Isso quer dizer que, embora existam 4 partes, nem todas as folhas apresentam a mesma estrutura:</a:t>
            </a:r>
          </a:p>
          <a:p>
            <a:pPr fontAlgn="base"/>
            <a:r>
              <a:rPr lang="pt-BR" sz="2400" b="1" dirty="0"/>
              <a:t>Limbo</a:t>
            </a:r>
            <a:r>
              <a:rPr lang="pt-BR" sz="2400" dirty="0"/>
              <a:t> - é a parte mais conhecida da folha, que é considerada a folha propriamente dita.</a:t>
            </a:r>
          </a:p>
          <a:p>
            <a:pPr fontAlgn="base"/>
            <a:r>
              <a:rPr lang="pt-BR" sz="2400" b="1" dirty="0"/>
              <a:t>Pecíolo</a:t>
            </a:r>
            <a:r>
              <a:rPr lang="pt-BR" sz="2400" dirty="0"/>
              <a:t> - é a parte estreita que fica localizada entre o limbo e o caule.</a:t>
            </a:r>
          </a:p>
          <a:p>
            <a:pPr fontAlgn="base"/>
            <a:r>
              <a:rPr lang="pt-BR" sz="2400" b="1" dirty="0"/>
              <a:t>Estípula</a:t>
            </a:r>
            <a:r>
              <a:rPr lang="pt-BR" sz="2400" dirty="0"/>
              <a:t> - é uma pequena parte que protege o pecíolo.</a:t>
            </a:r>
          </a:p>
          <a:p>
            <a:pPr fontAlgn="base"/>
            <a:r>
              <a:rPr lang="pt-BR" sz="2400" b="1" dirty="0"/>
              <a:t>Bainha</a:t>
            </a:r>
            <a:r>
              <a:rPr lang="pt-BR" sz="2400" dirty="0"/>
              <a:t> - é a parte inferior da folha. Ela protege a estípula.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0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642" y="1489166"/>
            <a:ext cx="6913280" cy="42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48788"/>
            <a:ext cx="8596668" cy="80118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Tipos de Folhas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9977"/>
            <a:ext cx="8596668" cy="4591385"/>
          </a:xfrm>
        </p:spPr>
        <p:txBody>
          <a:bodyPr/>
          <a:lstStyle/>
          <a:p>
            <a:r>
              <a:rPr lang="pt-BR" dirty="0"/>
              <a:t>Existem vários tipos de folhas. Além das </a:t>
            </a:r>
            <a:r>
              <a:rPr lang="pt-BR" b="1" dirty="0"/>
              <a:t>folhas</a:t>
            </a:r>
            <a:r>
              <a:rPr lang="pt-BR" dirty="0"/>
              <a:t> </a:t>
            </a:r>
            <a:r>
              <a:rPr lang="pt-BR" b="1" dirty="0"/>
              <a:t>completas</a:t>
            </a:r>
            <a:r>
              <a:rPr lang="pt-BR" dirty="0"/>
              <a:t> (aquelas que apresentam limbo, pecíolo e bainha) e das </a:t>
            </a:r>
            <a:r>
              <a:rPr lang="pt-BR" b="1" dirty="0"/>
              <a:t>folhas</a:t>
            </a:r>
            <a:r>
              <a:rPr lang="pt-BR" dirty="0"/>
              <a:t> </a:t>
            </a:r>
            <a:r>
              <a:rPr lang="pt-BR" b="1" dirty="0"/>
              <a:t>incompletas</a:t>
            </a:r>
            <a:r>
              <a:rPr lang="pt-BR" dirty="0"/>
              <a:t> (as que não apresentam uma destas 3 partes), basicamente elas podem ser simples ou compostas</a:t>
            </a:r>
            <a:r>
              <a:rPr lang="pt-BR" dirty="0" smtClean="0"/>
              <a:t>.</a:t>
            </a:r>
          </a:p>
          <a:p>
            <a:pPr fontAlgn="base"/>
            <a:r>
              <a:rPr lang="pt-BR" b="1" dirty="0"/>
              <a:t>Folhas</a:t>
            </a:r>
            <a:r>
              <a:rPr lang="pt-BR" dirty="0"/>
              <a:t> </a:t>
            </a:r>
            <a:r>
              <a:rPr lang="pt-BR" b="1" dirty="0"/>
              <a:t>simples</a:t>
            </a:r>
            <a:r>
              <a:rPr lang="pt-BR" dirty="0"/>
              <a:t> - folhas que têm apenas um limbo. São as mais comuns.</a:t>
            </a:r>
          </a:p>
          <a:p>
            <a:pPr fontAlgn="base"/>
            <a:r>
              <a:rPr lang="pt-BR" b="1" dirty="0"/>
              <a:t>Folhas</a:t>
            </a:r>
            <a:r>
              <a:rPr lang="pt-BR" dirty="0"/>
              <a:t> </a:t>
            </a:r>
            <a:r>
              <a:rPr lang="pt-BR" b="1" dirty="0"/>
              <a:t>compostas</a:t>
            </a:r>
            <a:r>
              <a:rPr lang="pt-BR" dirty="0"/>
              <a:t> - folhas cujo limbo é dividido. Dessa divisão surgem os folíolos.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19" y="4281215"/>
            <a:ext cx="3333750" cy="12477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14303" y="5785176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Folha simples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26480" y="5785176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Folha composta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54" y="3837709"/>
            <a:ext cx="2753202" cy="18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88275"/>
            <a:ext cx="8596668" cy="5153088"/>
          </a:xfrm>
        </p:spPr>
        <p:txBody>
          <a:bodyPr/>
          <a:lstStyle/>
          <a:p>
            <a:r>
              <a:rPr lang="pt-BR" b="1" dirty="0" err="1"/>
              <a:t>Imparipenadas</a:t>
            </a:r>
            <a:r>
              <a:rPr lang="pt-BR" dirty="0"/>
              <a:t> </a:t>
            </a:r>
            <a:r>
              <a:rPr lang="pt-BR" b="1" dirty="0"/>
              <a:t>e</a:t>
            </a:r>
            <a:r>
              <a:rPr lang="pt-BR" dirty="0"/>
              <a:t> </a:t>
            </a:r>
            <a:r>
              <a:rPr lang="pt-BR" b="1" dirty="0" err="1"/>
              <a:t>Paripenadas</a:t>
            </a:r>
            <a:r>
              <a:rPr lang="pt-BR" dirty="0"/>
              <a:t> - Quando o número de folíolos presente na folha é ímpar ou par, respectivamente.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24" y="2334987"/>
            <a:ext cx="3322347" cy="3099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31" y="2140843"/>
            <a:ext cx="3810000" cy="28099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60427" y="5902219"/>
            <a:ext cx="26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Folha </a:t>
            </a:r>
            <a:r>
              <a:rPr lang="pt-BR" dirty="0" err="1" smtClean="0"/>
              <a:t>imparipenada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28777" y="5880072"/>
            <a:ext cx="219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Folha </a:t>
            </a:r>
            <a:r>
              <a:rPr lang="pt-BR" dirty="0" err="1" smtClean="0"/>
              <a:t>paripenadas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2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7334" y="875211"/>
            <a:ext cx="4184035" cy="5166150"/>
          </a:xfrm>
        </p:spPr>
        <p:txBody>
          <a:bodyPr/>
          <a:lstStyle/>
          <a:p>
            <a:r>
              <a:rPr lang="pt-BR" b="1" dirty="0"/>
              <a:t>Palmadas</a:t>
            </a:r>
            <a:r>
              <a:rPr lang="pt-BR" dirty="0"/>
              <a:t> </a:t>
            </a:r>
            <a:r>
              <a:rPr lang="pt-BR" b="1" dirty="0"/>
              <a:t>ou</a:t>
            </a:r>
            <a:r>
              <a:rPr lang="pt-BR" dirty="0"/>
              <a:t> </a:t>
            </a:r>
            <a:r>
              <a:rPr lang="pt-BR" b="1" dirty="0"/>
              <a:t>Digitadas</a:t>
            </a:r>
            <a:r>
              <a:rPr lang="pt-BR" dirty="0"/>
              <a:t> - Quando todos os folíolos surgem de um mesmo pecíolo.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089970" y="875211"/>
            <a:ext cx="4184034" cy="5166151"/>
          </a:xfrm>
        </p:spPr>
        <p:txBody>
          <a:bodyPr/>
          <a:lstStyle/>
          <a:p>
            <a:r>
              <a:rPr lang="pt-BR" b="1" dirty="0"/>
              <a:t>Recompostas</a:t>
            </a:r>
            <a:r>
              <a:rPr lang="pt-BR" dirty="0"/>
              <a:t> - Quando os folíolos são divididos em outros folíolos.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6" y="1927995"/>
            <a:ext cx="3333750" cy="36290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99" y="2103120"/>
            <a:ext cx="3333750" cy="34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92777"/>
            <a:ext cx="8596668" cy="5048585"/>
          </a:xfrm>
        </p:spPr>
        <p:txBody>
          <a:bodyPr/>
          <a:lstStyle/>
          <a:p>
            <a:pPr marL="0" indent="0" fontAlgn="base">
              <a:buNone/>
            </a:pPr>
            <a:r>
              <a:rPr lang="pt-BR" dirty="0"/>
              <a:t>De acordo com o número de nervuras e a sua forma, as folhas podem ser classificadas em:</a:t>
            </a:r>
          </a:p>
          <a:p>
            <a:pPr fontAlgn="base"/>
            <a:r>
              <a:rPr lang="pt-BR" b="1" dirty="0" err="1"/>
              <a:t>Uninérvea</a:t>
            </a:r>
            <a:r>
              <a:rPr lang="pt-BR" dirty="0"/>
              <a:t> - Quando a folha tem apenas uma nervura, tal como a folha da palmeira.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12096"/>
          <a:stretch/>
        </p:blipFill>
        <p:spPr>
          <a:xfrm>
            <a:off x="1711385" y="2563091"/>
            <a:ext cx="6989270" cy="34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706583"/>
            <a:ext cx="3922375" cy="5334780"/>
          </a:xfrm>
        </p:spPr>
        <p:txBody>
          <a:bodyPr/>
          <a:lstStyle/>
          <a:p>
            <a:pPr fontAlgn="base"/>
            <a:r>
              <a:rPr lang="pt-BR" b="1" dirty="0"/>
              <a:t>Paralelinérvea</a:t>
            </a:r>
            <a:r>
              <a:rPr lang="pt-BR" dirty="0"/>
              <a:t> - Quando a folha tem várias nervuras dispostas de forma paralela, tal como a folha de milho.</a:t>
            </a:r>
          </a:p>
          <a:p>
            <a:pPr fontAlgn="base"/>
            <a:endParaRPr lang="pt-BR" b="1" dirty="0" smtClean="0"/>
          </a:p>
          <a:p>
            <a:pPr fontAlgn="base"/>
            <a:endParaRPr lang="pt-BR" b="1" dirty="0"/>
          </a:p>
          <a:p>
            <a:pPr fontAlgn="base"/>
            <a:endParaRPr lang="pt-BR" b="1" dirty="0" smtClean="0"/>
          </a:p>
          <a:p>
            <a:pPr fontAlgn="base"/>
            <a:endParaRPr lang="pt-BR" b="1" dirty="0"/>
          </a:p>
          <a:p>
            <a:pPr fontAlgn="base"/>
            <a:endParaRPr lang="pt-BR" b="1" dirty="0" smtClean="0"/>
          </a:p>
          <a:p>
            <a:pPr fontAlgn="base"/>
            <a:r>
              <a:rPr lang="pt-BR" b="1" dirty="0" smtClean="0"/>
              <a:t>Peninérvea</a:t>
            </a:r>
            <a:r>
              <a:rPr lang="pt-BR" dirty="0"/>
              <a:t> - Quando a folha tem uma nervura principal de onde surgem outras nervuras, tal como a folha das rosas.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706584"/>
            <a:ext cx="3047999" cy="24245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45" y="3701484"/>
            <a:ext cx="2770909" cy="23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F0DAB724-88DC-4D89-82D2-682D60F75CA9}"/>
</file>

<file path=customXml/itemProps2.xml><?xml version="1.0" encoding="utf-8"?>
<ds:datastoreItem xmlns:ds="http://schemas.openxmlformats.org/officeDocument/2006/customXml" ds:itemID="{28AE7C44-0784-477A-A337-022FD31666BC}"/>
</file>

<file path=customXml/itemProps3.xml><?xml version="1.0" encoding="utf-8"?>
<ds:datastoreItem xmlns:ds="http://schemas.openxmlformats.org/officeDocument/2006/customXml" ds:itemID="{485E70D5-CE0B-4DB0-8D95-6B74F2C244C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393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MORFOLOGIA EXTERNA DAS PLANTAS ANGIOSPERMAS  Profª Yara Graciano </vt:lpstr>
      <vt:lpstr>3. FOLHA</vt:lpstr>
      <vt:lpstr>As Partes das Folhas </vt:lpstr>
      <vt:lpstr>Apresentação do PowerPoint</vt:lpstr>
      <vt:lpstr>Tipos de Folhas </vt:lpstr>
      <vt:lpstr>Apresentação do PowerPoint</vt:lpstr>
      <vt:lpstr>Apresentação do PowerPoint</vt:lpstr>
      <vt:lpstr>Apresentação do PowerPoint</vt:lpstr>
      <vt:lpstr>Apresentação do PowerPoint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Etesp</cp:lastModifiedBy>
  <cp:revision>39</cp:revision>
  <dcterms:created xsi:type="dcterms:W3CDTF">2020-08-18T14:04:15Z</dcterms:created>
  <dcterms:modified xsi:type="dcterms:W3CDTF">2022-09-29T00:59:29Z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