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9" r:id="rId4"/>
    <p:sldId id="262" r:id="rId5"/>
    <p:sldId id="273" r:id="rId6"/>
    <p:sldId id="272" r:id="rId7"/>
    <p:sldId id="263" r:id="rId8"/>
    <p:sldId id="274" r:id="rId9"/>
    <p:sldId id="270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4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4131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4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4139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38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6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7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20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8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30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34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8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23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8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D47E0-058C-498A-B207-DD6B07218718}" type="datetimeFigureOut">
              <a:rPr lang="pt-BR" smtClean="0"/>
              <a:t>29/09/2021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850545-DFA9-4D6E-9E0B-5F7CF87486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2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93371" y="3134043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MORFOLOGIA EXTERNA DAS PLANTAS ANGIOSPERMAS </a:t>
            </a:r>
            <a:r>
              <a:rPr lang="pt-BR" sz="7200" dirty="0" smtClean="0"/>
              <a:t/>
            </a:r>
            <a:br>
              <a:rPr lang="pt-BR" sz="7200" dirty="0" smtClean="0"/>
            </a:br>
            <a:r>
              <a:rPr lang="pt-BR" sz="20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Profª</a:t>
            </a:r>
            <a:r>
              <a:rPr lang="pt-BR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Yara Graciano </a:t>
            </a:r>
            <a:endParaRPr lang="pt-BR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pPr algn="ctr"/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1- Caracterizar com exemplos os frutos:</a:t>
            </a:r>
          </a:p>
          <a:p>
            <a:pPr marL="0" indent="0">
              <a:buNone/>
            </a:pPr>
            <a:r>
              <a:rPr lang="pt-BR" b="1" dirty="0" smtClean="0"/>
              <a:t>a) Carnosos: bagas e drupas</a:t>
            </a:r>
          </a:p>
          <a:p>
            <a:pPr marL="0" indent="0">
              <a:buNone/>
            </a:pPr>
            <a:r>
              <a:rPr lang="pt-BR" b="1" dirty="0" smtClean="0"/>
              <a:t>b) Secos indeiscentes: aquênio e cariopse</a:t>
            </a:r>
          </a:p>
          <a:p>
            <a:pPr marL="0" indent="0">
              <a:buNone/>
            </a:pPr>
            <a:r>
              <a:rPr lang="pt-BR" b="1" dirty="0" smtClean="0"/>
              <a:t>c) Secos deiscentes: legume e cápsula</a:t>
            </a:r>
          </a:p>
          <a:p>
            <a:pPr marL="0" indent="0">
              <a:buNone/>
            </a:pPr>
            <a:r>
              <a:rPr lang="pt-BR" b="1" dirty="0"/>
              <a:t>2</a:t>
            </a:r>
            <a:r>
              <a:rPr lang="pt-BR" b="1" dirty="0" smtClean="0"/>
              <a:t>- </a:t>
            </a:r>
            <a:r>
              <a:rPr lang="pt-BR" b="1" dirty="0" smtClean="0"/>
              <a:t>É muito frequente que outras partes da flor se tornem carnosas, suculentas, substituindo o desenvolvimento do ovário. Trata-se de pseudofruto. Caracterizar com exemplos os pseudofrutos (simples, compostos e múltiplos) e frutos partenocárpicos.</a:t>
            </a:r>
          </a:p>
          <a:p>
            <a:pPr marL="0" indent="0">
              <a:buNone/>
            </a:pPr>
            <a:r>
              <a:rPr lang="pt-BR" b="1" dirty="0"/>
              <a:t>3</a:t>
            </a:r>
            <a:r>
              <a:rPr lang="pt-BR" b="1" smtClean="0"/>
              <a:t>- </a:t>
            </a:r>
            <a:r>
              <a:rPr lang="pt-BR" b="1" dirty="0" smtClean="0"/>
              <a:t>Qual a diferença entre os termos fruta e fruto?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3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5063"/>
          </a:xfrm>
        </p:spPr>
        <p:txBody>
          <a:bodyPr/>
          <a:lstStyle/>
          <a:p>
            <a:pPr algn="ctr"/>
            <a:r>
              <a:rPr lang="pt-BR" dirty="0" smtClean="0"/>
              <a:t>5. FRUTO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500307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sz="2400" dirty="0" smtClean="0"/>
              <a:t>Protege a semente e auxilia em sua disseminação;</a:t>
            </a:r>
          </a:p>
          <a:p>
            <a:pPr algn="just"/>
            <a:r>
              <a:rPr lang="pt-BR" sz="2400" dirty="0" smtClean="0"/>
              <a:t>Corresponde a apenas um ovário desenvolvido;</a:t>
            </a:r>
          </a:p>
          <a:p>
            <a:pPr algn="just"/>
            <a:r>
              <a:rPr lang="pt-BR" sz="2400" dirty="0" smtClean="0"/>
              <a:t>Ocorre após a fecundação;</a:t>
            </a:r>
          </a:p>
          <a:p>
            <a:pPr algn="just"/>
            <a:r>
              <a:rPr lang="pt-BR" sz="2400" dirty="0" smtClean="0"/>
              <a:t>É </a:t>
            </a:r>
            <a:r>
              <a:rPr lang="pt-BR" sz="2400" dirty="0"/>
              <a:t>constituído por duas partes principais: o </a:t>
            </a:r>
            <a:r>
              <a:rPr lang="pt-BR" sz="2400" b="1" dirty="0"/>
              <a:t>pericarpo</a:t>
            </a:r>
            <a:r>
              <a:rPr lang="pt-BR" sz="2400" dirty="0"/>
              <a:t>, resultante do desenvolvimento das paredes do ovário, e as </a:t>
            </a:r>
            <a:r>
              <a:rPr lang="pt-BR" sz="2400" b="1" dirty="0"/>
              <a:t>sementes</a:t>
            </a:r>
            <a:r>
              <a:rPr lang="pt-BR" sz="2400" dirty="0"/>
              <a:t>, resultantes do desenvolvimento dos óvulos </a:t>
            </a:r>
            <a:r>
              <a:rPr lang="pt-BR" sz="2400" dirty="0" smtClean="0"/>
              <a:t>fecundados;</a:t>
            </a:r>
          </a:p>
          <a:p>
            <a:pPr algn="just"/>
            <a:r>
              <a:rPr lang="pt-BR" sz="2400" dirty="0"/>
              <a:t>O pericarpo compõe-se de três camadas: </a:t>
            </a:r>
            <a:r>
              <a:rPr lang="pt-BR" sz="2400" b="1" dirty="0"/>
              <a:t>epicarpo</a:t>
            </a:r>
            <a:r>
              <a:rPr lang="pt-BR" sz="2400" dirty="0"/>
              <a:t> (camada mais externa), </a:t>
            </a:r>
            <a:r>
              <a:rPr lang="pt-BR" sz="2400" b="1" dirty="0"/>
              <a:t>mesocarpo</a:t>
            </a:r>
            <a:r>
              <a:rPr lang="pt-BR" sz="2400" dirty="0"/>
              <a:t> (camada intermediária) e </a:t>
            </a:r>
            <a:r>
              <a:rPr lang="pt-BR" sz="2400" b="1" dirty="0"/>
              <a:t>endocarpo</a:t>
            </a:r>
            <a:r>
              <a:rPr lang="pt-BR" sz="2400" dirty="0"/>
              <a:t> (camada mais interna). </a:t>
            </a:r>
            <a:endParaRPr lang="pt-BR" sz="2400" dirty="0" smtClean="0"/>
          </a:p>
          <a:p>
            <a:pPr algn="just"/>
            <a:r>
              <a:rPr lang="pt-BR" sz="2400" dirty="0" smtClean="0"/>
              <a:t>Em </a:t>
            </a:r>
            <a:r>
              <a:rPr lang="pt-BR" sz="2400" dirty="0"/>
              <a:t>geral o mesocarpo é a parte do fruto que mais se desenvolve, sintetizando e acumulando substâncias nutritivas, principalmente açucares.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0889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819" y="1280161"/>
            <a:ext cx="7744210" cy="477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35725"/>
            <a:ext cx="8596668" cy="775064"/>
          </a:xfrm>
        </p:spPr>
        <p:txBody>
          <a:bodyPr/>
          <a:lstStyle/>
          <a:p>
            <a:pPr algn="ctr"/>
            <a:r>
              <a:rPr lang="pt-BR" dirty="0" smtClean="0"/>
              <a:t>5.1 CLASSIFICAÇÃO DOS FRUTOS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10790"/>
            <a:ext cx="8596668" cy="4153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A) Carnoso</a:t>
            </a:r>
            <a:r>
              <a:rPr lang="pt-BR" sz="2400" smtClean="0"/>
              <a:t>: pericarpo </a:t>
            </a:r>
            <a:r>
              <a:rPr lang="pt-BR" sz="2400" dirty="0" smtClean="0"/>
              <a:t>suculento</a:t>
            </a:r>
          </a:p>
          <a:p>
            <a:pPr marL="0" indent="0">
              <a:buNone/>
            </a:pPr>
            <a:r>
              <a:rPr lang="pt-BR" sz="2400" dirty="0" smtClean="0"/>
              <a:t>   - </a:t>
            </a:r>
            <a:r>
              <a:rPr lang="pt-BR" sz="2400" b="1" dirty="0" smtClean="0"/>
              <a:t>Baga</a:t>
            </a:r>
            <a:r>
              <a:rPr lang="pt-BR" sz="2400" dirty="0" smtClean="0"/>
              <a:t>: semente facilmente separável do fruto.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</a:t>
            </a:r>
            <a:r>
              <a:rPr lang="pt-BR" sz="2400" dirty="0" err="1" smtClean="0"/>
              <a:t>Ex</a:t>
            </a:r>
            <a:r>
              <a:rPr lang="pt-BR" sz="2400" dirty="0" smtClean="0"/>
              <a:t>: uva, laranja, mamão.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- </a:t>
            </a:r>
            <a:r>
              <a:rPr lang="pt-BR" sz="2400" b="1" dirty="0"/>
              <a:t>Drupa</a:t>
            </a:r>
            <a:r>
              <a:rPr lang="pt-BR" sz="2400" dirty="0"/>
              <a:t>: tegumento da semente fundido à epiderme </a:t>
            </a:r>
            <a:r>
              <a:rPr lang="pt-BR" sz="2400" dirty="0" smtClean="0"/>
              <a:t>      interna </a:t>
            </a:r>
            <a:r>
              <a:rPr lang="pt-BR" sz="2400" dirty="0"/>
              <a:t>do pericarpo do fruto.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</a:t>
            </a:r>
            <a:r>
              <a:rPr lang="pt-BR" sz="2400" dirty="0" err="1" smtClean="0"/>
              <a:t>Ex</a:t>
            </a:r>
            <a:r>
              <a:rPr lang="pt-BR" sz="2400" dirty="0"/>
              <a:t>: ameixa, azeitona, pêssego.</a:t>
            </a:r>
          </a:p>
          <a:p>
            <a:pPr marL="0" indent="0">
              <a:buNone/>
            </a:pP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5296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pPr algn="ctr"/>
            <a:r>
              <a:rPr lang="pt-BR" dirty="0" smtClean="0"/>
              <a:t>FRUTO CARNOSO: BAGA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651" y="1476104"/>
            <a:ext cx="5826034" cy="491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algn="ctr"/>
            <a:r>
              <a:rPr lang="pt-BR" dirty="0" smtClean="0"/>
              <a:t>FRUTO CARNOSO: DRUPA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125" y="1619793"/>
            <a:ext cx="5421085" cy="44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9586" y="775926"/>
            <a:ext cx="8596668" cy="3880773"/>
          </a:xfrm>
        </p:spPr>
        <p:txBody>
          <a:bodyPr/>
          <a:lstStyle/>
          <a:p>
            <a:r>
              <a:rPr lang="pt-BR" sz="2400" dirty="0" smtClean="0"/>
              <a:t>B</a:t>
            </a:r>
            <a:r>
              <a:rPr lang="pt-BR" sz="2400" dirty="0"/>
              <a:t>) Seco: com pericarpo seco;</a:t>
            </a:r>
          </a:p>
          <a:p>
            <a:pPr marL="0" indent="0">
              <a:buNone/>
            </a:pPr>
            <a:r>
              <a:rPr lang="pt-BR" sz="2400" dirty="0"/>
              <a:t>       </a:t>
            </a:r>
            <a:r>
              <a:rPr lang="pt-BR" sz="2400" dirty="0" smtClean="0"/>
              <a:t>- </a:t>
            </a:r>
            <a:r>
              <a:rPr lang="pt-BR" sz="2400" dirty="0"/>
              <a:t>Deiscentes: Abrem quando maduros. 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      </a:t>
            </a:r>
            <a:r>
              <a:rPr lang="pt-BR" sz="2400" dirty="0" err="1" smtClean="0"/>
              <a:t>Ex</a:t>
            </a:r>
            <a:r>
              <a:rPr lang="pt-BR" sz="2400" dirty="0"/>
              <a:t>: </a:t>
            </a:r>
            <a:r>
              <a:rPr lang="pt-BR" sz="2400" dirty="0" smtClean="0"/>
              <a:t>feijão, ervilha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     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21" y="2504439"/>
            <a:ext cx="5648597" cy="376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927463"/>
            <a:ext cx="8596668" cy="5113899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 smtClean="0"/>
              <a:t>       - </a:t>
            </a:r>
            <a:r>
              <a:rPr lang="pt-BR" sz="2400" dirty="0"/>
              <a:t>Indeiscentes: não abrem quando maduros. </a:t>
            </a:r>
          </a:p>
          <a:p>
            <a:pPr marL="0" indent="0">
              <a:buNone/>
            </a:pPr>
            <a:r>
              <a:rPr lang="pt-BR" sz="2400" dirty="0"/>
              <a:t>         </a:t>
            </a:r>
            <a:r>
              <a:rPr lang="pt-BR" sz="2400" dirty="0" err="1"/>
              <a:t>Ex</a:t>
            </a:r>
            <a:r>
              <a:rPr lang="pt-BR" sz="2400" dirty="0"/>
              <a:t>: fruto do girassol, trigo, milho.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822" t="56312" r="38472" b="6615"/>
          <a:stretch/>
        </p:blipFill>
        <p:spPr>
          <a:xfrm>
            <a:off x="5865223" y="2370907"/>
            <a:ext cx="3252650" cy="33310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9507" t="5018" r="8859" b="10366"/>
          <a:stretch/>
        </p:blipFill>
        <p:spPr>
          <a:xfrm>
            <a:off x="1332763" y="2246811"/>
            <a:ext cx="4005944" cy="345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689" y="535577"/>
            <a:ext cx="7594488" cy="557697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84171" y="1345474"/>
            <a:ext cx="2090057" cy="2351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28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EA1960B49E2A0428516763081946A86" ma:contentTypeVersion="8" ma:contentTypeDescription="Crie um novo documento." ma:contentTypeScope="" ma:versionID="2068626e366339e6cc5b859a62a0c75f">
  <xsd:schema xmlns:xsd="http://www.w3.org/2001/XMLSchema" xmlns:xs="http://www.w3.org/2001/XMLSchema" xmlns:p="http://schemas.microsoft.com/office/2006/metadata/properties" xmlns:ns2="30d869b9-72d8-4098-b0ca-a71e53c5a23c" xmlns:ns3="30e30443-f369-4264-95bd-4e5712811764" targetNamespace="http://schemas.microsoft.com/office/2006/metadata/properties" ma:root="true" ma:fieldsID="ece0893c855ee2a5f903ca732bd13b4a" ns2:_="" ns3:_="">
    <xsd:import namespace="30d869b9-72d8-4098-b0ca-a71e53c5a23c"/>
    <xsd:import namespace="30e30443-f369-4264-95bd-4e57128117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869b9-72d8-4098-b0ca-a71e53c5a2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0443-f369-4264-95bd-4e57128117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8d004b6-5cb1-4554-8722-28b4ede44cb7}" ma:internalName="TaxCatchAll" ma:showField="CatchAllData" ma:web="30e30443-f369-4264-95bd-4e57128117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d869b9-72d8-4098-b0ca-a71e53c5a23c">
      <Terms xmlns="http://schemas.microsoft.com/office/infopath/2007/PartnerControls"/>
    </lcf76f155ced4ddcb4097134ff3c332f>
    <TaxCatchAll xmlns="30e30443-f369-4264-95bd-4e5712811764" xsi:nil="true"/>
  </documentManagement>
</p:properties>
</file>

<file path=customXml/itemProps1.xml><?xml version="1.0" encoding="utf-8"?>
<ds:datastoreItem xmlns:ds="http://schemas.openxmlformats.org/officeDocument/2006/customXml" ds:itemID="{BFA42272-F8A9-481F-B908-28487B7C5D51}"/>
</file>

<file path=customXml/itemProps2.xml><?xml version="1.0" encoding="utf-8"?>
<ds:datastoreItem xmlns:ds="http://schemas.openxmlformats.org/officeDocument/2006/customXml" ds:itemID="{BEEC345F-D23C-43A8-8E68-3C8B95275DCD}"/>
</file>

<file path=customXml/itemProps3.xml><?xml version="1.0" encoding="utf-8"?>
<ds:datastoreItem xmlns:ds="http://schemas.openxmlformats.org/officeDocument/2006/customXml" ds:itemID="{51B655E6-FDA4-4B3D-BEA5-DEB1D77A4746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1330</TotalTime>
  <Words>307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MORFOLOGIA EXTERNA DAS PLANTAS ANGIOSPERMAS  Profª Yara Graciano </vt:lpstr>
      <vt:lpstr>5. FRUTO </vt:lpstr>
      <vt:lpstr>Apresentação do PowerPoint</vt:lpstr>
      <vt:lpstr>5.1 CLASSIFICAÇÃO DOS FRUTOS</vt:lpstr>
      <vt:lpstr>FRUTO CARNOSO: BAGA</vt:lpstr>
      <vt:lpstr>FRUTO CARNOSO: DRUPA</vt:lpstr>
      <vt:lpstr>Apresentação do PowerPoint</vt:lpstr>
      <vt:lpstr>Apresentação do PowerPoint</vt:lpstr>
      <vt:lpstr>Apresentação do PowerPoint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41</cp:revision>
  <dcterms:created xsi:type="dcterms:W3CDTF">2020-08-18T14:04:15Z</dcterms:created>
  <dcterms:modified xsi:type="dcterms:W3CDTF">2021-09-29T10:40:09Z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0x0101000EA1960B49E2A0428516763081946A86</vt:lpwstr>
  </property>
</Properties>
</file>