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77" r:id="rId4"/>
    <p:sldId id="276" r:id="rId5"/>
    <p:sldId id="278" r:id="rId6"/>
    <p:sldId id="280" r:id="rId7"/>
    <p:sldId id="279" r:id="rId8"/>
    <p:sldId id="267" r:id="rId9"/>
    <p:sldId id="275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2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47E0-058C-498A-B207-DD6B07218718}" type="datetimeFigureOut">
              <a:rPr lang="pt-BR" smtClean="0"/>
              <a:t>01/10/2021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0545-DFA9-4D6E-9E0B-5F7CF87486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9701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47E0-058C-498A-B207-DD6B07218718}" type="datetimeFigureOut">
              <a:rPr lang="pt-BR" smtClean="0"/>
              <a:t>01/10/2021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0545-DFA9-4D6E-9E0B-5F7CF87486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4448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47E0-058C-498A-B207-DD6B07218718}" type="datetimeFigureOut">
              <a:rPr lang="pt-BR" smtClean="0"/>
              <a:t>01/10/2021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0545-DFA9-4D6E-9E0B-5F7CF874869D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4131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47E0-058C-498A-B207-DD6B07218718}" type="datetimeFigureOut">
              <a:rPr lang="pt-BR" smtClean="0"/>
              <a:t>01/10/2021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0545-DFA9-4D6E-9E0B-5F7CF87486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3143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47E0-058C-498A-B207-DD6B07218718}" type="datetimeFigureOut">
              <a:rPr lang="pt-BR" smtClean="0"/>
              <a:t>01/10/2021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0545-DFA9-4D6E-9E0B-5F7CF874869D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4139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47E0-058C-498A-B207-DD6B07218718}" type="datetimeFigureOut">
              <a:rPr lang="pt-BR" smtClean="0"/>
              <a:t>01/10/2021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0545-DFA9-4D6E-9E0B-5F7CF87486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0385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47E0-058C-498A-B207-DD6B07218718}" type="datetimeFigureOut">
              <a:rPr lang="pt-BR" smtClean="0"/>
              <a:t>01/10/2021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0545-DFA9-4D6E-9E0B-5F7CF87486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61630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47E0-058C-498A-B207-DD6B07218718}" type="datetimeFigureOut">
              <a:rPr lang="pt-BR" smtClean="0"/>
              <a:t>01/10/2021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0545-DFA9-4D6E-9E0B-5F7CF87486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679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47E0-058C-498A-B207-DD6B07218718}" type="datetimeFigureOut">
              <a:rPr lang="pt-BR" smtClean="0"/>
              <a:t>01/10/2021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0545-DFA9-4D6E-9E0B-5F7CF87486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3202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47E0-058C-498A-B207-DD6B07218718}" type="datetimeFigureOut">
              <a:rPr lang="pt-BR" smtClean="0"/>
              <a:t>01/10/2021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0545-DFA9-4D6E-9E0B-5F7CF87486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2085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47E0-058C-498A-B207-DD6B07218718}" type="datetimeFigureOut">
              <a:rPr lang="pt-BR" smtClean="0"/>
              <a:t>01/10/2021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0545-DFA9-4D6E-9E0B-5F7CF87486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823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47E0-058C-498A-B207-DD6B07218718}" type="datetimeFigureOut">
              <a:rPr lang="pt-BR" smtClean="0"/>
              <a:t>01/10/2021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0545-DFA9-4D6E-9E0B-5F7CF87486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4306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47E0-058C-498A-B207-DD6B07218718}" type="datetimeFigureOut">
              <a:rPr lang="pt-BR" smtClean="0"/>
              <a:t>01/10/2021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0545-DFA9-4D6E-9E0B-5F7CF87486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8343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47E0-058C-498A-B207-DD6B07218718}" type="datetimeFigureOut">
              <a:rPr lang="pt-BR" smtClean="0"/>
              <a:t>01/10/2021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0545-DFA9-4D6E-9E0B-5F7CF87486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1870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47E0-058C-498A-B207-DD6B07218718}" type="datetimeFigureOut">
              <a:rPr lang="pt-BR" smtClean="0"/>
              <a:t>01/10/2021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0545-DFA9-4D6E-9E0B-5F7CF87486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3237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47E0-058C-498A-B207-DD6B07218718}" type="datetimeFigureOut">
              <a:rPr lang="pt-BR" smtClean="0"/>
              <a:t>01/10/2021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0545-DFA9-4D6E-9E0B-5F7CF87486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5820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D47E0-058C-498A-B207-DD6B07218718}" type="datetimeFigureOut">
              <a:rPr lang="pt-BR" smtClean="0"/>
              <a:t>01/10/2021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6850545-DFA9-4D6E-9E0B-5F7CF87486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6723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WKohnXXexo" TargetMode="External"/><Relationship Id="rId2" Type="http://schemas.openxmlformats.org/officeDocument/2006/relationships/hyperlink" Target="https://www.youtube.com/watch?v=Zrgd3eAdKvg&amp;feature=emb_rel_paus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93371" y="3134043"/>
            <a:ext cx="9144000" cy="2387600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MORFOLOGIA EXTERNA DAS PLANTAS ANGIOSPERMAS </a:t>
            </a:r>
            <a:r>
              <a:rPr lang="pt-BR" sz="7200" dirty="0" smtClean="0"/>
              <a:t/>
            </a:r>
            <a:br>
              <a:rPr lang="pt-BR" sz="7200" dirty="0" smtClean="0"/>
            </a:br>
            <a:r>
              <a:rPr lang="pt-BR" sz="20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Profª</a:t>
            </a:r>
            <a:r>
              <a:rPr lang="pt-BR" sz="20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Yara Graciano </a:t>
            </a:r>
            <a:endParaRPr lang="pt-BR" sz="20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61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8126"/>
          </a:xfrm>
        </p:spPr>
        <p:txBody>
          <a:bodyPr/>
          <a:lstStyle/>
          <a:p>
            <a:pPr algn="ctr"/>
            <a:r>
              <a:rPr lang="pt-BR" dirty="0" smtClean="0"/>
              <a:t>6.SEMENTE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397727"/>
            <a:ext cx="8596668" cy="464363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A </a:t>
            </a:r>
            <a:r>
              <a:rPr lang="pt-BR" sz="2000" b="1" dirty="0"/>
              <a:t>semente</a:t>
            </a:r>
            <a:r>
              <a:rPr lang="pt-BR" sz="2000" dirty="0"/>
              <a:t> é o óvulo modificado e desenvolvido. </a:t>
            </a:r>
            <a:endParaRPr lang="pt-BR" sz="2000" dirty="0" smtClean="0"/>
          </a:p>
          <a:p>
            <a:pPr algn="just"/>
            <a:r>
              <a:rPr lang="pt-BR" sz="2000" dirty="0" smtClean="0"/>
              <a:t>Toda </a:t>
            </a:r>
            <a:r>
              <a:rPr lang="pt-BR" sz="2000" dirty="0"/>
              <a:t>a semente possui um envoltório, mais ou menos rígido, um embrião inativo da futura planta e um material de reserva alimentar chamado </a:t>
            </a:r>
            <a:r>
              <a:rPr lang="pt-BR" sz="2000" b="1" dirty="0"/>
              <a:t>endosperma</a:t>
            </a:r>
            <a:r>
              <a:rPr lang="pt-BR" sz="2000" dirty="0"/>
              <a:t> ou albúmen</a:t>
            </a:r>
            <a:r>
              <a:rPr lang="pt-BR" sz="2000" dirty="0" smtClean="0"/>
              <a:t>.</a:t>
            </a:r>
          </a:p>
          <a:p>
            <a:pPr algn="just"/>
            <a:r>
              <a:rPr lang="pt-BR" sz="2000" dirty="0"/>
              <a:t>Em condições ambientais favoráveis, principalmente de umidade, ocorre a hidratação da semente e pode ser iniciada a germinação.</a:t>
            </a:r>
          </a:p>
          <a:p>
            <a:pPr algn="just"/>
            <a:r>
              <a:rPr lang="pt-BR" sz="2000" dirty="0"/>
              <a:t>E que, portanto, contém em seu interior uma planta embrionária e substâncias de reserva (às vezes ausentes</a:t>
            </a:r>
            <a:r>
              <a:rPr lang="pt-BR" sz="2000" dirty="0" smtClean="0"/>
              <a:t>).</a:t>
            </a:r>
          </a:p>
          <a:p>
            <a:pPr algn="just"/>
            <a:r>
              <a:rPr lang="pt-BR" sz="2000" dirty="0"/>
              <a:t>Muitas vezes, o termo semente é aplicado impropriamente para designar certos frutos secos monospérmicos</a:t>
            </a:r>
            <a:r>
              <a:rPr lang="pt-BR" sz="2000" dirty="0" smtClean="0"/>
              <a:t>. Ex. cereais.</a:t>
            </a:r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/>
            </a:r>
            <a:br>
              <a:rPr lang="pt-BR" sz="2000" dirty="0"/>
            </a:br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178676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5561"/>
          </a:xfrm>
        </p:spPr>
        <p:txBody>
          <a:bodyPr/>
          <a:lstStyle/>
          <a:p>
            <a:pPr algn="ctr"/>
            <a:r>
              <a:rPr lang="pt-BR" dirty="0" smtClean="0"/>
              <a:t>Exemplos de sementes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4480" y="1365161"/>
            <a:ext cx="6662375" cy="444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407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6114" y="1750423"/>
            <a:ext cx="3083520" cy="3801291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892629" y="708834"/>
            <a:ext cx="550817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</a:rPr>
              <a:t>A parte interna </a:t>
            </a:r>
            <a:r>
              <a:rPr lang="pt-BR" dirty="0" smtClean="0">
                <a:solidFill>
                  <a:srgbClr val="000000"/>
                </a:solidFill>
              </a:rPr>
              <a:t> </a:t>
            </a:r>
            <a:r>
              <a:rPr lang="pt-BR" dirty="0">
                <a:solidFill>
                  <a:srgbClr val="000000"/>
                </a:solidFill>
              </a:rPr>
              <a:t>da semente é formada pelo embrião constituído das seguintes partes:</a:t>
            </a:r>
            <a:br>
              <a:rPr lang="pt-BR" dirty="0">
                <a:solidFill>
                  <a:srgbClr val="000000"/>
                </a:solidFill>
              </a:rPr>
            </a:br>
            <a:r>
              <a:rPr lang="pt-BR" dirty="0">
                <a:solidFill>
                  <a:srgbClr val="000000"/>
                </a:solidFill>
              </a:rPr>
              <a:t/>
            </a:r>
            <a:br>
              <a:rPr lang="pt-BR" dirty="0">
                <a:solidFill>
                  <a:srgbClr val="000000"/>
                </a:solidFill>
              </a:rPr>
            </a:br>
            <a:r>
              <a:rPr lang="pt-BR" dirty="0" smtClean="0">
                <a:solidFill>
                  <a:srgbClr val="000000"/>
                </a:solidFill>
              </a:rPr>
              <a:t>- </a:t>
            </a:r>
            <a:r>
              <a:rPr lang="pt-BR" b="1" dirty="0" smtClean="0">
                <a:solidFill>
                  <a:srgbClr val="000000"/>
                </a:solidFill>
              </a:rPr>
              <a:t>Hipocótilo</a:t>
            </a:r>
            <a:r>
              <a:rPr lang="pt-BR" i="1" dirty="0" smtClean="0">
                <a:solidFill>
                  <a:srgbClr val="000000"/>
                </a:solidFill>
              </a:rPr>
              <a:t>:</a:t>
            </a:r>
            <a:r>
              <a:rPr lang="pt-BR" dirty="0" smtClean="0">
                <a:solidFill>
                  <a:srgbClr val="000000"/>
                </a:solidFill>
              </a:rPr>
              <a:t> região de transição entre a plúmula e a radícula. Na germinação, expande-se levando os cotilédones até a superfície.</a:t>
            </a:r>
            <a:br>
              <a:rPr lang="pt-BR" dirty="0" smtClean="0">
                <a:solidFill>
                  <a:srgbClr val="000000"/>
                </a:solidFill>
              </a:rPr>
            </a:br>
            <a:endParaRPr lang="pt-BR" dirty="0" smtClean="0">
              <a:solidFill>
                <a:srgbClr val="000000"/>
              </a:solidFill>
            </a:endParaRPr>
          </a:p>
          <a:p>
            <a:r>
              <a:rPr lang="pt-BR" i="1" dirty="0" smtClean="0">
                <a:solidFill>
                  <a:srgbClr val="000000"/>
                </a:solidFill>
              </a:rPr>
              <a:t>- </a:t>
            </a:r>
            <a:r>
              <a:rPr lang="pt-BR" b="1" dirty="0" smtClean="0">
                <a:solidFill>
                  <a:srgbClr val="000000"/>
                </a:solidFill>
              </a:rPr>
              <a:t>Plúmula</a:t>
            </a:r>
            <a:r>
              <a:rPr lang="pt-BR" i="1" dirty="0">
                <a:solidFill>
                  <a:srgbClr val="000000"/>
                </a:solidFill>
              </a:rPr>
              <a:t>: </a:t>
            </a:r>
            <a:r>
              <a:rPr lang="pt-BR" dirty="0">
                <a:solidFill>
                  <a:srgbClr val="000000"/>
                </a:solidFill>
              </a:rPr>
              <a:t>pequena gema da qual procedem o caule e as folhas da planta. É formada por um meristema apical e </a:t>
            </a:r>
            <a:r>
              <a:rPr lang="pt-BR" dirty="0" smtClean="0">
                <a:solidFill>
                  <a:srgbClr val="000000"/>
                </a:solidFill>
              </a:rPr>
              <a:t>por </a:t>
            </a:r>
            <a:r>
              <a:rPr lang="pt-BR" dirty="0">
                <a:solidFill>
                  <a:srgbClr val="000000"/>
                </a:solidFill>
              </a:rPr>
              <a:t>duas folhas mais ou menos desenvolvidas, as folhas primárias ou simples.</a:t>
            </a:r>
            <a:br>
              <a:rPr lang="pt-BR" dirty="0">
                <a:solidFill>
                  <a:srgbClr val="000000"/>
                </a:solidFill>
              </a:rPr>
            </a:br>
            <a:endParaRPr lang="pt-BR" dirty="0">
              <a:solidFill>
                <a:srgbClr val="000000"/>
              </a:solidFill>
            </a:endParaRPr>
          </a:p>
          <a:p>
            <a:r>
              <a:rPr lang="pt-BR" i="1" dirty="0" smtClean="0">
                <a:solidFill>
                  <a:srgbClr val="000000"/>
                </a:solidFill>
              </a:rPr>
              <a:t>- </a:t>
            </a:r>
            <a:r>
              <a:rPr lang="pt-BR" b="1" dirty="0" smtClean="0">
                <a:solidFill>
                  <a:srgbClr val="000000"/>
                </a:solidFill>
              </a:rPr>
              <a:t>Radícula</a:t>
            </a:r>
            <a:r>
              <a:rPr lang="pt-BR" i="1" dirty="0">
                <a:solidFill>
                  <a:srgbClr val="000000"/>
                </a:solidFill>
              </a:rPr>
              <a:t>:</a:t>
            </a:r>
            <a:r>
              <a:rPr lang="pt-BR" dirty="0">
                <a:solidFill>
                  <a:srgbClr val="000000"/>
                </a:solidFill>
              </a:rPr>
              <a:t> raiz do embrião que origina o sistema radicular.</a:t>
            </a:r>
          </a:p>
          <a:p>
            <a:endParaRPr lang="pt-BR" i="1" dirty="0" smtClean="0">
              <a:solidFill>
                <a:srgbClr val="000000"/>
              </a:solidFill>
            </a:endParaRPr>
          </a:p>
          <a:p>
            <a:r>
              <a:rPr lang="pt-BR" i="1" dirty="0" smtClean="0">
                <a:solidFill>
                  <a:srgbClr val="000000"/>
                </a:solidFill>
              </a:rPr>
              <a:t>- </a:t>
            </a:r>
            <a:r>
              <a:rPr lang="pt-BR" b="1" dirty="0" smtClean="0">
                <a:solidFill>
                  <a:srgbClr val="000000"/>
                </a:solidFill>
              </a:rPr>
              <a:t>Cotilédone</a:t>
            </a:r>
            <a:r>
              <a:rPr lang="pt-BR" i="1" dirty="0">
                <a:solidFill>
                  <a:srgbClr val="000000"/>
                </a:solidFill>
              </a:rPr>
              <a:t>:</a:t>
            </a:r>
            <a:r>
              <a:rPr lang="pt-BR" dirty="0">
                <a:solidFill>
                  <a:srgbClr val="000000"/>
                </a:solidFill>
              </a:rPr>
              <a:t> folha seminal ou embrionária que contém as reservas necessárias à germinação e ao desenvolvimento inicial da planta.</a:t>
            </a:r>
            <a:endParaRPr lang="pt-BR" b="0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0796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1318"/>
          </a:xfrm>
        </p:spPr>
        <p:txBody>
          <a:bodyPr/>
          <a:lstStyle/>
          <a:p>
            <a:pPr algn="ctr"/>
            <a:r>
              <a:rPr lang="pt-BR" dirty="0" smtClean="0">
                <a:solidFill>
                  <a:srgbClr val="000000"/>
                </a:solidFill>
              </a:rPr>
              <a:t>Parte </a:t>
            </a:r>
            <a:r>
              <a:rPr lang="pt-BR" dirty="0">
                <a:solidFill>
                  <a:srgbClr val="000000"/>
                </a:solidFill>
              </a:rPr>
              <a:t>interna </a:t>
            </a:r>
            <a:r>
              <a:rPr lang="pt-BR" dirty="0" smtClean="0">
                <a:solidFill>
                  <a:srgbClr val="000000"/>
                </a:solidFill>
              </a:rPr>
              <a:t>da </a:t>
            </a:r>
            <a:r>
              <a:rPr lang="pt-BR" dirty="0">
                <a:solidFill>
                  <a:srgbClr val="000000"/>
                </a:solidFill>
              </a:rPr>
              <a:t>semente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7922" y="1596981"/>
            <a:ext cx="7435492" cy="431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691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5561"/>
          </a:xfrm>
        </p:spPr>
        <p:txBody>
          <a:bodyPr/>
          <a:lstStyle/>
          <a:p>
            <a:pPr algn="ctr"/>
            <a:r>
              <a:rPr lang="pt-BR" dirty="0" smtClean="0"/>
              <a:t>Germinação da semente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6863" y="1918951"/>
            <a:ext cx="5357610" cy="357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210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9955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Tipos de reserva em sementes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300767"/>
            <a:ext cx="8596668" cy="4740596"/>
          </a:xfrm>
        </p:spPr>
        <p:txBody>
          <a:bodyPr>
            <a:normAutofit lnSpcReduction="10000"/>
          </a:bodyPr>
          <a:lstStyle/>
          <a:p>
            <a:pPr algn="just" fontAlgn="base"/>
            <a:r>
              <a:rPr lang="pt-BR" dirty="0"/>
              <a:t>Uma das funções das sementes está em garantir as reservas inicias de energia ao embrião até a emergência das estruturas capazes de realizar fotossíntese.</a:t>
            </a:r>
          </a:p>
          <a:p>
            <a:pPr algn="just" fontAlgn="base"/>
            <a:r>
              <a:rPr lang="pt-BR" dirty="0"/>
              <a:t>Contudo a natureza bioquímica do composto de reserva acumulado na semente vai variar conforme a espécie.</a:t>
            </a:r>
          </a:p>
          <a:p>
            <a:pPr algn="just" fontAlgn="base"/>
            <a:r>
              <a:rPr lang="pt-BR" dirty="0"/>
              <a:t>Assim, podem ser classificadas nos seguintes tipos:</a:t>
            </a:r>
          </a:p>
          <a:p>
            <a:pPr algn="just" fontAlgn="base"/>
            <a:r>
              <a:rPr lang="pt-BR" b="1" dirty="0" err="1"/>
              <a:t>Amiláceas</a:t>
            </a:r>
            <a:r>
              <a:rPr lang="pt-BR" dirty="0"/>
              <a:t>: sementes que tem o amido como principal forma de reserva. </a:t>
            </a:r>
            <a:r>
              <a:rPr lang="pt-BR" dirty="0" err="1"/>
              <a:t>Ex</a:t>
            </a:r>
            <a:r>
              <a:rPr lang="pt-BR" dirty="0"/>
              <a:t>: </a:t>
            </a:r>
            <a:r>
              <a:rPr lang="pt-BR" b="1" dirty="0">
                <a:solidFill>
                  <a:schemeClr val="tx1"/>
                </a:solidFill>
              </a:rPr>
              <a:t>milho</a:t>
            </a:r>
            <a:r>
              <a:rPr lang="pt-BR" dirty="0">
                <a:solidFill>
                  <a:schemeClr val="tx1"/>
                </a:solidFill>
              </a:rPr>
              <a:t>;</a:t>
            </a:r>
          </a:p>
          <a:p>
            <a:pPr algn="just" fontAlgn="base"/>
            <a:r>
              <a:rPr lang="pt-BR" b="1" dirty="0" err="1">
                <a:solidFill>
                  <a:schemeClr val="tx1"/>
                </a:solidFill>
              </a:rPr>
              <a:t>Aleuro-amiláceas</a:t>
            </a:r>
            <a:r>
              <a:rPr lang="pt-BR" dirty="0">
                <a:solidFill>
                  <a:schemeClr val="tx1"/>
                </a:solidFill>
              </a:rPr>
              <a:t>: sementes que além do amido apresentam alto teor de proteínas. </a:t>
            </a:r>
            <a:r>
              <a:rPr lang="pt-BR" dirty="0" err="1">
                <a:solidFill>
                  <a:schemeClr val="tx1"/>
                </a:solidFill>
              </a:rPr>
              <a:t>Ex</a:t>
            </a:r>
            <a:r>
              <a:rPr lang="pt-BR" dirty="0">
                <a:solidFill>
                  <a:schemeClr val="tx1"/>
                </a:solidFill>
              </a:rPr>
              <a:t>: </a:t>
            </a:r>
            <a:r>
              <a:rPr lang="pt-BR" b="1" dirty="0">
                <a:solidFill>
                  <a:schemeClr val="tx1"/>
                </a:solidFill>
              </a:rPr>
              <a:t>feijão</a:t>
            </a:r>
            <a:r>
              <a:rPr lang="pt-BR" dirty="0">
                <a:solidFill>
                  <a:schemeClr val="tx1"/>
                </a:solidFill>
              </a:rPr>
              <a:t>;</a:t>
            </a:r>
          </a:p>
          <a:p>
            <a:pPr algn="just" fontAlgn="base"/>
            <a:r>
              <a:rPr lang="pt-BR" b="1" dirty="0">
                <a:solidFill>
                  <a:schemeClr val="tx1"/>
                </a:solidFill>
              </a:rPr>
              <a:t>Oleaginosas</a:t>
            </a:r>
            <a:r>
              <a:rPr lang="pt-BR" dirty="0">
                <a:solidFill>
                  <a:schemeClr val="tx1"/>
                </a:solidFill>
              </a:rPr>
              <a:t>: sementes que armazenam lipídeos como reserva. </a:t>
            </a:r>
            <a:r>
              <a:rPr lang="pt-BR" dirty="0" err="1">
                <a:solidFill>
                  <a:schemeClr val="tx1"/>
                </a:solidFill>
              </a:rPr>
              <a:t>Ex</a:t>
            </a:r>
            <a:r>
              <a:rPr lang="pt-BR" dirty="0">
                <a:solidFill>
                  <a:schemeClr val="tx1"/>
                </a:solidFill>
              </a:rPr>
              <a:t>: girassol;</a:t>
            </a:r>
          </a:p>
          <a:p>
            <a:pPr algn="just" fontAlgn="base"/>
            <a:r>
              <a:rPr lang="pt-BR" b="1" dirty="0" err="1">
                <a:solidFill>
                  <a:schemeClr val="tx1"/>
                </a:solidFill>
              </a:rPr>
              <a:t>Aleuro</a:t>
            </a:r>
            <a:r>
              <a:rPr lang="pt-BR" b="1" dirty="0">
                <a:solidFill>
                  <a:schemeClr val="tx1"/>
                </a:solidFill>
              </a:rPr>
              <a:t>-oleaginosas</a:t>
            </a:r>
            <a:r>
              <a:rPr lang="pt-BR" dirty="0">
                <a:solidFill>
                  <a:schemeClr val="tx1"/>
                </a:solidFill>
              </a:rPr>
              <a:t>: sementes que apresentam lipídeos e proteínas como reserva. </a:t>
            </a:r>
            <a:r>
              <a:rPr lang="pt-BR" dirty="0" err="1">
                <a:solidFill>
                  <a:schemeClr val="tx1"/>
                </a:solidFill>
              </a:rPr>
              <a:t>Ex</a:t>
            </a:r>
            <a:r>
              <a:rPr lang="pt-BR" dirty="0">
                <a:solidFill>
                  <a:schemeClr val="tx1"/>
                </a:solidFill>
              </a:rPr>
              <a:t>: </a:t>
            </a:r>
            <a:r>
              <a:rPr lang="pt-BR" b="1" dirty="0">
                <a:solidFill>
                  <a:schemeClr val="tx1"/>
                </a:solidFill>
              </a:rPr>
              <a:t>soja</a:t>
            </a:r>
            <a:r>
              <a:rPr lang="pt-BR" dirty="0">
                <a:solidFill>
                  <a:schemeClr val="tx1"/>
                </a:solidFill>
              </a:rPr>
              <a:t>;</a:t>
            </a:r>
          </a:p>
          <a:p>
            <a:pPr algn="just" fontAlgn="base"/>
            <a:r>
              <a:rPr lang="pt-BR" b="1" dirty="0">
                <a:solidFill>
                  <a:schemeClr val="tx1"/>
                </a:solidFill>
              </a:rPr>
              <a:t>Córneas</a:t>
            </a:r>
            <a:r>
              <a:rPr lang="pt-BR" dirty="0">
                <a:solidFill>
                  <a:schemeClr val="tx1"/>
                </a:solidFill>
              </a:rPr>
              <a:t>: sementes onde os principais produtos de reserva são a </a:t>
            </a:r>
            <a:r>
              <a:rPr lang="pt-BR" b="1" dirty="0">
                <a:solidFill>
                  <a:schemeClr val="tx1"/>
                </a:solidFill>
              </a:rPr>
              <a:t>celulose </a:t>
            </a:r>
            <a:r>
              <a:rPr lang="pt-BR" dirty="0">
                <a:solidFill>
                  <a:schemeClr val="tx1"/>
                </a:solidFill>
              </a:rPr>
              <a:t>e </a:t>
            </a:r>
            <a:r>
              <a:rPr lang="pt-BR" dirty="0" err="1">
                <a:solidFill>
                  <a:schemeClr val="tx1"/>
                </a:solidFill>
              </a:rPr>
              <a:t>hemicelulose</a:t>
            </a:r>
            <a:r>
              <a:rPr lang="pt-BR" dirty="0">
                <a:solidFill>
                  <a:schemeClr val="tx1"/>
                </a:solidFill>
              </a:rPr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6936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Para ilustrar...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606798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INFRUTESCÊNCIA E INFLORESCÊNCIA</a:t>
            </a:r>
          </a:p>
          <a:p>
            <a:pPr marL="0" indent="0">
              <a:buNone/>
            </a:pPr>
            <a:r>
              <a:rPr lang="pt-BR" dirty="0" smtClean="0">
                <a:hlinkClick r:id="rId2"/>
              </a:rPr>
              <a:t>https</a:t>
            </a:r>
            <a:r>
              <a:rPr lang="pt-BR" dirty="0">
                <a:hlinkClick r:id="rId2"/>
              </a:rPr>
              <a:t>://</a:t>
            </a:r>
            <a:r>
              <a:rPr lang="pt-BR" dirty="0" smtClean="0">
                <a:hlinkClick r:id="rId2"/>
              </a:rPr>
              <a:t>www.youtube.com/watch?v=Zrgd3eAdKvg&amp;feature=emb_rel_pause</a:t>
            </a: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Minuto </a:t>
            </a:r>
            <a:r>
              <a:rPr lang="pt-BR" dirty="0"/>
              <a:t>de curiosidade um exemplo de </a:t>
            </a:r>
            <a:r>
              <a:rPr lang="pt-BR" dirty="0" smtClean="0"/>
              <a:t>inflorescência</a:t>
            </a:r>
            <a:endParaRPr lang="pt-BR" dirty="0"/>
          </a:p>
          <a:p>
            <a:pPr marL="0" indent="0">
              <a:buNone/>
            </a:pPr>
            <a:r>
              <a:rPr lang="pt-BR" dirty="0" smtClean="0">
                <a:hlinkClick r:id="rId3"/>
              </a:rPr>
              <a:t>https</a:t>
            </a:r>
            <a:r>
              <a:rPr lang="pt-BR" dirty="0">
                <a:hlinkClick r:id="rId3"/>
              </a:rPr>
              <a:t>://</a:t>
            </a:r>
            <a:r>
              <a:rPr lang="pt-BR" dirty="0" smtClean="0">
                <a:hlinkClick r:id="rId3"/>
              </a:rPr>
              <a:t>www.youtube.com/watch?v=yWKohnXXexo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18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5063"/>
          </a:xfrm>
        </p:spPr>
        <p:txBody>
          <a:bodyPr/>
          <a:lstStyle/>
          <a:p>
            <a:pPr algn="ctr"/>
            <a:r>
              <a:rPr lang="pt-BR" dirty="0" smtClean="0"/>
              <a:t>Atividade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619795"/>
            <a:ext cx="8596668" cy="4421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 smtClean="0"/>
              <a:t>1 – Exemplifique os diferentes tipos de </a:t>
            </a:r>
            <a:r>
              <a:rPr lang="pt-BR" b="1" dirty="0" smtClean="0"/>
              <a:t>sementes quanto:</a:t>
            </a:r>
          </a:p>
          <a:p>
            <a:pPr algn="just" fontAlgn="base"/>
            <a:r>
              <a:rPr lang="pt-BR" b="1" dirty="0" smtClean="0"/>
              <a:t>Reserva (</a:t>
            </a:r>
            <a:r>
              <a:rPr lang="pt-BR" b="1" dirty="0" err="1" smtClean="0"/>
              <a:t>Amiláceas</a:t>
            </a:r>
            <a:r>
              <a:rPr lang="pt-BR" b="1" dirty="0" smtClean="0"/>
              <a:t>, </a:t>
            </a:r>
            <a:r>
              <a:rPr lang="pt-BR" b="1" dirty="0" err="1" smtClean="0">
                <a:solidFill>
                  <a:schemeClr val="tx1"/>
                </a:solidFill>
              </a:rPr>
              <a:t>Aleuro-amiláceas</a:t>
            </a:r>
            <a:r>
              <a:rPr lang="pt-BR" b="1" dirty="0" smtClean="0">
                <a:solidFill>
                  <a:schemeClr val="tx1"/>
                </a:solidFill>
              </a:rPr>
              <a:t>, Oleaginosas, </a:t>
            </a:r>
            <a:r>
              <a:rPr lang="pt-BR" b="1" dirty="0" err="1" smtClean="0">
                <a:solidFill>
                  <a:schemeClr val="tx1"/>
                </a:solidFill>
              </a:rPr>
              <a:t>Aleuro</a:t>
            </a:r>
            <a:r>
              <a:rPr lang="pt-BR" b="1" dirty="0" smtClean="0">
                <a:solidFill>
                  <a:schemeClr val="tx1"/>
                </a:solidFill>
              </a:rPr>
              <a:t>-oleaginosas e córneas);</a:t>
            </a:r>
            <a:endParaRPr lang="pt-BR" b="1" dirty="0"/>
          </a:p>
          <a:p>
            <a:r>
              <a:rPr lang="pt-BR" b="1" dirty="0" smtClean="0"/>
              <a:t>Tipos </a:t>
            </a:r>
            <a:r>
              <a:rPr lang="pt-BR" b="1" dirty="0"/>
              <a:t>de sementes e o seu </a:t>
            </a:r>
            <a:r>
              <a:rPr lang="pt-BR" b="1" dirty="0" smtClean="0"/>
              <a:t>armazenamento (</a:t>
            </a:r>
            <a:r>
              <a:rPr lang="pt-BR" b="1" dirty="0" smtClean="0"/>
              <a:t>Ortodoxa e Recalcitrantes);</a:t>
            </a:r>
            <a:endParaRPr lang="pt-BR" b="1" dirty="0"/>
          </a:p>
          <a:p>
            <a:r>
              <a:rPr lang="pt-BR" b="1" dirty="0" smtClean="0"/>
              <a:t>Dispersão </a:t>
            </a:r>
            <a:r>
              <a:rPr lang="pt-BR" b="1" dirty="0" smtClean="0"/>
              <a:t>da </a:t>
            </a:r>
            <a:r>
              <a:rPr lang="pt-BR" b="1" dirty="0" smtClean="0"/>
              <a:t>semente (</a:t>
            </a:r>
            <a:r>
              <a:rPr lang="pt-BR" b="1" dirty="0" err="1" smtClean="0"/>
              <a:t>Zoocoria</a:t>
            </a:r>
            <a:r>
              <a:rPr lang="pt-BR" b="1" dirty="0" smtClean="0"/>
              <a:t>, </a:t>
            </a:r>
            <a:r>
              <a:rPr lang="pt-BR" b="1" dirty="0" err="1" smtClean="0"/>
              <a:t>Hidrocoria</a:t>
            </a:r>
            <a:r>
              <a:rPr lang="pt-BR" b="1" dirty="0" smtClean="0"/>
              <a:t> e Anemocoria)</a:t>
            </a:r>
            <a:endParaRPr lang="pt-BR" b="1" dirty="0" smtClean="0"/>
          </a:p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73336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EA1960B49E2A0428516763081946A86" ma:contentTypeVersion="8" ma:contentTypeDescription="Crie um novo documento." ma:contentTypeScope="" ma:versionID="2068626e366339e6cc5b859a62a0c75f">
  <xsd:schema xmlns:xsd="http://www.w3.org/2001/XMLSchema" xmlns:xs="http://www.w3.org/2001/XMLSchema" xmlns:p="http://schemas.microsoft.com/office/2006/metadata/properties" xmlns:ns2="30d869b9-72d8-4098-b0ca-a71e53c5a23c" xmlns:ns3="30e30443-f369-4264-95bd-4e5712811764" targetNamespace="http://schemas.microsoft.com/office/2006/metadata/properties" ma:root="true" ma:fieldsID="ece0893c855ee2a5f903ca732bd13b4a" ns2:_="" ns3:_="">
    <xsd:import namespace="30d869b9-72d8-4098-b0ca-a71e53c5a23c"/>
    <xsd:import namespace="30e30443-f369-4264-95bd-4e571281176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d869b9-72d8-4098-b0ca-a71e53c5a2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Marcações de imagem" ma:readOnly="false" ma:fieldId="{5cf76f15-5ced-4ddc-b409-7134ff3c332f}" ma:taxonomyMulti="true" ma:sspId="3714fbfa-5ced-4307-b76a-786f22ad6a2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e30443-f369-4264-95bd-4e571281176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c8d004b6-5cb1-4554-8722-28b4ede44cb7}" ma:internalName="TaxCatchAll" ma:showField="CatchAllData" ma:web="30e30443-f369-4264-95bd-4e571281176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0d869b9-72d8-4098-b0ca-a71e53c5a23c">
      <Terms xmlns="http://schemas.microsoft.com/office/infopath/2007/PartnerControls"/>
    </lcf76f155ced4ddcb4097134ff3c332f>
    <TaxCatchAll xmlns="30e30443-f369-4264-95bd-4e5712811764" xsi:nil="true"/>
  </documentManagement>
</p:properties>
</file>

<file path=customXml/itemProps1.xml><?xml version="1.0" encoding="utf-8"?>
<ds:datastoreItem xmlns:ds="http://schemas.openxmlformats.org/officeDocument/2006/customXml" ds:itemID="{BFE1933E-05DE-46A5-A765-A667C53BD5EB}"/>
</file>

<file path=customXml/itemProps2.xml><?xml version="1.0" encoding="utf-8"?>
<ds:datastoreItem xmlns:ds="http://schemas.openxmlformats.org/officeDocument/2006/customXml" ds:itemID="{DD220DCF-852C-4946-A584-40E181A26E94}"/>
</file>

<file path=customXml/itemProps3.xml><?xml version="1.0" encoding="utf-8"?>
<ds:datastoreItem xmlns:ds="http://schemas.openxmlformats.org/officeDocument/2006/customXml" ds:itemID="{6A5B8E25-A266-40F8-B926-D4E70115B6F1}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1362</TotalTime>
  <Words>448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Facetado</vt:lpstr>
      <vt:lpstr>MORFOLOGIA EXTERNA DAS PLANTAS ANGIOSPERMAS  Profª Yara Graciano </vt:lpstr>
      <vt:lpstr>6.SEMENTE</vt:lpstr>
      <vt:lpstr>Exemplos de sementes</vt:lpstr>
      <vt:lpstr>Apresentação do PowerPoint</vt:lpstr>
      <vt:lpstr>Parte interna da semente</vt:lpstr>
      <vt:lpstr>Germinação da semente</vt:lpstr>
      <vt:lpstr>Tipos de reserva em sementes </vt:lpstr>
      <vt:lpstr>Para ilustrar...</vt:lpstr>
      <vt:lpstr>Atividade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 do Windows</dc:creator>
  <cp:lastModifiedBy>MARIO NAVA JUNIOR</cp:lastModifiedBy>
  <cp:revision>45</cp:revision>
  <dcterms:created xsi:type="dcterms:W3CDTF">2020-08-18T14:04:15Z</dcterms:created>
  <dcterms:modified xsi:type="dcterms:W3CDTF">2021-10-01T17:16:02Z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0x0101000EA1960B49E2A0428516763081946A86</vt:lpwstr>
  </property>
</Properties>
</file>