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62" r:id="rId8"/>
    <p:sldId id="263" r:id="rId9"/>
    <p:sldId id="271" r:id="rId10"/>
    <p:sldId id="272" r:id="rId11"/>
    <p:sldId id="264" r:id="rId12"/>
    <p:sldId id="265" r:id="rId13"/>
    <p:sldId id="273" r:id="rId14"/>
    <p:sldId id="266" r:id="rId15"/>
    <p:sldId id="267" r:id="rId16"/>
    <p:sldId id="259" r:id="rId17"/>
    <p:sldId id="268" r:id="rId18"/>
    <p:sldId id="269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6D1A8-5CCB-4AEE-B71D-FE99FAB8E996}" v="2" dt="2022-10-20T17:27:19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A GRACIANO OLIVEIRA DOS REIS" userId="S::yara.reis@etec.sp.gov.br::5691f510-32b8-4a5a-a5a2-73dae48a25a5" providerId="AD" clId="Web-{34F6D1A8-5CCB-4AEE-B71D-FE99FAB8E996}"/>
    <pc:docChg chg="delSld">
      <pc:chgData name="YARA GRACIANO OLIVEIRA DOS REIS" userId="S::yara.reis@etec.sp.gov.br::5691f510-32b8-4a5a-a5a2-73dae48a25a5" providerId="AD" clId="Web-{34F6D1A8-5CCB-4AEE-B71D-FE99FAB8E996}" dt="2022-10-20T17:27:19.457" v="1"/>
      <pc:docMkLst>
        <pc:docMk/>
      </pc:docMkLst>
      <pc:sldChg chg="del">
        <pc:chgData name="YARA GRACIANO OLIVEIRA DOS REIS" userId="S::yara.reis@etec.sp.gov.br::5691f510-32b8-4a5a-a5a2-73dae48a25a5" providerId="AD" clId="Web-{34F6D1A8-5CCB-4AEE-B71D-FE99FAB8E996}" dt="2022-10-20T17:27:17.285" v="0"/>
        <pc:sldMkLst>
          <pc:docMk/>
          <pc:sldMk cId="3709997329" sldId="270"/>
        </pc:sldMkLst>
      </pc:sldChg>
      <pc:sldChg chg="del">
        <pc:chgData name="YARA GRACIANO OLIVEIRA DOS REIS" userId="S::yara.reis@etec.sp.gov.br::5691f510-32b8-4a5a-a5a2-73dae48a25a5" providerId="AD" clId="Web-{34F6D1A8-5CCB-4AEE-B71D-FE99FAB8E996}" dt="2022-10-20T17:27:19.457" v="1"/>
        <pc:sldMkLst>
          <pc:docMk/>
          <pc:sldMk cId="3613236898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9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92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10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31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20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3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30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7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8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5687-DA38-4676-BBD7-FE1A5FC228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8496-8F9D-44BB-A9AE-EDB828EDD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61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/>
          <a:lstStyle/>
          <a:p>
            <a:r>
              <a:rPr lang="pt-BR" b="1" dirty="0"/>
              <a:t>Fisiologia Vegetal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092586"/>
            <a:ext cx="9144000" cy="969963"/>
          </a:xfrm>
        </p:spPr>
        <p:txBody>
          <a:bodyPr/>
          <a:lstStyle/>
          <a:p>
            <a:r>
              <a:rPr lang="pt-BR" dirty="0"/>
              <a:t>A fisiologia vegetal é o ramo da Botânica que estuda o metabolismo, o desenvolvimento, a reprodução e outros aspectos da vida dos vegetais.</a:t>
            </a:r>
          </a:p>
        </p:txBody>
      </p:sp>
    </p:spTree>
    <p:extLst>
      <p:ext uri="{BB962C8B-B14F-4D97-AF65-F5344CB8AC3E}">
        <p14:creationId xmlns:p14="http://schemas.microsoft.com/office/powerpoint/2010/main" val="292141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pPr algn="ctr"/>
            <a:r>
              <a:rPr lang="pt-BR" b="1" dirty="0"/>
              <a:t>Hidatódios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343" y="1491631"/>
            <a:ext cx="6923314" cy="467034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001691" y="2403566"/>
            <a:ext cx="220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Epitema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6653348" y="2828366"/>
            <a:ext cx="501832" cy="6855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8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712"/>
          </a:xfrm>
        </p:spPr>
        <p:txBody>
          <a:bodyPr/>
          <a:lstStyle/>
          <a:p>
            <a:r>
              <a:rPr lang="pt-BR" b="1" dirty="0"/>
              <a:t>5- Fotossíntese x Respiração Celular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328" r="4664"/>
          <a:stretch/>
        </p:blipFill>
        <p:spPr>
          <a:xfrm>
            <a:off x="1974668" y="1444838"/>
            <a:ext cx="8242663" cy="440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6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Ponto de compensação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60" y="1520602"/>
            <a:ext cx="6230983" cy="43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1" y="931239"/>
            <a:ext cx="7249886" cy="51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0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6- Hormônios Vegetais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hormônios vegetais, também denominados </a:t>
            </a:r>
            <a:r>
              <a:rPr lang="pt-BR" b="1" dirty="0"/>
              <a:t>fitormônios</a:t>
            </a:r>
            <a:r>
              <a:rPr lang="pt-BR" dirty="0"/>
              <a:t>, são hormônios produzidos pelas plantas. Eles atuam regulando o crescimento e desenvolvimento do vegetal.</a:t>
            </a:r>
          </a:p>
          <a:p>
            <a:pPr algn="just"/>
            <a:r>
              <a:rPr lang="pt-BR" dirty="0"/>
              <a:t>A condução dos hormônios ocorre através do xilema e floema até os locais onde irão atuar. Podem atuar, também, no local onde foram produzidos.</a:t>
            </a:r>
          </a:p>
          <a:p>
            <a:pPr algn="just"/>
            <a:r>
              <a:rPr lang="pt-BR" dirty="0"/>
              <a:t>Os principais hormônios vegetais são:</a:t>
            </a:r>
          </a:p>
        </p:txBody>
      </p:sp>
    </p:spTree>
    <p:extLst>
      <p:ext uri="{BB962C8B-B14F-4D97-AF65-F5344CB8AC3E}">
        <p14:creationId xmlns:p14="http://schemas.microsoft.com/office/powerpoint/2010/main" val="228282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79269"/>
            <a:ext cx="10515600" cy="5734594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2600" b="1" dirty="0"/>
              <a:t>Auxinas</a:t>
            </a:r>
            <a:r>
              <a:rPr lang="pt-BR" sz="2600" dirty="0"/>
              <a:t>: têm como função alongar e expandir as células da planta, promovendo o crescimento vertical das raízes e dos caules. São produzidas principalmente nas extremidades da planta e nos meristemas das folhas jovens, de frutos, e de sementes; partenocarpia; tropismo.</a:t>
            </a:r>
          </a:p>
          <a:p>
            <a:pPr algn="just"/>
            <a:r>
              <a:rPr lang="pt-BR" sz="2600" b="1" dirty="0" err="1"/>
              <a:t>Giberelinas</a:t>
            </a:r>
            <a:r>
              <a:rPr lang="pt-BR" sz="2600" dirty="0"/>
              <a:t>: são responsáveis por controlar diversos aspectos do crescimento e desenvolvimento das plantas, como alongamento do caule, germinação de sementes e crescimento de raízes e frutos. São produzidas nos meristemas do caule e da raiz, no embrião das sementes, nas folhas jovens e nos frutos.</a:t>
            </a:r>
          </a:p>
          <a:p>
            <a:pPr algn="just"/>
            <a:r>
              <a:rPr lang="pt-BR" sz="2600" b="1" dirty="0" err="1"/>
              <a:t>Citocininas</a:t>
            </a:r>
            <a:r>
              <a:rPr lang="pt-BR" sz="2600" dirty="0"/>
              <a:t>: têm como principal função o crescimento das gemas laterais. São encontradas em maior quantidade em locais com maior proliferação celular, principalmente nas sementes em germinação e nos frutos.</a:t>
            </a:r>
          </a:p>
          <a:p>
            <a:pPr algn="just"/>
            <a:r>
              <a:rPr lang="pt-BR" sz="2600" b="1" dirty="0"/>
              <a:t>Etileno</a:t>
            </a:r>
            <a:r>
              <a:rPr lang="pt-BR" sz="2600" dirty="0"/>
              <a:t>: é o único hormônio vegetal gasoso. Sua principal ação é induzir o amadurecimento dos frutos.</a:t>
            </a:r>
          </a:p>
          <a:p>
            <a:pPr algn="just"/>
            <a:r>
              <a:rPr lang="pt-BR" sz="2600" b="1" dirty="0"/>
              <a:t>Ácido </a:t>
            </a:r>
            <a:r>
              <a:rPr lang="pt-BR" sz="2600" b="1" dirty="0" err="1"/>
              <a:t>abscísico</a:t>
            </a:r>
            <a:r>
              <a:rPr lang="pt-BR" sz="2600" dirty="0"/>
              <a:t>: é um inibidor do crescimento das plantas. Atua também na dormência de sementes, impedindo que germinem de forma prematura.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0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8" descr="data:image/jpeg;base64,/9j/2wBDAAYEBQYFBAYGBQYHBwYIChAKCgkJChQODwwQFxQYGBcUFhYaHSUfGhsjHBYWICwgIyYnKSopGR8tMC0oMCUoKSj/2wBDAQcHBwoIChMKChMoGhYaKCgoKCgoKCgoKCgoKCgoKCgoKCgoKCgoKCgoKCgoKCgoKCgoKCgoKCgoKCgoKCgoKCj/wgARCAHiApUDASIAAhEBAxEB/8QAHAABAAEFAQEAAAAAAAAAAAAAAAIBAwQFBgcI/9oACAEBAAAAAPqlAThMAIavkJXsi3czOW31rZZPOrlzpNqABAlGQRBIVAAAAAY2usWsbK197XLe1jr9tcpsdrIAAAAAAAAACE4SLV2Orwse/iZucz1zx3aenSISRkrCUZqUUnBOBOEopgAAQmAADT2NfkY9zMy9o47wXovoO8U8I3Gm3UreJstB0W85aEPYckApUAAx8LagAABqNv5vkYOR6Nqdpr/COe3v0BmkbceWhj3oF/XZXWZdATISjMABja7dAAAQmaIpGVZbnjvGsjc+567U9Jfhb1vM4C/hW99rth213C1PRgAAA1eJvwAhMQkVgopYwLNNZZ3nh+59p4nzWUvVutrTVbrnsLKzdvqtrGHimn+grglElGYAGLhbcAABgZ2txFLufeni3bnG9F59yWg0uf33rOxrotpptXZ2vR6rdQ4vwPs/XOkrCYQmAAta/ajm+jYWbUWtRvBo+J3/AGYQmIafmup8c5v0DvugwtPXF2M6xkv7LG+bIbb2XpKUkAAAA83wLF/rOrMbl9B38dg4Hi/QuwSiBDlPL+r9TpKk41Q0VrM3Ehj/AD7mdJ61oeU3vWAAAA0lrH2uJdYXTW9Fy8L+u9Ixeb6HdgBj89vPJfZJiElDX6fO3FaPKMf1zgeMsw3fsVwAAAarD5jG2EbPcZ+vw+Xs8t1/Odj2oBKK3yfWzw86pCQWqU1+o32ZHXajS+e4nNb7vvU8sjNASjMAapIWrFjU9jg+P4XufHeiAAw/NcP2GoAAhwWd1/PcP02l5ftOyz0wAAAA57P2K34tL2jkuxAB5hwet+gN6AAFmsuVn5F75kUXACEoiYEDxb1y/fjz+8uqrWm2fKdkmRkRYvzf0nPZ/wBDXwClSCcGlnt+D7jGzVHLZ+s3Op6TKAApwvknrey4S96hrNlmQmHP3t1WAnAt+F19O8J6S379eFLRW4tVt0uaXlvQLdufNdHNg85iWMrE6jpAkTCkfHt312ozPPN76JdA5vpRClaK2uV4j1q/5Jr/AFXfSAAi13mmH1Xc8v1Ll+oeS4Nely+Rxut9EqSAU0/nHrnMc/zPQ9Pv8oEKKJwUVWlwpclUAUtFuvkei7PzP33J1W/wsPZ6y1WMmH1coFytyqE1rw3S+vbnG8+9N0PU5kE8XIsZONcsZVq7ZvIJwF0AAIfNuz9C0nFe6Lu05vpNHvfL7Ox3e22wAGu1Xnmm9fz+A4nUem+pmF4/ttT2HLb/AJfOx8y722/ITEwKKVRkWfOeK6vB9f4O723OdNY0tzecjLLnlbilQjKqOHyGb5p7dymTXyP1zramqz72u4fpuelk9VngAAoEZKc34h7pk+He/XTBw9zz11ztrMu5PVXbV1SpVTzPyXaeiel81lbzidhvcOFdrdczo9ny/Q4m33OxCEopoTBQK0QXIQXLdu/zXQ6TXdjUVoBUHB+M53qO56rStDy/e9DIabUYGRYzt5HbAAAoAIyLS7a02dXRdPORGQFJBHT+H+p8/wB3f5XzXC7/ANWqOWtYt2lM7J3wAAQkEZAKVUs8/wAxyPqHUzVoAjMKaLne/wCYhwnP6zL+iboAEAATCgIyALV2lrnvONNmd538UhSpUKcHrO42vnuf1fjXoO12d8AAAAChGQAUqs6Hl/Hum6P2OqtIypWsJhgeAarsfXdb0/J+ZYXoXogAAAAChStaCMgUs6He+U8L2Ps5WlKxkjMGF5HynpVvovI9HtPTfQ4yUpIAIAEwQlRVGVaAFnTbZ5L0/b3qREwBTBsbTmsnH0fTTn5hssWxc6TvAAAAFArCcJ0jIIarJyrpWkZgAct4/b7/AHeR5prPR/QJcDlZ2ivbnpAAAAAAAKaXOyq1IzUimAeTZ2fasZOFa0XruLzV/CzLGV0W1ACAnBMAAADnt/qtDl41+5tdmABFJyHWlWq22hhi9Fk6nbAAAAAAAc50ej0tLV61ueiAAKWOL6zPVanbaXAxulzdTtkJkAE4TAgnQimgnQFvnuh8b2bCv6vZemZ84CYDU6DTb+5011q3E3rmN6TqdtGQAAACkZgoFI89srKxOs0d2AC3qdBiY2+dXcaSVE1u7tgAAAhIEUlVLV2tGrhTbV4HV2PWms2aMiMwpz1nW6vP3O12IAAAAAoKoTChWLmuj1+w0+hzrGy6HT7dElUFvV1xNBsL/RZAQmAIAlGURMQkBFKMhSOs5zttVY0+NLHzNxd3oIzAtaDXb7Mv3AAAAAAhNSoITUrb0OZtVJKKlBWlQFnRbJsFUcHmOzuOe5LquikBSJKMkZgojKIJwlampa879Jnj5EZ0IpAqAR1nIehSQ8OwO13ud5RovQvVKgBSoAFq6Ags8xg6judzMEJigqBBM0WdnrXN5u44HubtLtKiE4JwkikqAW7gCOJ4N5luvqrMAJAjKoAI8z1Dk/Ctl6Jtex4vTdxugAUjOlQAALPg/lGD9I+o1AITpWlQABDnOlpwPi3S9B2flt30rspAAoqAAEWt+f8AyZ6v9GZQAEJgAAw9V0NNRrcXs6FagAoimEBJFKi18++baT3H2DbXYgCRETAALOg6OTj+wAAAAAClOW+Q9lt/ri8AAAAADF0HTT43siExCcAAmEEkQcd8yc90v0j3MQAlGUQTAABpbvGej1AAAAAEfAfONH9V9tIAAAAAAxsXhe62aE4JwEopRlGSoITEJ4mr8p8N9P8ApatQBCK5EJwmAADC0ODusjJzJQmAAApGZSPOz6HyfRev7cAAAAAANVrLfU4nF77fXoASjKMoyjMOX849c2VvQR312ms2FZzAAAAAAFjiMLt9ot6Ot3cKU0Gy2MJghOmq+duBx/dO8wfQZAAAAAAABTir/SYeDZng5+lv9Tf8C8p6T62rSQpJb8S8p5PC9+98lcCiKYAAAAABqp8/vsXS62kqQz+65H5l0/pXr2r62tSFWy8p8K1HU/VHRAgTAAAFFJAADCu2c3T7PRZlmV/aarL5Pb8v6IqKK2b1rmo9NdmITAAAA0fjW59O3QAADUZnNUv41ruNbstFxXoeeAHJabFZ0cjvAAAAFNX4ljeaez+3gAANY4XJrg5Pf6zeaSW3kALfMYs7MMLP6bZgAAAU81+aPWuQ3H0+AAA1O20GNiX97n67YwmADDhx1y5HP21zYgAAAU8w+bN/y+5+zbwAAGqnY0V2OXnN0hMAMPRatfW8zY70AAAA8q4Lne19/AAAAABCYjIAAAAAAAAAAEJgAAAAAAAAAAAAAAAITAAjIAAAAH//xAAaAQEAAwEBAQAAAAAAAAAAAAAAAgMEBQEG/9oACAECEAAAAAABCYAAAAAADF7sAAAAAAIcfZrsAV2AAAAQ9ee4nN2dUFfzv0VgAAGaV/N3zDBOenzxI5vN+gq0gARkU82rZtsCv2FwIypp5VPe0gAFXuSVmkK+f1ACrzBrusACEIXJla4e82E94Dyq32SIAZoNMyFp75HxGYDneb5xthIiDNzunit3hICICvk7mlMAQ4+8uuAAAU2V3IwtAGPBvu5vSuAAABDBvmAZL8tDqgAAAR41X0AByvdGG3qgAAAQ85fYAMHlmfdcAAABCYAUqbl0JgAABGQAKc+uYAAACEwApyQ2aAAAAEJgBCFWiYAAAEE3vgBAnmqvybLgAAU577wAFdmOFvt8gAAzcrqagABHzHZO/wBAAFHMu6gAAIyzaQAAhy3XAAAQz6wAAxZOrMAABnl7OQAgnD2MbgAADJdbEop3hm5urZaAAACEZTQnzY7p++e05dtoABSuAAIQuAAAFNM9IAITAAAAV2ZNYAAAAAAAAAAAAAD/xAAaAQEAAwEBAQAAAAAAAAAAAAAAAgMEBQEG/9oACAEDEAAAAAACUQAAAAAADHPSAAAAABKMOVs2AAAAADyx7OGCWC7o+hDndQAABdSAVVx1WkPGOnpQmAAE7s0ZAKrQslTBjq3XAAF3mGOsCEwDTmzTnMAIVJaq4AEfJzAEbqwAeZ7smm0gAhOYAsjZSAGenZjlsCAEwCE10YxAIYNWjNdMJRAAQmLLsoAxx3MGm4AAAFlXoApnPBDpAAAAWc9sAOVfu5cukAAABZRm2AGfzTj0zSiAAAJ+RAGeV2adwAAAFlYAJW1RAAAAWVgBO+VFQAAACysAEraogAAAWToABJZTTDTztdwAAJaa6AAF1OSV9dwAALfrvmsIAAtz4d2bTMAAafo+bxQAAW1AAAS70/nAAAEp1AABu+k+QgAAAlO3PEASnVY9nnAAALFcpeW9Lihr+nzcHIAAABJGUXUllzPZW9Xl4wACmcwACU6gJIgARxT2AAAAAADi694AAAAAAAAAAAAAD//EAEUQAAEDBAADBQUEBggGAgMAAAMBBAUAAgYTBxEUEBIVISMgMDEzQCIkQVEWMjQ1UGEIJSY2U1RVVkJDRGNxgRc3RWBw/9oACAEBAAEMAPpMqkL4zFpiSap6jDOyMGLK2WBJPCv+JKNY9X98DImC74hN49i7cOolwAkplxbo2XPGt9FjDiA2e2xNtoHJxZLl5mM4GIYAcIuJZmwygLzwkLjljnENwPGGrueZSDt67zRA5I3YWMTqybcQ2pgNbyRUkEmS5lF448Zs5DfaWSyZlHzwIpyI6qnFeG6TqwsJA1OOKEDHR9zl4CRCV7xKjmyzCtY9+UweI0MMzdq/CcL2CkxzcOB+2buRD+g0L2aFrQtaFrQtaF9vQtaFrQtaV/gMoxbvmB2UiDc0lMbiJB0ycuo/cc2JwZGPTHYWKJ/h0BJXuivGPMl+GR106+fGu5tm+FY+E0eYLDzmGuPmyHqnrCbdyMO5ioMJAsWWSgCJpjdjAzDwKZ0tWGOBUC+FZFzSCxVYlWPQ5GrKSNBvn7J8QORhdS5MelnwHsqGbNTWHxZ4NvFK5mebnCoUxryW9UByXD4I6n3hcUxw1q0eo4av5EB4OGZY9GKzZoZQ2E76ch+X/wCg6FrQtaVruVpXsgv26eqTyG5rLHA0WObhBl1o5lwyci5tg5lCE6dEM4q/L27h+Eccq6meWxhwHMIcgaoacYyxnA2HrimES2fx6u5XcpFri5l5CWGh4ktqC4XZFeloIN+VFL7Klu5fCty0W6yxO/f8vcqfhW5a23cufLyrcvYhbl+Cdi3Cv+KKnvd6/TD/AO78fooL9vnqmsYaypHN9r9y0X9HIp3LnF1prix+HRzIDeyy1bgR2JR6Mo64DgxgOcJZ3gbiQzi6oXGW0S8tcicOj1I+WQQHbxFyVYCLSxt+2tnPVPOSesURPDJIL3/nDvQg7L/YKn2kShSGSsBT040jpBme/IcliXkj17+TeNMnm52TxJWEq4cqGRy7ISvnLNo6OJ5KZFlrWTyYQLkOpZOTJNiuhJXr1aZjmAoLa/coWmWSZSsvHDO/a3Bi8ryRhjsOMT853nHKRfqjiKtNYKOwudmZXLZhrJ3Nwhx1Z2Lcmbx5/tNcwlp08OdZUrRpbnWRJDP3Z5BqFWLhDshOebhV9zpX6B3f07E5fwgjOTNzo+O2Mn08F+3T3Y+gckLe/kBdPv8ADp08u2eKFyFq2hcgaNUeaHRZWGi5prKRRSNn5RVKfv2Dq3ySp2Tbw0YZ89u7oM3yPxwyH+AcJZFcGfvfkU/IJvau7yNGc/D2uz5nl2lJ+VbKeOBtAnPeqoGAzuMl4GWlW1x0DfxCh0uiQn3gKz4oQpWKOlbSIUbcTIFw2O7Bc66J7n9jPJICKKJWSteKMU7bI5sYTSFNn7aLay72WRyrLMMmeQuRY2yF5MC8QrHNscjEJxIHiJHN2ker/fuiJIUxGgeDG7EPn/Oufut6/QPyCExcFNy04vbqauRFTUv090S96x84ZS52Y+gnf9zuquYTv4ZM6pY2Z/3RSx81/uZa8Pmv9y3V4bM/6/dTaMeWybZ4+lVeItcVO4Th/M/lHRg3EM4kWp/WxrUwxX70D0cWx0mSTFyC6kUSn2am5yOg23Uyr4AANM6x53b6L+mb0Dpr32pmxQdhwAMAwDB3BiYIEREnjmbqSUAoPF8efgsE5kQSCw2HWsQC5zIEkY7D5I63yj6beqL9GgyIXxJmaM8WIwhGzYAH8yIslDYTIq4I7l5nvykhiEsdgaQcOCrDwmHXOQAE/kTvF4aQnd7vUSWlkAbZkEFvkCpN8CNaFdvTIIGF5SyylqZW3pE+oyY1goM+w7hlbiFuqH1Wqn0Wha0LWlfY8q8qRUX4UQ4G6eoQIqJkcQP50pHpX6VwX+sNK/SmI/zDishzZhERbh4MJzrjefx06ZQtGL8RMtjL5bH30cJUQ18eRlFHdBPpZY4wJOoxgWvymLEEWxC2Zh0tZ/iC3t3tseCkk5dCPIWpKPDOCuxh0emGrHbyFOpIsyBNhOXpPt1bu00SXfq1UWu/UffyyfIK3LU7PrGZHFxNom6K2zMD7piMhXIImcQQm229/wAgNMhjnL1wwA72O1Mv5VOE5lx+ty9nfriLkvjL3pmx/uEA9JAGYOWtCcBOAJwr9j2N6+xvX38qcgGJyi5bcZfEfsHDgjncn0j2Xatigbom49tSJ3ok+4tAmpGk6a31pBg1VIVyT9onJI1LjEaRPvVjl7Q8ahQ/JimNtDbBF8kIR15/mtc6ftQPA6nIhEGEdtidy3lZV3n8UrNMWiZTQ8dt1UzJmwg2CCa2BaNOIM3IyrIDOGYnuj2T6XB9zj1bcpDIZ9p149Ebu8bm3D7Y66bczU7oHpKm3AOH8t4oCUk3zloLxeOR90d71v1i/wA/Ktf80pkdsDL8g7524qR61/zwakmIHU1HyjKVCA4cWjEt5kk91jTDYppHdIOSAlsTBtI+V6lZS4wUI1/xm1TRm9zqAWwoK0r2cSpNW0N0bbkpWzrZNNxhPXc9FuOsAL38TYISvw+nfX3hEmoDg1QgzCanR0B2FfYj8wiXaNenVwatqf4i137PJNi0F+C+UVhZ3t6XrcnIad1PYJdZYnfvpnkkc7eKzAfmal/n25a78PxeUcD9OivBHEAhvQLg8k9eGct3Z91fh7Oz+Se1lhwhgnNzo2gUG4ismc2vJd62cGyGKFNR6tjcxXTeJ5PHvOoasXD2pHxB/N/1gxcbofhgUggXvnCiXHsXi4ISdID1eVPGLd+HW7AEwkxVoD92GeR1f2iZ/qkYSQ3MjEXET9IorpiChIBwHvjiYYgrsdgrv14KNr9HIP8A0GLpMYx7/QYWlxnHf9vwdLjOO/7fg6bQEQ1LvZw0WAtGuQIyXr8Hk08mR2ElDohcSh9+Uv3BW/oyByN2+0XoVgjcgMSYWOl9bnz+tjcKesYKFbjPpewHD10E0bZJAjQsnWHzQGcvJSLWMMrrE5mac3PGiRsYHA4Y0QKQQ7ZuyB2u3rVny6w/KskmG54pW7VeZnYRFyFi9a/I8Rb3fKNuppKMnjrp2xwFP2cT5kbZj0VlRbqMFF9S7caDcOmYRsDvBAcBrueXZoX3GusxGSVesYRunJJ+Pd44nSzQU8O4aSrkUl4WQ+1nSJyq5OdJdSfCv/dJzrl+dd1LvP4UfF2SXqdgh45zcScj/tEEKVDHzbF8dBDNrdc/y9lx9puSsWOOPGVs/BuDAx2tjLPWvo1hWLFlygk5xdzT41keSR2PB7743qNOJlrg2tIV0ixubRD0iivN0hvK5PqJVsjnImLa8rhRvmEWwB1L99IhEEEOa5uon8gdEgBL/wBTJ04imTUO1y/kgBbQ0ecG4D6aMP8ARxt/n5upeIGyjnLkchNKWr7+4Lv0jHq0O4JWQstHqCqPOLrgPf8Aky81ZChO4C33mwdxcNgk33t7QT0BCnAi+c/Lt4eMM8OVEsjcPJIjR/k53CO43FoZgO7p4luvu1XzoxhhCW8qeniYr3lryZcIm2SYNpKNO0fB3BwqKcRubN4snnSfq+1vWt61s/knZt8vhUvFs5QGqQChrVazEOn3Fx4q1jZ9k/KrdFULzZ2Kld6swgiQ9r5w2Y9azxXEXsmgEmW6M49LrAjXn6Y5LNHEifo8YAioFi9O9OSUTa8cAVo3/wAExLx6dQj+rheXXwpm7V+9Q8eO4dwe/avp/TOv73sqyNq4KeJeNm9zyixk07vYOJxjJvW6w2UXNHQ3TiQR4kJKJLPLi2m1NYvIQGbPrkcHdxLGftdsSFbyFo8pT+zjhaX4rUpe309OY+kgtoV1k+dkt/fTmtN4eTjYvqH/AE4QyU0xK9/rCB8TptlsZfGowlmXRtX5SDduCyT9PDYiMkZyVDMToOja13PcaF7SX8l79/y+TjLj+fo47Zati81oX41ZGgskCvxjTql9nQtaFrQtaFrStdyu5Xd5B5VKxLWUDrehQ1lt0vAWcib5mNjnzaTZI4YH3gruVPA2Qj4VW5GLvt20ayPJPM2XIn+IPiKBvGiK0cs3AG/XVMMZKPPqDLOa6SROfYV+5MGDYSLo/TDA4MbGOFYCG6ye+S3bDatwgapqDoWtC1oX3GhfeSsYV29AdtIHZn6SY/189LGSqJ/eFK8NlbfNMiSljJW3zTIUq6NluXNciRa6Ke/3BdTqJkXDZROJ5VFlLw5hnYQhkSVwPGXDNVl5sm2WeNBPBcjUzgmbQ6uOSlNl0+R9MvXLvzE1EQpImLbKhSQsaGMhQR4F74I6JZh4iIMQUts94/et49oZ2+NpayM2mQxAMifvUj8P8dPifERImNA5LjQfK5fos/xR9Kt9kCULR5hMxIuRXMMhaGaydZo5I2ikbNuXVMsoeQxlimjGOZhhMzbv3gGb5lczNPcNdo/6oM3CGVwTLRoAfT9bUFgDbolvmAJui4plGA1MQaUq8aF9Mn1z2RM8cGj4hU3RkcCNBrbInNfhSVd9tKhMUO+kpoTkKdXwwEEudtyl+ai86x1d+azh/efhXHFy2uhWEUX9qmU6rEWMcZPSkryGYMSCO5MbBciFkOOgdKv3r6FU58quXl+PLs/eubr/AJXKcTYzwDc+QXXdex0i4j5NUV4yvRw0CRF7OVcvd6F99yrPJCVwrKleMTOTR8U8G/imcgJO5YNwFwndsIIlck/Kvxp+8PIvfC4syCSLYNWDLp24dDf2O6P5lLAMx5D4y2TU8PyAM564c2oRlLSH4+7duBNAGM4MgQz80mSTz6Wdt3IQ5tjyRGMY0hfQqK2O4t+yj/nYXkgcNyLrnZ08NCWworLxkQg/c7l9tKVKyWXsh2SKNNzvG4vwyM1Gu3O6z3GyzTyLO2+YvIY+dRL9tJsQuWnmHs79Xpdy9OsnzBYV2Zo1h3Umdctx8t63+JteWQcQ4GOxt3LJIb7Y3I417IhZK4RvIv8AO4lrlTeG3tzVDycfLMkexhtwve/hWfsMqkRILG3TZm3ft82hne25ZhnWGZukvoaSQNL/ADyGbzEEUZg8yZY+vFj0JB3n3JjnDuROoXcm78MpiDpWoh3GKWph4c5vC4xU6qNYt49mEDXyB7ebyI4vHXri6sUY3ReMMGJeW73V1y2qiE814kZsmT9RB4445x3DOAJNyquHQP6uziFWbxlw3F+2x06WJmY+XZg3hynFgtReNw6+JY5gOZv8av7h16vHGDlm+jwOmh0cB9g/xruV3K7nZ/0lA+K13OzWX8q10PZU/LhhmXUuvMjV/ZAS3X5iK1m9sTkqotX/AGAbC0O/YHYKu4SpcBIN8kyxD90DeI4VIP1gdwterTKQavDHG1O2ObOcUfzBHbuEfq0eyfDVq+fufv5xRrrhtvYK3FLdEZpjrPH8oZzcpP8AdWa4ex53zhZWf1R+GRreOxwFjNw0fC96nx7Mv4qOG8gZhBt26BxvECvgJJzriR62GdEPHFA+5dZhEO3HEt3rgDdXeU5fFYuz2yheRBca99uwcVpDE8V4U5VbvxKzRscbwGwBUIP25+I8ZkGIyJza+zs7O/Wzs79cQYSWnYvooh+2ZhhOE73rAEmXDUDNgzbxzEDdqHSHucq4j4S5sMkrjgNweEcuaFlPA7wSCsP0Qxzq+o8Djt9tgwNu4P0Re/nZhlAxh5GUOgGmUc3MAefyJse2QyqRXM+FkK8eWp3OEcrY8x1WZnDg0iRNickoCLjjwTa7yhu/X66UzvTHpJGi/upKQlROM5C0enC2cS4miMMmlBxDiWYZBrQeadBIdSefCTN/0jPj0GsX4kxTI4qRfyWFORo5K8imeUP0iuvBOHFGR+WRGMtoqwOR6sGJP/pSt04kyYffr5fu0+NZWUgMZlSi+dwtwZCWAn5dAkLWVXXxoTSLZPTzTISNGoouCc6jwuIhyBNzWV0OmXCRgIux/LSLy5nguPN0/dbc1NGrdoHU3CEQvbssSxKJ7Xcruduuu5XLsWkHXP3h/jXcruV3K11rL+VcbRo6eQMeU24GWSZHbSJAXqDLCwApvhCwbNQaCxcg5x+SbyUU2Q72EkGs1GAkGB97J6yC8ZHbugIYMAY7V2sPKrtKtnoVLRwn7I7N35gx586OLpJBe9I6yVk53IIORdsEQJlhJn/czqvBZzu8/wBJXfJYebQ3cXJXVeEzmn+8rivBpzV/eU9STSZjgCP4+pgrZ50PZRLK9XsJXrUD4r7V9/dGi3p55nm18qU1qnQMRjskBs+UkIeQEbCMstmgdO9TTI5QvLH5RUp1jMc9gQRxQqoMLZvYfPugdrtNMTEfDtupkjoALHiHAvE+11AaaOAOwIdsRCi9ho8bO0N05m5uxo5avGrZyzPvDVzoQzdPvb7kSmrkRw7WpgGDV5R2frl7Nw+o17fU+quu7qpWRzAclnn8taesnZ3xj9gySuDDrfgTYZfncTcXvZmNMxgNosXySSw4rh80++xuOT8bkTFXEW4RayKOJIMe819N/CyNklHCPy0kSsiH0DwU4PkiW/a586y+z+zTql+NTY7FybNtBmoZNy9ftnbmTiltKWyUyTvNj2uesrApJ7Itn6O3Dh6PKP3Pcvvphn4lFnab1DURh0FE/srIN5s+eLLZCaMsCAUfjsUuREAOIYpohSlkII7d9yK6gSKeFjy3p55fkgWc+poduhpF9JPAqhHzdqaSG/lXT7UOKrhnBZJGvuoddKzju2ZE5cwT9qyuQLyJG5A8QuPxMjGmjC5m5l4YjtZJo0xVllwIVhHNlyFmHGHGQXZo/R4CUBE/2iHkLmRIwyM7ywuSJw+bXOPE/Eo+zLmDGORkGYCkmmZ2RV97Z9kauckb5XdfexdXODtHzrN2p5c7JxJnO4dP27s98ZfkR2mGOZF3h0M6mv3n7/ctbloRK3LW9ezetb1rctd//Dri/lSsWHgcbyLLYJGCn5oDFAfc+MrUiGiZFqtcFpPpJSWhnR/K0g7/AILWScOoiSd9dFn8Le4pgAoCUWQPLHO63eVOiLDz9ry393i+C0413jLYSsVKQVp4pz83LLv7NOaW/wC0qJUNmo3LyRQygUTrN2CtXNoep3plbAro4+mc97H8sjZt8oI1HF1+U3p4Rf8AntVK2Crcv5VuWt61uWt69m9e3l9mpB+2jminfHEAK8SYjYmgZziiM7hZB4rLYZq7NDOMhylxD/FI1kCPaCasxIIGWOT47c5kGv7K+dIKFi4qMOiup/D2Mg0bDbcg3yLd5HuzQU4FFLw5UF+LMdQwpf7BckiQ3WtvEEcOAF3t259GjsyGUHBwT6RKBToHPTxjeRvm23qw2QDlHEtaQKtEt4kBsj7SuYlwAheIqXHstZwMiexeILBDtbLGTo7fHJNJqCBIC5A+j0LWla0rWha0L2aFrStFHWZyriFhTuWDA713C4/PTEi4cMwSBneLY83x9grdtzKWchhTMY9Yu/MBIKexeeYPTMXBziRDiGStC0SzZWipWOFKMjsnnyMZduHEUlrpUWQ0/wA6nbEYyzCUXlpzC1LMckbyqmq/K8av3DTI2iVdZgNrYHSSTRlQmuBWNlDdNWU9twx6JbVmmdMC4gyeR7gWSIZZyehpBiBtHzLUxlsrSv5109aVrStFHWla0LWle38q4p4xKyd4JOLOc1JMIxRLHIOdRRo2ZB3xP2ylwRwjGT/r5NMnWepsxkwUDvNAQNkbde5cmM9kFXzrinBjkce6ywSK74dsr2WKMtvmR69bMQbH5wNwpktju1fC2MnJL3Z92n2DR0YC7GGzlE8VNIydNG7do3UTUQANux1LsZdg4ZHiJl60JEYzpIJcWnKYuY1g/fumkFkXVwUCxjbHvXRcyZO7Co53pj05taxWPtDJe1g8iDUS+i4hj0cdFzQQsJZtIEcAEB2E/taF95uWt61vWt61vXs3LSmVaS6lvpaS+tlDvpXHOu/Xf9etlOL+hygJ05akvHWYFT9F3/oOC1w5yQmRQt7lyDSVCqlblrctb1revZuWt61vWt61vWt61vX28vwGOyBwjuzm1eSMWzhshSOmw20AzV5a4EwO4DWMZypjdBNWoE2YOQXsWQ7TInYbI4iwloLXaPnBXks4uW1rEaRTcnZEh0zM6qEY5WzZPt1uONu9j+Ux099huXW6VPLl7OJfuQNJNulmDEI90sm2b9K0O5lQODMkzZoEN15mbjupm9ljgzwqOOgd5k1ahuI/YaDQUwKXSQ1g0qLyy8/0eha0LWha0LWha0LWha0LWla0r2aV/OtK/nWlfzruUKytK/nRR1k8eR5DmGD58ccT9kB6L5Di6wICkOXWHDopowJJXRxgEYaPKu5/OtK1oWtC9mha0LWha0LWha0LWlaEP2vNKyV0jCDevEGLYwE5KRvCxAd0jjeFso4O18gHToseePyIUbf5gyG61xoihfOfSUdjsdyKoGTZ9k4kuS1zOOWboxnLZH4d8klNWOUTpdzJXJgYtw6kQPgP5SWURl9mEkTx0ZazLAzS3nsjjSiPS41NKYbCEQ3JMSm0q1GN7ZBlgsjMpRRjrl1sHkZqes4l6dSGgptTRrtrHmcHFE5Fvi3NzrJHztGLgAvot61vWt61vWt69m9a3rW9a3rW9a3rW9a3LSuOdblrctCJ5Uph8qxUtgLpSMTkiZ/JhNKHj3aIsdj1l9pnHgpkC8xTK20wqt3CaZHalKZa3r2blretb1retb1retb1revt93nWQhsmYiTjW6pt4WQ/TRZZVyHk651PpYmWY0S/4hk2gxyuSOf2TI7MhaTYJB8h258hlnkjZ1l5keN3Mw8GrgkeFHrOFye+KIGRa8hU0MF00C4s+R9doWtC1oWtC1oWtC9mha0LWha0LWha0LWha0rWlfzrp60rSi5Vpog+kzQSr8nOgaOIJtnynEo2b5FHuWHmzexggJpVHO3h3kDiVRxHyh0M70r26FrQtaFrQvZoWtC1pX2i391UttSpfiJFNTK3aAPIFbcRgNm2wkLcEOPyrOYjLXEavMX/AA1xT+2WKsHv24/jB7xMiS6IFo7CJyAoXQ9os0xlcbmt7LekXgzMDvEmNzpoAlXYxBE+MSxpsETRuADQCCD9fuWt61vXs3rW9a3rW9a3rW9a3rW9a3rW9a3LQiVuWty1urJr0GaEeVxKxg8s9bSrVUrKmpL2+r8IeYLKRalK39bCDCBk7HmmowiVuWt69m5ezevZvX3E7GNJuIPHPERQZFASOJvEE6Xc0Z5K23c5QDkFYxIozlHDyAfRpxQksCaZqdtT9ETPYlC+Sf8An4y+WBA4M0iwXSMhPeNZB6kmVwBWZL2Hm1fOQVg+aFfuPC5nT1n8A0LWha0L2aV7NC1oWtC1oXs0LWha0LWla0rWlaKOrhd5Kzi3+zLk34qDlctcTMVKMx5Vl6o4oHQHbjrBAkdZaAa/BAqtaFrSvZoXs0L2aFrQvuJJm2kGhW7wSFBm/DpI0PVwwXD0dre8oAMlg3AXmFwEzHAO7YPbmjfI8jti5qMcyjNwFy3jZSUZ2Oj5FrSXbhhnTZu+cSAakQXmenbxj+RMHGsBnnRvRA4CLHeGMRHGA7fIjx3Vl9hLeYy+XYK8Vycx0UgbG633/L+r3r271revYf49m5a3rW9a3rW9a3rW9a3rSmVaQqcqzNe/i0sOhFTphKlXEHdy2Vn+CuR2mfwgEMPhhFo2iVlXIfvff7Ny+/8Aw86kZBnHg2PjiAGKm4+Ws5xj4J0Wpi3lm+Mk/AsGOw6OYoyRjx+xk3gOUguPGDCQYASZnsMmLq8Uc/8A40PXLI+XPnCUBcgtKHqPBVC2jpJnKuXMFDHBOwDjI3b9g3V7MrEQx8vtSOOeQmiVjIsmuFZYpnEYcshkjvH5Acwkkr2GlJo+eugK2kBQ/wBVoWtC1oWtC1pX2tC9mha0LWha0LWla7tZLb/ZyUqLt70a0rTQRc/P8NK/nWlfz7NC+/zTIxQTMKD5XPnzpHpkcTr1ELaaH3A6aWQJsZzjlIhjn76x41yJ+BMtxxN6JdmGUjgBN7LbNz2akbpl63vmZ5scLdsJo9buWxfWwfKnLtysbLp947HWZF/SFsOwGqKis5BKP4lqJicJZLMGrCfSLRictjXiWxftbL49jIuS28RWCxbh/wBC4EkDlIJaVOzaBOlv8L/FKyy7uYtLLTD7DEFd/wAqQqp8Erctblrevsbl95kWNTeUZYc6cmcfH8Joez1JEp3hbeHEQ3PtjCOmBY3h5Y1dKjl91rXNIRuOYxsjTk0smsEbujicRqNwm/8AjMhmgG8hJLeJ5wfhk9Vi5csjSuD5FD2hcMP6yWHeWv40Dyz9VMhb7ijGwkjXPY/GXhTOHOMTSlEyx7cG9YnI1qYYNpLL2MraGQFYwBjwANxhjMj0rF4vbZytisjDUcsHHyXWNmOSbo2YbSDxW1gnQjfwpP1azS5P0Ze2/hbZzuWysqlUx/HJCXVvvQGZNxK/a5E1cRsiXOMaD+tL2pS57j7lo/viH+8rXOIEixAncggXjfL4108bWMTbxwksxmQHuZHXl71fJK58k8+3PU9THLuzkn5rXl+fYqpWLfqv+zL3zllAnujkRXznJmuq9WdrgyLmTbxXQMDno498F+ybPGi+lRfLLgfwv/hrLeV1sW1Wk+FZKyYTcM/x1y/QBv0H2m662ZcpPMuHbJgwK0avnSAfcMmDoC2FfuOYsAZi/VPoRcAsFHt2RJ10rPDscFjIZAQTob6BEpyYQBbCF1CzR9cc0IUTNxqZSTKQTmzcAPSUqduLfqv+yTjI2YlBN3yI6MHDmbMFrcTtwBsLHIu8DZ4CVkrki2Aotk3ZNU5BovllwPq9y1vWt6+43LW9a3rW9a3rW5aW7nzp8qOcwjBUl6c050Rnk4sgfPDsJoxcVDlDWcxwsmGZPZkgcp8ZyVIlrMnD4TlDi4C9bkKijGeXjlYYL082BhdA5U4xxLJdMhfXvm2V3rlCnkZgFQ15yQjG503Rk798/kmNgDbXrdEPeFyu4YEe1Njk3DaKlHL2zc5tbyse3JON+kKBl0ZBaS6BjUmn7fLZ2QHyX9ZCJyeDPayBaYzDGpkDtqRwxMhIuHlAt2wnDJyULaGnQuE7nUUWElPDWIgMJAB6L5ZcDs9a1z/2/qtC+40LWha0LWha0LSiVEpLag/vk1NP0Sp0l7aAkXLbzMGJk7QqT9KZJaWLk/wyeUoscYZQgLk8nt8HfcvLJpKhxj+5PRyaTpYuT/DJ5Oli5P8ADJ5OsbVyZu+tfOFeH94SxL0qTj2l4dhW2+iFvIcDcaqW+RjjvzK0k3nWFypzfJwyy3I4Y8zgwzg8OA3dxYA9O75KI7RbETtSDdBuNon5EI1i5P8ADJ5OvCpRPO3JpDmsbMf7okqWGlET+9LmliJVLf71OeXQzX+5nVR0U7DKK+dPnLw31G9a3rW9a3rW9a3r271oHx7dy1363L2blrctTz+yMinr0v6uNNSMIRi1Py3ZeTVi01zod/2BUIlZISStzNvIN445Wt8tMEYMXFrmQNIsJKXZHssZmf6lKqKtb1rGLkQmR863rW9ezetb1revt/Gp6QbB0gsC2dyGzowmsb83BrI9JZEa73IY3JnC34+0Zq3U1N1SKtWQjnCFiLZZ6qL3GwCIwkOsTnp/geha0LWha0r7nQtaV/OtK9iC5/BUpRKiVPWK+mIqN+Ie7zrKP7qzlCs52BRKnshbY61amdqiABmvSsuUowc73uQ8r7ulAfpwZoI42JxgdGtjsjE7lOhVg4F2QHzMgrStaF9jSvtk+UtM47RJnOP4NWK9613JqhXaPBtI0x3SKYk3YeMuiylVuZ+8R4CblHESADy2EkmxvStDzQVjciK5sW36fevZvX3QPjW5a3rW9a3LQPjW5e3evZvWt61vWty0H8a79ZHKpEwz18qc64eSy5CB/LkAcJaym7Zis1qoOYQFwlXxRKm5PD5pFI/kkStmFjA4Ekw4toTvDGxu8GR0j54Po/eZ9jF/hzKU6sczYpbM0x1fjONaxJ4J60mHLRUMHctb1retb1retb19zfZsEtlOzjjDHkH6pTwCeMxJn3kWOCWw6EL+sdk2cJyMEC1av8H0r7rSvZ3KzKEJPQnQCPqG3BHQMYEAtLRqiVpX865+40LWha0LWlezSvubk+xSM3B/vj75zhkC832152gKoAiR6vM/Py8q58059t/nUnINo1pvemQIofiHDSTtQLvaUt38q50tZDk8bAh++H9UfElx1fdJEIgYDKI+bLe3bqonaJ5e43L7G9ezetb19xuWt69m5fc71ohNX/frvV36S5EoxxNwqQ/pCm5FzkDoLdiHmO25FpDKlOXit2+wy0pl59u5a3rW9e3etb1retb1rctA+PurvKshjxTEO8jz/qcNZ6UfoaPmQcy/C1e3nyrPpm+TyYzZuA5rmwJkPPr8bRmHBJt+CLMl8WZ2wPmbHaDpFQ9WXu5i4pGz7pWcq1kIQpm751IASPj8nn7eqYXODhxnh5IAfAfycqoje80r76+4Q+nU3w9xr/mnY4OBq375lQQ3WYjt82DFyZC5s7RPNtHU6O/m3it15PDY/CCiArz9Z1+K+80LWha0LWlfcd/X5UK8LgCEEvMXbNNSXaX7Dzdxz4T9mFw38w9nPklCdY1iqKLawY3s8nhXhVE1lG9xV8k864lMbG7a+Va+i8aNxtGwgN05CTy+FWJbancsru+83rW9e3etb191czCYwDGROXuF+HlUg9AwZlcOi6g8ROIhHUp0bCpB2cnqukQ9cL4C+cygDnkiCi49tGs0bMQoEPud61vWt61vWt61vXs3r71acr4E7V4nLwns4h2zV8AVMe5b2joLdNp26cmbNvMN9jZOoTCspVtcsZNnRaz9epcQsankhFst+3dUznQAJrhw9aRln0kNPvrEBqx6cZzrHqWK80u95oXt0r9IS+ywPeu/U41cRxsbdMam1wyKJq90k+E87654Box9c3B7GUiI0H40nvNK9mlfoS2ivAo7/MbK++Ffij3PPoP51y5pyrOsAaZDzctFQL+YxS6Ak+4/RBGHe5GoI0cv1oMedSZZHHLTN0M7n8efSsccbqTOUkw2lGLfuuhTISxXD7JnhRFdn1CxDCW8Cfq+tcO3PLmnvdy1vX6JSqqVzqalBRTJTlTnXEPiW8evlj4tN55iNeu27g5TtjFaOEljgsGBz4jw54edDJKR1609HtBMWgGjVPS/gD5oF80I3cjQoWLs7F0kdJm29sxAxc0gvFGTd3QMGxwBe+KJAitrO9xPu5rXxpE/JKX/AM1z99oWtC+80rQPj26FpRcviqVr/mldznXHHLbzygIeLPpOKK+5cun0UMhGz3uNfWNwuwS9rGd1qH77BwbWFBra/N7laF93oWtC1oX6R41aPmp2ztvuAB44iHCs5U25qna1/wDs9zS/D+B/h2ZlkgIOOPzP96vkyTWSyzwlOJfWyrg/jLidn/FXK+bQAmjduBsno/wRyEToCgcCQoUM4x3kjjc7hwlEZuhBrtFRuQ+K4fyX4fWaFrQvtdys9ykWNxhikXVU3PyOSl77pHAWjyzpDN5GK9B5jDBMlTqUikiw8PMbSGZbCAQVA+K+8P8AHs0L9S0ihsXSkYmULWTlm0d3bDocxY9y8c8UW97pmrSl+CfwT+kLejmTYMzfsbawZA7VoDIslMgZirB8RbxEYxI5AqG+Nv8ACHKuUAvSd3awixsVMS25SumySL3iBNv4YzaoeSDLR9rkHpL7vevaf49m9ezetA+Pvnrxsxaq4dn0gipB5JubrrWWiP4+AQb5gclHcOI852xlQFcB8WI6kvEH4K8lpPhyT3wPj9VIv20cBXL46BDYyfzvI0mRw0j+GjUYGs24HT1iRjIrKR4al5llE6lkz2hEzeNXluxscJq8udJy+lWl5UiLX4dqV3+75VfPEfX6IACPSNoEaHR5LnV+/Sv6QEEWfx4TFr83FsHO/Zg6q7xRYKHDDhWwSqUv8JuYCsdmf8lduZYVvhpHs+ZdHDsStsYANQaDfhT1mF+zIB6JDCh8HJj8k9eQb1vvtyFGqJZOANHEtLYQPfH9uz3G9ezevZvXs3r7XPlWU5nD42BbpR2lpB8dm97v9xuekhpVtMxgZCNMhmm5avMOwHfRPSvyG14ncgQ+IlshHD6zv5C96xBW2DTuDTWOlvqYh2ssUXWohRW/Z/U/hbgowi2FJrG7mwZFOs41kE5YtuJ2yeOJe5+5ZtY8jxL7hPgA7b7e9+PKi463sL34spo0vUzjJEVww8RE1no05NXUaT96lVeznyqRzDHo02p3JtgFipRhLN+ojHYHQfd5DNMoCNO/kzIJvm/E2RnTdxhLuYyPfP7TdOK1EQPjev0xV/RwmUdhlWH/AC8w/SZ/yZY8EDUOF4Sdiw0ZCdJGhWjT07fj/Dz/AKyU+jivXyNbbrTP8gas4qFimbXkG160E7aGbk+TjTgp4NhcdfXvmXxsncxUUwbmCHO8fOCPPYc3c/TKIvYI7H4gYJs4iGa3WSh13izKDIsf3SuFSYzrGzxD8pAuZMDQkRfOeHQ0m/aO48L4Kl604DU7dDagKc/kPiHnbySMjdqfU0dlS9NiIlcLJtxE5oy0mTVbeMwEuHyLYb4+XZuWty1uWty0DyX2ONrwjyZBG/8ASyFg7FqQdFJ6dN/n1/RqZ39ZKuFDyFcvl9mrF/Nfa3LW9f4VJPCCUTZlbtdxsfaxATmXcZ+2BIyjJ49RFHDkcKEoHXO4x0HCvDunR2wYl2/xm/IByzXLrGhOhwodsPqyBptsY4vY4V6LMBBkTRuHutxFyiyixuF+LN5JZ6LU5YTDug6VcpZVHt8XY5Mstbk7MitygcNkO2MhxcTryJjBdfxmCEGalA8dH9MLisTwpIzHn+Q5JyCDEgTsXgzAY2QCyYZ/Nrp4IXsKgmfjMjYn2sckK8fN/wAcFL0uRWWf/ipiv0is/wBKl6SeOvyoCYWkmJK7yHjUjSucjuTkKJYCpG+RnT1ZBg0qMaGZttR3h3ReM0E4udJJtlTVKK4GdxXSuLz/ACKwLAJXJni9IFAiw/HWWLQwWDH+ALS/+K8voWTXQmwnJXR1LpXV826PDa3A2RUVKyb9iZU6cjaMjuXSqgTZMrRmryWZ3RoLMhir7+4ki3VT5NFBsUziRbiaFyKNC61O5BsBb5yKs32HkW6VyTn+stYTfyw2PT8XbcToCgcJsGXhxA3l2EBQYyIgWSEQIG4W4nGePWLxwHpcbrzRfLlX/tK/9pXLs71d6kRaUi7tdcudEFYa3u3/AG7JDA8dfL3jRlqq04f4y1+2KKbkUIrBC1iHrH8Pr8ryCPxeHPJy5tDa/jTNSFp74yI1Bx3jAqOFBkrHSLHMgjckjuuiHCHD9JlCcrGFP2gJBg4ZO7eYHkbdJR6ilcgYFV5h55K10N2+TRfjzly9O7evW+0WKCcNjjHLqarsOdEI+MWUS52OzWPupWHX8sLjkT41LzXSFVoxH1spMRbuUslTS77qww4Ojh2bYnx93nMi8BJQMdFOUYLF59eriKjmwJGSRxxNeWQ7d+uM2aH3EE7Yh3R2J0KvEJABAp4q1XUnmD8+PuJBgJWo47PRPX7FuNgfo/qvwqelmMFG3v5I6Aa55n2OZE8YtFbyPOSgi6upN51JwMjDohBesz/o2ywr2MtFEXS6+knrNgWXP4ZW2cPMZftY/l101Y+dxEuCJiDtmhTT10mEbU8mKNbXZGjqHsM4coFq3nxwutssgzWUkJ0r6W0+IMgRxriswFII4CYRcW7D4VT/ADafk6Hm3iwA8RDD2tmIWnPcir7twVAAOYqfZdvBT8TrkcRk3jIDKMbdBpwmRCl7ON6RGq4TI6nLSOc3GIXDZJadRsU7LsdYNJKVYONLKv3rnE5M42zSMbvW70eGSIXkXJikrHCaDgL9Vxxf2Aw8TVfmx5u/njAat91TuQuQYv6oPWJkPfY8y1hLlwmcY6axx9LlP6rDszGXJEwnfaOWoHrLL2z2xqZmHdYLNQuW8c+bgcmb2ZgNVj9rJd+Oyw5iHA+DyD2YcvLCo7suCHxFXic9nvJn9zPqgk78LC2pTLLTrHeIuXzYQA50rNkiTIDhOTiEx6ZHSMnKBa5l6zi8iHMxLmrQaR6HbnDdjMk3mYhvIgBeEMR+/wCf+q/Cv6QUMeS4fOXLXkh8fesSsOtaN9LqeycsuHWWiPGQ/wDM1H5c+YDE4hgfe413a/jWTy8Gr6TLEQLFqqgcGWzI41E820mquZaGMds5vBJ7r2eL3m2IykrqstxcK7BMHgaVMWtMjjppMJo2Tg44Ct23idWZRFpcnO51yw+0gsbj0LyEvvpcffin1Q+UwoYdiIrhzuS3C9xr1vcqmvDUQ3J455kdYqdeVsk4QhTYgR0pTOHG1b8RR/vVw4AWHm8YihHsbyfnjD0L99PPmSoYX1czwTxR7InkWNjmINM8BpoTxCw8u3O0Z8Eclf5C+aEA3ZhwvgNfGy4HmTP2r1r/AAT5Xs+ta5/7f/8AMweS/X//xABeEAABAgMBBwsOCQkECQUAAAADAQQAAhMjERIUISIzQwUQMTJCUVJTY4LSICQwQEFQYWJyc5KisrMVNER0g5PC0+JUZHF1gaO0w/AlkbHEBjVVYISUodTycJWk0eP/2gAIAQEADT8A7UaMjuxcwcKIbl0UrTBcFFOSmOz3eXCI7JnhZtrnCQzekbOWlcdTYHPU8fOQzPgQ3TkwlQhZCXCZF/BUZ13arIlEjnN5ECesBO3N0dMSGJm/QhsKUsmOS1lnzf8A49yPgufVhwUVOmIdQkskYa7aunSbAqLepDowEEAlJLMw78ZL+/vMr0r7Jg1oq8WO/vLv/jCMiPiFuWco5E9fmxlrSFSzcjfCKm34HRirSpFQVRLKvf7fgE8rxYaBeFHxZsGy5/eQVphJRLout69P0IMlUdT8H+4TsNMooardFlcD2+dAwOQ/8zn/AEocVKtsS0v6f3Y4KeR2MYjEFScaQm33UM6VNUMTQ5vy7zcw0OCpgoHBR1JLQe0yMirBdCrN6UY03h8CCsvgu4mpzj4v/RIGcjlFnZvc5OOnPU4y+gqDqpQe2o5M2PyJeBDbIqAZPQ5HAJkbSGuUMWBPaarv06cUDhbhd4SOynHTnzknAitUqiNaZqh7A4Orura/lOQSFCjUpK+dvB05CeXClI5IQvdWbHPHd/3Hwz/LN4a0UcOtUDU0ttpJJCbDgQZ7wa4QQFp9XBsaJQ0dKrV8i8hQ2uFJPitG1P05HMCRC4mZM3w/UWBXi1UFZ5aX8Kjj3XUJ8ZJxnJwgrrcn2O0fCnfbDP8ALN4KGVs4pYqsksIozvGNl+UEcDUnPVYAk4swIVnOOnuJMuEFZ2Qx6QBNxJ+bpAAjEl2mXaVOM85A2Y2AsUmak9qL5zrmzesFKsTdT/pC2I5bGztpI4sLPcWBN3EiapgxtRWVEgKbhbknKej3IOByKyZp1+SR7T4HEZe0l34Gd4In9n3af9otxg/cFjU4B6DYgrRUkp03A5Ly00l3L8F7Dv4NapqvgCVFFO4cX+4uZMHZ6nuSOlaUsGvzuJCe7HttrfxX1MCVGjS6M2EDnqEQkK32XTWoV09wymRvzJIOzkJjZ1sJLhElnzJMqAKe61u3TCvHNwfMnHDs+rT1z/Zw0IYgXNn6cC1R1OGQgm3HM57+p9PkQFu3culVmgsEJUJUZDv9uS82t99qCikJa2fbQhaSELiIFPxz9sYZ/lm+tqjhgaYkpFFxFpf8n+8jDZyuW2Fpat7OnJt9zt/V3UUaVMrre1O8vj4EY9mZbMQJ9ifPbfxMvm611z/gmsJLqrBbLzUCsoMkUpLvVByyLGpyVHI0tSZupuPEjVMQyDzVlIQlIe74fAvosFaDMIYsLr1JB08vkiba9hnqWmqZTU9HN68PVvXIXfxkVRabfd7qfy+bBZQK3ArS4R0hqlOn9USGT3B7oQ2gutxktMvLzm4h1hDl66pVEoBFf8OCmuORPw2lLAynHPzqUOtTFe1ghsyXG9dd3f7SCJfySuhUiduUCRWzPFdsOjX6jojJjuXkfMm8fMm8fqwcfqwUfq0UfqwcAqUxKzpXL/WUX20jStS6YcOzEtYEVcJnLpuT1t+aN4giRyWuazJjguxb2gvIhpakQSFLWvy1LWnJw4CFuIJcDc1QoEhCD3HKwrMjGmcDhUpT5zRQINMhjAJ10PlbHcw0A3CByMLmqJG1SnuOVJD1C1SoAl0tYYxz6HeGOGojgH1m4zZh3hNxCFsiOalX4sQFPabkdSKVGnV/NsE4HFwEVPWHjWaBFxyL2z3TNRVIrL/X9LN254TR+mPmhOhAk4ogvXvI+aqWT1IMK9uwYxB4KXOB5OAguPnXE8n5cD2EgOcJdsBdOCluJUg0cknvIDo+N6igz/mazsM5OunlFFvJx4pOHPaQc0grjmoImNzQjwhJvVKu02l5l3+1gN/LjVcd7inpzrt7zu63wpc/dl6htjHypOHADWnm4Kl/2zV7VNZ63jlpx+aiUvtxydMXsSR+dOyFjwAljwSJH6dbgES7roaTGOBdxMSJD/EjlNJ+DWrUi1QxxWsHNi0hY4mrj16DP+ZHnoaipYkGSqOcg/u4Qt24tO5eYTX/AJkYEZqlEAxXRzjp2nDngKnwYNnY1lqEjz8fCf7c0TXdYuZBta9vO2N8UFLdXCTIQi+h1Lx3gQyqzIMdTL4fm4/RA9mKNW4gV9vaR4exiCq3YMelhXkQJKnZLmOaFzGplW7ILmbueNmQg9kc8aUojVavKQ7sihpEj95HGkxk1uCUd1I7krUtwfobSOURW5P+mRCaV20Qg/TyoXeZjj5mKPmQo+Yij5iKPmIoXTBaDlXWHJBUQtVIaB/eaxQ1V53bwXk7pyTDCkGK+G4zf1sNTtKrYZLMtFsWSc/lzTkHC4O5dtR5p+oXBCE3G7k4V/4YdMnAWtK4JRDM2pjHtL/Jn/DLDs9UbFqWoINnJJ6236nI1t4UCTYTZTXNnIrUitTG/qnBuO4vshVwlwXixyQU1s5Fm+Z9qSCBut7hc12K5cqMlp+ptI2b9tcEf0NrNFzG2KtMiczqlkgwNLxcVrLmQJFwZuXd6y5sA84sedSN5zi7ZwI5LA5BXbQXAjfLqm56cO83/aTnHs+Pyc8frNz04/WTnZm58LsXNU3PTj9ZOenAk/2kXXLraWC5prAUppzob7eETJguy2EWmMXTjfJdJc9Psg41QWy8DfR9KC7KRqfKS4XfH2TeWET4u5z/AOwnT9KPyZwlMn93UltB/mn4IFaFFpHf4IkhflxUsuZBuNg2sVMS3Mz2xgTj3raGh6pRjRKiX4yDqDv93LAaCmEIwxE+WcCeTLtG19GAyDGojcmOzqX+3qVNzzow4ajxWZG+EAvMupuJB8GA07oleWebJU9enAntzBiYx0pxjvyZ+baWt7f319va7uyGuv8AnZoDxxszBLK4MVkOLlqq/K7zNw1+JMP5hOh2YZv/AHD8Hta5B01XfTsyZu7txwqf8YLp+1C7C66hJAhDSdGuaF9JtIuWgs6SnGdqiNBQ1RW2ej97rfkvTgXc7XCEg8yMm3ufdx8zFHzIUeBkKPAyFCfmQo+ZjjewIUE2LzReGeCpskW/pSb2tvkgJaTFsvvIfmrQEVJPCkNQzOByJvri7K2FUIWEdAUYi/Kx1M4TxPE9KHS0yNbmacTcR4nac/xjFeYTDbfXE5k4zWfFwUS7yzw0s0FaZPlkguMSrmyxKWqMZJc1z4DmyiN04NnRj7wjxHcLtG3443c645ydQwCiNl5SBMp9YYhi7Lqgb93JnIPhFlWs/q4OyAUZTcZJ0KcCs3IeU7V1KD/8if8ABC6US+3Gp5c9x3FwQfbru65wW5UHykkOgyEudQL446TReJJ4/swHuJ1ShnETldZ08n9XsgsshIMlNl83i0EXn2kakGwofzefOehPlxqhZvl92SJ9hd/tM1m3bccTeglq5Lvkm1quDOPNxJEyXU6lozXVJ4gi0qQE9ufxIRZ0xeIKv7vLhAuFCO9IlYgR1ODkQQOE4L4PtxTckfESbG0oyX8JZp2fS3c4SBaYAqovbgqYiSpZlhtbj/SkDaDVzT02JKY4RLNs0S0D9JA0zhNlYJnS/kw9/wAvgwHYTsCJAA3CeX2NYEW49c8byfkRqeb60kCtW3nYZ2bgXJ6SHYaiU/ksFx0t208joQW0ETtEtwYxaQpOLh0lNu/+Ti3m/iT+1rl1i49UWv8AmJPHl3XClgua12hqTqloSQ7YrqY6q45HTf7E+MmXB8I6wQOarNqGc+jhQPGzl2JlnhmGMZN3t7PbwcxWzUbvS16dnU+jyYfFfSt2lAecebfL3W0yYeddYU0BTGa/0m67QEmN8ZfYkgy1MZVGQX93sw2WmaCohBkTi9xC7QA7QixvlqdCOMzgoLsEGvYAlqkTsi/GKqZ2A6LU/SwLYHrF+MtRe8HDo2KqEl0JehPHCoJ2iHHNNDsNLUvU/u6n8Dn8KfubWHlzDGvjxqfZOapavkazotwO81JwPIm3PB135LjbkicX5E2518M1aczXXmenqjwSGmqepJkGqXCZDa8OT04USYRpKh8I0F5tAzi2Z5NrGw9wW1chXB8jaZy9JtoauCEKQVkOpgZEtOf0YE8YGLh+cwmmfCLzkc34u9BGTBLtYtVmTBiVKd549KS82ssG1MBVwpKbdo4piqD4BL7h7aXLl7MJoRU/uhUqNgJ3PL1iAoOP8JCRTpzkH3OfFG46W7ORxHMHG+4SrHAGiJ3rNUcla6PI2hIFqb+9gzIZfpJIEl1wLjR6QcGzSwbOCgOJsVcWFN+nLutY0MVpuOV4E/P1kprV+kj5k2jfwJtHzJtH6tbR+rW0VgCpJqa33ZLzs6pZyLpo0tEPTi59cPjJIQKwEV6OfdpAkIOsukb6ON9Y5YUT7CydSKzJTLrG0otYtpSXW3x9RwO3Pi7HzcnThNTQJDQxxfvIX46EfvINalYfd+PGkFpBw3tG5F7k8bScfFz72sCzeL+b/h2+tck94PWwLrYw2fXXxLRk2sCC4oOqWjn+D7TN+d3MCQFyQArN1f4RpKcvJbW9gNBapRUrScdoPmwjxn/Ej7MVLyoPZSONPakhsiDKVQyVPTXYkgNmpf5lT2ZIHftixMEawISslclzQYCb5UYlWM1ZWsExkbES6QnUGaEGLwFWTFGpepupjfVFoIVNwXrnLs93Z1MvdQppzWoiflpLM95yFK9voRGAj1tDccWtDxKMKE9k4zdSUtmt/wCNJwYCF+3KqCsxX70dOhkcQl/k+1EuqVJyWiiPMEwrR/Qc6K5zAGoc6efVD5X9D5METVZzKiB4n4oPabr1oFqkQrR87Z1cvB25BrkAnyKmE7jxb6CJqogWqs8gV4QdC85lS94UFaMBDfkaUnOdPUqWF/6kFZjV1fpTtO2n9lMnFSQ0tHP3cKqtywbr5v8AzNZPq/q4+qHrPrJxyR9HPztp6GuwLcF830fQix96OLsK7EJkrXHdEUtAZCc8a82MCO7Eqh0Y0JaemP2ICri6WyGIqhVJCXMvlN3FDCccw08Th+JucmEeM/4kfZe7MRY41EhNw5S9jCyK9LydSB4klTuQ+xk5IkOhYOFd6Tdkhpmk3HPSM6IqaaAy08XUroGqKcv90kFTYLnNYKXVEKA6pHBg9YdQTeSn6ecjU89G2W09DceLwoOIB2yFMO2kNUp+qKCXlxVMMVrg2F08vxIds0ciRvcIRet69On5EFTFcLV7czYhBFDo1Ry6dBpChVqHKuyUkHhoW6roVoMo9JE+z1BobWDnwkk6Wt8Tcb9OfaevFn7wcF7kBBSQrU9IuRTJ6dlFDBEIj21pz1LP976UWhbmG8Moye2KGdSjWfXbl/nIM8Z0hBX85H2UOcY9DWo5nSRqgGQY3C6e8+3rFJIIab5IKO8I5J7EnAku62p910L7cGSuvPjhGJcSF4kVIXpkvYXYp3XRfsSJ60fnh7P6qS8k9WN4WuWWcREwKzLC1Mmie4S/4eXl5uHiXZzEZlJ7fswVAIPANTHDXBqNS8p2k0+k4UV6vxJxxFD2IDm1EBzxVD07zdRnbi6muCJlwJKlxyGcSd5dUOtiIndPJm/Uu6yhnshZyBlodqd2ZNJAs5ZaPk4X4sLO2kJZ4To7/emjDQe81u6FoiuC+pGK01QMnux3/wBmF+RalhpXfan9aWONqoVx9ZPFzGAm2Tqqx/4ieMNIwG2C0qWkg92TceCNkbq6NPkQ3CjpwIV0ha1ndrUR+lwooDNSu7wnk5P4aBHwYoVOOomIc/PzkMzzteU/BHwYD3pO8ordv4CSbEGFIVIH/wBIdGwgaC0faogqtyHSZ5dEPjIILupZj/R0oI7BT82hKkaoYi/N5M50PpITaSSYoLm2zVpaevJGlLRHnOUjfUMCW/pNeqGUlxRBFcuVPLhFqXVzdTN5upeRRpUrlncpU+M4GRBA0lKRKhM5UzlThwtnaDJxZB8PgFJBs7ZE5Px+SHDvOEKAhbkYEASI7FT0hO8zR3Zp4k9pArGnczx54aWg8XvIHsh6Hakwr2HmPma1Q8iftFGYb+AUnTn+zDrEOUOhHxdThxvFBaU5Ir/K/vIuWooKKp3zfM6fPCT/APWC0yQnW1UuljeFAsYy8aPtJeCmRHJFSNi84GtaXKOchheIy1MCtmLxycOf1YJiWRYf7KJoSRPLdVKUeZSBaPvmF5S9PIgQKTkUKay83GlgtQXaJeKjYbOoNpc7FG0bVs7F28IKdMY596MEPrDTGg9oLzk8KazbXLMUC4o0aMibBu+gCyOPQIi62k5LWF1z2kTZljuhuxpHRgkg2MbF8HY6ENlIOkC0qX+05kFGioupiSKNF30n3cXLrm30kVrK20cca6zcCT6PWHsr3yVoT/CKUi62cwbSDh57vtNO6RbiRyS3dZFce7jfDmzeWPu+140bzlmTpwvdBKRftx5skfSxpaNSGjzVZw5dEZ0ZCjJVoD5e+npXsFfJdcuWtMl7gl/PJjHtK2TCpqYUzYrMdO2cTjcD2m4H0o1R1SGj7BWdoKzPU24LziuH5UL/AKPyKzarqddG6LRtKmRt7/cZMKI4qbsVlfyU7xc3LtkVd1N3twQnu4pSdquslvLvwhriFQsB0rWDZAXNymTnwExb/wCrhwtwQ5ie1H5KKzHH5oWNwTf1wYepSkmHcdEbXnoZcOyuBWhhoMSh9vmbmBnbtiO9GIhs3Bi3Bhkpd0RD8PeH5UsCoEpGO3FOUZh1BkznqbaAhFPULykl+mRt+dte9qNC+7WEHJ2qJKAyucf7ZJI383HJTdKKtUgTCgmqCSEQeL0IpUiKWS/u8pf8OA9wTVEjjUWA5dniLBh3yQItKoNmRRwaplK0c7vb+RDU2HSVQPc/xnKTwEwDEVdTHqkLR9T1L6GxUK2CRo9sbOnkcwkCFIKzZvUs5RUPYgIcHHVZPC0h8XJFGr12zIL2+9hZFH6UbMMgVqUNTgCra7hNVTZY6d5t9gm53EUBOsyTNmzfpQ0EpaRREHpKfA4eRwo1RCOaUKoXdkp8DjMjKgx52xS2l1LwRCWeRl5uAkUZEMCcRBk5/aXwuDqvhJ37zWLkN0Tfu9GKMha1GyFUzcULGxtHRKlOzg2t8GOPej72OtUA+pafy9bVFjPsZynsVIR5I7XVOiPcjppJT2t5eTrBUYJ/yfShVOsnPe4X7cdZ3UCAYhdbOa+b8aGaHRlcpyEDWGQec+kyYdnwklhS0Qx/yu0U7sD1SGTEmcjxV6n4Sd+81mFrQIl0aLPiu+3FGRCC8Emb9Ha+TDimjIuKwtFIO8yOU3W5gOt8GOPej72NRTuV59nJ/M1kC7bGKprPLejp0Lye/wAxuJb2KJxuUKtEYbQlMm3y57ynJeT324yoIKSkXN0rhR34wZeXfSVMvJmgIWlK1I12XpKlTL3IOH7UDPckLndo9Jn8vdgp5c9/6UI31IekErq6avK8JhFP6HcQlWkNqEhavXNhTy+LyJry8m50UZKoSGq0uf2fwmSBWiFIvW4vpJ9vB9UQK0HuBDn+3HccSLsTwVLNyH7cm06jDXfvYNov25cIrem5V58UHI5cTz/uS3kAEYTVVKOoImzhB8vHP+j7UdaVXJTbJB8/af1lRQ/Lcy9s+udvaDxfhytb4Mce9H3sQ2Bju8l+NVgDMpRfskhO4oW3QjzDfoQXN9ZNvuY8y26EeZbdCPMN+hHmG/Qhq8IGt+wfA7N4ZakXLMYhSEX7ofrQiYmtWyFyh/swwdhVsPjrwmc6MPqjgsxNHBcStiWgzeQTqDFnIoqLfd8yPMN+hHzNt93HzRt0I+aN+hG8jRv0I+Zt4pU7qAGLvWEV8sSiRCeEm7jAHHuli6utqUVuFTVri3C5/I3eQo/QhAHR51n/AKuLZ5vI3MlThX0GekKz6z+P37xal/kcTlbnha66pk92PsxcgYlj5Q+LZi/rxZYHaObGlhf2/Kh0cb1wIfdHOdFvIXeFmvL/AK8qEzqiv0In0dy+77VEeHTxJNp69zW+D3Hu4urBdm6QaXenzYQ86SFVRiGa44ocPI58CeI2VxdQqGXdySSX8PG91s2Co7YkxLzOX950YLUFWVLo6km3HrfChPdD7NRQY4T0BeRDsi02+KoTeHDvVBHJxd28kGt2Qfk4ophrtu6XZ9eA5tNkg44zvo2EpIKWlj4EnA1sAce6WPMkgQFFZVBXRz6P93Dupp3G7JUJ6e6itIakh3FOrxkflNYlW/qX9/U4ccqYmc0hPLmj9JIJqmRZZvq+0M0AacXDkR0LyV8OCCQZfOSx43fUhJKnm4FkDTYRO2tGKFDg36YWzqcZ1SbMywqZBXKXJF6i5ibjzixvVbSBbICYlTvSPurE2NuNfeT9uHEsqw12XG//AFwupaWbcYozilKIhYHtcF0XJ04LiQacZCLTEotJBvldKrWJHmhQJb+m1Tts3ZONIlMcfPITRDzYoLnC9smTqGqqtPjR7sf/ANeNBEuovUXMtFuJOsbyG1iJSnWB4kTt4Ob8PYh7M29Af3P4/ZjljQE1MXnPwQmwnb7n4yq6EnGeRNuvS19Jxl54kaS5AbKBWYHpe74k8OXkl3WVM7oI5JacbuTvKLKbfedGAQWGt0VXjiaQn2O8BYJcRmfe5Cf7Ov6hIuaI0GzojZqBhOMHhHxlSFTMCshrFbPXSUon2UclurCpsquR3j2JJN+BZ2njbi6c8ZwttBrOkIOeh19W0HAsXeEiXFlXupCrcaOV2S+JP4/ta4tiql25HOgWp03+Mnee0tuKHpPT2kBgtmIXlxsOX5fdjguMpON7xlidet3q4rvJz+P7XUfBs3+Mneal9X48ULPzetVwZl9snMgORcXvKTZux3DaRt5fDk8aC6xWRO8qBqKW5mpI0bXjeUcQHRaMsVrR1Wqj+gHw4pUW4eJH+LvRPnG6JZ/ggqWbcIr8ix8HT5CruLveWsOrzBkJrGgIrghcV+LvT3KkExlck7sMAjbUiaXu0/Ei5cIJdkc/eIWypIVMgp8RCczgwU4BenUkgMLl2vF/in71J3ZtiCpkMRJTJecvP9mWDapF9TIg3xxuJM7ynlwXYKTFJG/JP2/+VbDYfP3fNjRqRLMXm5O57WsX7wcC2Hz/ADf44JnCr3e9SZu7cs08SBJVVsMln+OEKeqLeJUXWJsjg20GcexJFzGVVqN/rOl2vxUmcjh1cuDJZzb+v3CovW/1nRjZwUSU2/4+dCa48dLvYndgTq44dSpZzlkS/p9KH7snKDFaUx38njR+Uh2hOo3m2If1e0jjGtmT6ufpxxThFGT+6bqd5VjfEt1OyC2Vji2obX6yA72tkOUjSPSl9hIQtSQVWe8Tp98s6R2RLo2EnJycPg+lAXgEbpvLUgo6SxRQZfLkhhQw105JTuVOBzId4h2JNi7eVPIvsm+gpcHBSaE66n5OK5xXGzQhbgxuMHy+fDo1L4uSzWrQtOLtMnKgNNVEjMmO/LQyOfEqkuCuEVvdGuWPLyMndSyRds6YqcDxxxY9YxqRPNwvY2wa30nUU0F3zLix7AvHngy1DlVM4sFLO2k8I7nThsqDq8ZBrQlVblI69KJ1GNzINwKm6vOHf/YjU0KNRIaZsRSi58nryQrvDsKCdts06e0vLzKHtoLU04t24Gf2xwI5y2szYmcc1934/AyowLBq2Gi/KK/twMx3I25XokGGc23JzoLsEFFRNejdbi3iRt1E4JTpX0F3A1u3OfHiFb/eR5ofTj5nHzOPAIfTjlTNx/bjlXqr7Ekck0qe1PHGESCJc19IXRxuyd0k/fMiWhE7usFB+prfCLP+JHARVCLCIQioY1peSDv1yIoYTs6OMhUKs2LSfdxXpDWvnM395Acgt1diP0woUgmsPSQ2KjgAyZx9+DsvJxvkhO8AtleHGjqhJUj8pb/bkhC017V+EmnvIdApTp5eKBCO2rCFw294tTL2+7gy4UtMWw4p0+HtPEggUq0g8mcfD5WChIP08G/7f14Il6IhAkvwWhCVEy9va7m5LF2MH1rl1Gwl9tdxGpwCXBCsx15h/Z9qBikH2TVR2QRT0kJPkCIS8Hf5F/NB8+5KKk4+MkBjHIO8yFHlbWCsZ3/+stBIQcnA5WGoXgysBuxqNZ5HLcGcvOVjDCNnjWV5VnCkjihV2m08q8jDCN2Ja1UrujVv7OnPxS/hg5QNcKUumM3ryWf2+3BbKrAsbZShHTqcZeRmorQU2EyfVD7Vw5v7yDAhaiCCPU7BZ8bI/wBulFeyK7CSr8nzmRtPjO3yfVgi1S1g6Spm8gfA2t9e8KBMVnRRA0kjFvTT06nswgl0RNwSTxMi/k4N9BBSXRE7kI31nK3U+8nhC1CVdL2QWXBqZbhcG+/jU74qg1bWOk4+BAwWmitrlPOU8/BVnqXcGx35BkXT8MY4rTluzILOTFqLp+Hlw8NIWlQFZE0mm3W6hqKmM1EWKWRKfHcGGpqRBuPT7bdnkuczLhp116EGg0K7UNLk+1fhJp7zWMaRq2I7zVRYd4Iovpqn3cO6gwjujtOuW4PbLDu/FTEWqURLTR/RQVMSVqutg+tm+y0SQrMXu4dM53LdqNlds6l7nFJeX/CkgpyBbXyjGN11xT5nPizGKsoh2k46nD4EKbrcYQWlPrO8/iYdnI1lDMo6giyEp7S/tMvgQZLuOYa+xGGi/hh9tsFwnmbuBGJUgWsJFwYuiDykEDISlvX/AGoJ4AtiGppI/VjjoQFLL+zXP3cckye8p94WBWmLUx5yficmKM78Tecp4nKEirf2jJ4W09CP1a56EIBOzqEkDBJ8jcdCC1LouuKYr/OUx6O/gq1B43FlaVMji7SFPI5q3XFSpIK8u1PIjObLjk/+2HFapsuM5Vqe2QkGLUMQqzqQxYM8HSJ/wwu3CZwbJbgl5nRj85SmSGuafkSzL5ENstGzZMRvOX//AK+//8QANhEAAQMCAwUGAwgDAQAAAAAAAgADEgQiARMyESAwMUAQISNBQnFSYWIzQ1BRcoGRsQUUYKH/2gAIAQIBAT8A/HKp/ZbgqJ7MD8IPSnNBKhbgEkZiHBmMo9VIlcr1sL81+pZF93JP1Wy0UYGaoZgpbzxwCSffMDl5ptyYS6Q3/SKB8DKA49/Yb83vkg07xzwPM54IIVQSQUoYdmxRUiUu3/I+lNsG+atbBBVMnyLjQ3DT7Z/aN88EwATzS5oHzftH+UDIBy3jP0jzQBAIplnL3orTq7KpsDC5BBgPD7044b+pZCpQMAv6A77fJCAgMVVAdogqILJKl0bxnAZLP+H9+FgzE5J6/wAP80+b1LdzwR0rTibYANPENA98XcjPJ2pufqWv23HjgGJJsIAI7zzmceW2n28t75Ypl7J8NzgmUMNqDCfiFz/pGAHaSKz27NnEAJ3OIzADu8ltdeuFBP1bhhPeMJptsQ0pwBMYkgbhwap+EhRuZD0i5YogncKG5Bbb2R4T7BvWy2YIDNs4t96G8vfBYv5FjaYfeMrulcOASUDNknVAKpm5MA8zbzwRWlJGE0F3COUbVjXPB7KiEIWrADzccPJVVLMLeaZ0DLdj0DjOdqULYpljJ09oKcDjw36cDu5KhB7UKpTM5TRvgCcfeM/CTE4eJuR6X1e6crYPbPyQHmXDwjqmdMkGACFqAymQj/Kq6aASHkm6KcXOqNPtweVI+YPQ4T9D6hVJMLfJMnqiPmn3DOwlSMvNn8uqe0Yp5nOBMUh4PXcKqrckoDzTNbt+0QPhd7pyu+lMOA8Eh6p3RjxMgNslkh8KBkJnasgE2wAaeqLTxSe2IDOZIDn1ZasOI9GCMPSm9Zf+oIdWOF23iQR2IAQB1RyhbzQWW9u3hOBNHZdggOYy7H3oBbzTD5/eCsHgPSnHnj09yZnDxOjN8A1I60Puu/FMgQYbT548fR2VT5t6RTFbO1xM6zJHVNAgOXRPPw90F5qlDYMuh0owmjpPqTDNi/1AWAx6GpOAW80CYYn+n++j0+3YxpL3x6IzgEkbmZqTATOP89Lj9KpdHRVWhNtoAh0p/UmB8IVfP5KfDMxDUgcA9PZKWlR+JPBMUywDPTGRld5IAhbuv1QM2+abqi9W9VPZYIPEVOEDWSEp+fUmjCahuv0pm9MUTH3fn/SwZ+pR+fZD5qCfYzwigpDTbcOgcegmXwe09ASZZhwI8d48sCJMG85+6bYyz/CDCYxQeGFvNeMf/L//xAA1EQABAwEFBQUHBAMAAAAAAAACAAMSBAETIjJAEBEwMUEUIUJRUiAjM1BhcZEFYIGhseHw/9oACAEDAQE/APnlU/DCKpXJhi+UHbAVnxEqUN3yMQko2ea9352re15W/wDfwgOnliG3d9/9KptaMvdjus/KBj8J9+7w7KUzn9FAh9ozgrw5y0oN+rhGcFAH8SClDxKwYoHSHLapiWaxXQllt/KISHNtqldzjsmGjBzBiV5PhMhD2hdIcPOxRAsnNZEYTUII3J5tjE4YtAHusRc/JPPG8cyVVM8KpQwS4E+F2wjZuTHfu5W9dhmYK4BAABxDOCB4DWSSA59EOHvLnxQ9PDMJoQlh69OKSbAzxOI1N48iCfi4kOFPYJRwlyRDEkXvRn168R8DPCKbOBwWdXlxhTFUbhx1I4xh+EBRJGES3cIzgKCrNMB4tjzO/Egy6nInfPzVwZsX3p7uG9ShbiVPPadUfgTZmYYtTnb+y7VDe30t4ZvBlkmwgOyqAwxdE3SHmlqms0fNOYDTZwPhP0phiDkqQ7cuxx+aYvv41TPc6P3TgTwoGznwn37tNvzzLIjfCeVAc9U3msRZuH2YMxK4BGEwsXZWkDN3l1THxLOKAIwwWIg1bXUvpxAU14UctWWBqwfPv4oY9hnqmY3oz5dVUmBukTY7rOnFmg57i5Kppzpnbstj712CYfnhLY5VHPCmDMwx6MGTPKgoj8fdYnzAsIcrOOOMY9dj792Sbfnm2WvAGjYZvD+ibYZYZVc5vOOh+Ji6owA8y7Kfh5KGCK7L6iQhDLoadi+OKsoQbDEn6uGHro/iZeekAJ4VT0hsBeqursG/SylmTuioxi9uJVb4NtpxwnCkWlBGWNAFOYYi3F/VqICHnwwAj7hTlMbOfZdRz9yvfR3Jk4HJP1Zv/bTAjOY7BIhyqQnms/CIB6WqlpTf5ck5+lDYG8S7/aoaXtT12rKcKfIq/GwUl2wwauR3WWf3qgP2qGuBgIkna+eVM1IhKQWW7/NTH0qQ+SmHp/yr70jYqWqOnevUf6q0fmqqtN/Dys0Dj4N5kBifLQCjOenNGDMCefTb7OZv5TVUjxn5gm6QG/h/tf8A/9k=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365126"/>
            <a:ext cx="10515600" cy="6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pt-BR" b="1" dirty="0"/>
              <a:t>Ciclo dos </a:t>
            </a:r>
            <a:r>
              <a:rPr lang="pt-BR" b="1" dirty="0" err="1"/>
              <a:t>fitormônios</a:t>
            </a:r>
            <a:endParaRPr lang="pt-BR" b="1" dirty="0"/>
          </a:p>
        </p:txBody>
      </p:sp>
      <p:pic>
        <p:nvPicPr>
          <p:cNvPr id="16" name="Espaço Reservado para Conteúdo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989" y="1045030"/>
            <a:ext cx="9000308" cy="53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 Absorção de água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338"/>
          </a:xfrm>
        </p:spPr>
        <p:txBody>
          <a:bodyPr/>
          <a:lstStyle/>
          <a:p>
            <a:pPr algn="just"/>
            <a:r>
              <a:rPr lang="pt-BR" dirty="0"/>
              <a:t>Em plantas avasculares o processo é osmótico. </a:t>
            </a:r>
            <a:r>
              <a:rPr lang="pt-BR" dirty="0" err="1"/>
              <a:t>Ex</a:t>
            </a:r>
            <a:r>
              <a:rPr lang="pt-BR" dirty="0"/>
              <a:t>: Briófitas.</a:t>
            </a:r>
          </a:p>
          <a:p>
            <a:pPr algn="just"/>
            <a:r>
              <a:rPr lang="pt-BR" dirty="0"/>
              <a:t>Em plantas vasculares, os pelos absorventes das raízes facilita a absorção de água e íons. Essas substâncias entram pelas raízes e seguem até o </a:t>
            </a:r>
            <a:r>
              <a:rPr lang="pt-BR" b="1" dirty="0"/>
              <a:t>xilema</a:t>
            </a:r>
            <a:r>
              <a:rPr lang="pt-BR" dirty="0"/>
              <a:t>, um </a:t>
            </a:r>
            <a:r>
              <a:rPr lang="pt-BR" b="1" dirty="0"/>
              <a:t>tecido condutor</a:t>
            </a:r>
            <a:r>
              <a:rPr lang="pt-BR" dirty="0"/>
              <a:t> que as transporta para todas as partes da planta.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55" y="1825624"/>
            <a:ext cx="3958045" cy="37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2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2- Transporte de Seiva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Seiva Bruta </a:t>
            </a:r>
            <a:r>
              <a:rPr lang="pt-BR" dirty="0"/>
              <a:t>(xilema ou lenho) – Teoria da tensão-coesão</a:t>
            </a:r>
          </a:p>
          <a:p>
            <a:pPr marL="0" indent="0" algn="just">
              <a:buNone/>
            </a:pPr>
            <a:r>
              <a:rPr lang="pt-BR" dirty="0"/>
              <a:t>Essa teoria explica que a água é puxada devido à tensão gerada pela transpiração. Nessas ocasiões, a água é puxada por fluxo de massa pelos ramos que estão passando pelo processo de transpiração. Assim sendo, as raízes tornam-se superfícies de absorção passiva.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Seiva Elaborada </a:t>
            </a:r>
            <a:r>
              <a:rPr lang="pt-BR" dirty="0"/>
              <a:t>(Floema ou líber) - Translocação</a:t>
            </a:r>
          </a:p>
        </p:txBody>
      </p:sp>
    </p:spTree>
    <p:extLst>
      <p:ext uri="{BB962C8B-B14F-4D97-AF65-F5344CB8AC3E}">
        <p14:creationId xmlns:p14="http://schemas.microsoft.com/office/powerpoint/2010/main" val="200650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777" y="499688"/>
            <a:ext cx="5329646" cy="58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3- Transpiração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Corresponde a perda de água sob a forma de vapor.</a:t>
            </a:r>
          </a:p>
          <a:p>
            <a:r>
              <a:rPr lang="pt-BR" b="1" dirty="0"/>
              <a:t>Caule</a:t>
            </a:r>
            <a:r>
              <a:rPr lang="pt-BR" dirty="0"/>
              <a:t>          </a:t>
            </a:r>
            <a:r>
              <a:rPr lang="pt-BR" b="1" dirty="0"/>
              <a:t>Lenticelas</a:t>
            </a:r>
            <a:r>
              <a:rPr lang="pt-BR" dirty="0"/>
              <a:t>  (pouca intensidade)</a:t>
            </a:r>
          </a:p>
          <a:p>
            <a:r>
              <a:rPr lang="pt-BR" b="1" dirty="0"/>
              <a:t>Folha</a:t>
            </a:r>
            <a:r>
              <a:rPr lang="pt-BR" dirty="0"/>
              <a:t>    Transpiração </a:t>
            </a:r>
            <a:r>
              <a:rPr lang="pt-BR" b="1" dirty="0"/>
              <a:t>cuticular</a:t>
            </a:r>
            <a:r>
              <a:rPr lang="pt-BR" dirty="0"/>
              <a:t> (pouca intensa)</a:t>
            </a:r>
          </a:p>
          <a:p>
            <a:pPr marL="0" indent="0">
              <a:buNone/>
            </a:pPr>
            <a:r>
              <a:rPr lang="pt-BR" dirty="0"/>
              <a:t>                 Transpiração </a:t>
            </a:r>
            <a:r>
              <a:rPr lang="pt-BR" b="1" dirty="0"/>
              <a:t>estomática</a:t>
            </a:r>
            <a:r>
              <a:rPr lang="pt-BR" dirty="0"/>
              <a:t>  (principal mecanismo)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2116183" y="2599509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have Esquerda 5"/>
          <p:cNvSpPr/>
          <p:nvPr/>
        </p:nvSpPr>
        <p:spPr>
          <a:xfrm>
            <a:off x="2116183" y="2860766"/>
            <a:ext cx="45719" cy="8882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39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Lenticelas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1300" y="1214845"/>
            <a:ext cx="4762500" cy="40957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125097" y="5435068"/>
            <a:ext cx="2547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1- Lenticelas</a:t>
            </a:r>
          </a:p>
          <a:p>
            <a:r>
              <a:rPr lang="pt-BR" sz="2800" b="1" dirty="0"/>
              <a:t>2- Periderme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4845"/>
            <a:ext cx="5441769" cy="409575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 flipH="1">
            <a:off x="2873828" y="1319349"/>
            <a:ext cx="116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lenticelas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011782" y="2116184"/>
            <a:ext cx="10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brotação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618559" y="4846319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Gemas dormentes</a:t>
            </a:r>
          </a:p>
        </p:txBody>
      </p:sp>
    </p:spTree>
    <p:extLst>
      <p:ext uri="{BB962C8B-B14F-4D97-AF65-F5344CB8AC3E}">
        <p14:creationId xmlns:p14="http://schemas.microsoft.com/office/powerpoint/2010/main" val="36527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pPr algn="ctr"/>
            <a:r>
              <a:rPr lang="pt-BR" b="1" dirty="0"/>
              <a:t>Estômatos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0590"/>
            <a:ext cx="4762500" cy="37242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60" y="1640590"/>
            <a:ext cx="5485040" cy="37242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35608" y="5364865"/>
            <a:ext cx="4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Ostíolo            Células guardas</a:t>
            </a:r>
          </a:p>
        </p:txBody>
      </p:sp>
    </p:spTree>
    <p:extLst>
      <p:ext uri="{BB962C8B-B14F-4D97-AF65-F5344CB8AC3E}">
        <p14:creationId xmlns:p14="http://schemas.microsoft.com/office/powerpoint/2010/main" val="28909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383" y="728213"/>
            <a:ext cx="6753251" cy="53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7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pt-BR" b="1" dirty="0"/>
              <a:t>4- Gutação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/>
          <a:lstStyle/>
          <a:p>
            <a:pPr algn="just"/>
            <a:r>
              <a:rPr lang="pt-BR" dirty="0"/>
              <a:t>A gutação (do latim </a:t>
            </a:r>
            <a:r>
              <a:rPr lang="pt-BR" i="1" dirty="0" err="1"/>
              <a:t>gutta</a:t>
            </a:r>
            <a:r>
              <a:rPr lang="pt-BR" dirty="0"/>
              <a:t>, que significa gota) é um processo que se caracteriza pelo surgimento de gotículas de água pura, ou de soluções com solutos orgânicos e inorgânicos, nas bordas ou no ápice das folhas. </a:t>
            </a:r>
          </a:p>
          <a:p>
            <a:pPr algn="just"/>
            <a:r>
              <a:rPr lang="pt-BR" dirty="0"/>
              <a:t>A saída da água acontece por estruturas especializadas chamadas de </a:t>
            </a:r>
            <a:r>
              <a:rPr lang="pt-BR" b="1" dirty="0"/>
              <a:t>hidatódios.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45" y="3767750"/>
            <a:ext cx="5342709" cy="27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49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A1960B49E2A0428516763081946A86" ma:contentTypeVersion="8" ma:contentTypeDescription="Crie um novo documento." ma:contentTypeScope="" ma:versionID="2068626e366339e6cc5b859a62a0c75f">
  <xsd:schema xmlns:xsd="http://www.w3.org/2001/XMLSchema" xmlns:xs="http://www.w3.org/2001/XMLSchema" xmlns:p="http://schemas.microsoft.com/office/2006/metadata/properties" xmlns:ns2="30d869b9-72d8-4098-b0ca-a71e53c5a23c" xmlns:ns3="30e30443-f369-4264-95bd-4e5712811764" targetNamespace="http://schemas.microsoft.com/office/2006/metadata/properties" ma:root="true" ma:fieldsID="ece0893c855ee2a5f903ca732bd13b4a" ns2:_="" ns3:_="">
    <xsd:import namespace="30d869b9-72d8-4098-b0ca-a71e53c5a23c"/>
    <xsd:import namespace="30e30443-f369-4264-95bd-4e5712811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869b9-72d8-4098-b0ca-a71e53c5a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0443-f369-4264-95bd-4e57128117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d004b6-5cb1-4554-8722-28b4ede44cb7}" ma:internalName="TaxCatchAll" ma:showField="CatchAllData" ma:web="30e30443-f369-4264-95bd-4e57128117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d869b9-72d8-4098-b0ca-a71e53c5a23c">
      <Terms xmlns="http://schemas.microsoft.com/office/infopath/2007/PartnerControls"/>
    </lcf76f155ced4ddcb4097134ff3c332f>
    <TaxCatchAll xmlns="30e30443-f369-4264-95bd-4e5712811764" xsi:nil="true"/>
  </documentManagement>
</p:properties>
</file>

<file path=customXml/itemProps1.xml><?xml version="1.0" encoding="utf-8"?>
<ds:datastoreItem xmlns:ds="http://schemas.openxmlformats.org/officeDocument/2006/customXml" ds:itemID="{5C988834-4FB8-443D-A4F0-27AA896A16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239E9E-56F6-4C60-B5F1-B2A05502F0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d869b9-72d8-4098-b0ca-a71e53c5a23c"/>
    <ds:schemaRef ds:uri="30e30443-f369-4264-95bd-4e57128117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2D59D-C941-436A-98F8-C28DAD8C4F66}">
  <ds:schemaRefs>
    <ds:schemaRef ds:uri="http://schemas.microsoft.com/office/2006/metadata/properties"/>
    <ds:schemaRef ds:uri="http://schemas.microsoft.com/office/infopath/2007/PartnerControls"/>
    <ds:schemaRef ds:uri="30d869b9-72d8-4098-b0ca-a71e53c5a23c"/>
    <ds:schemaRef ds:uri="30e30443-f369-4264-95bd-4e571281176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525</Words>
  <Application>Microsoft Office PowerPoint</Application>
  <PresentationFormat>Ecrã Panorâmico</PresentationFormat>
  <Paragraphs>42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Tema do Office</vt:lpstr>
      <vt:lpstr>Fisiologia Vegetal</vt:lpstr>
      <vt:lpstr>1. Absorção de água</vt:lpstr>
      <vt:lpstr>2- Transporte de Seiva</vt:lpstr>
      <vt:lpstr>Apresentação do PowerPoint</vt:lpstr>
      <vt:lpstr>3- Transpiração</vt:lpstr>
      <vt:lpstr>Lenticelas</vt:lpstr>
      <vt:lpstr>Estômatos</vt:lpstr>
      <vt:lpstr>Apresentação do PowerPoint</vt:lpstr>
      <vt:lpstr>4- Gutação </vt:lpstr>
      <vt:lpstr>Hidatódios</vt:lpstr>
      <vt:lpstr>5- Fotossíntese x Respiração Celular</vt:lpstr>
      <vt:lpstr>Ponto de compensação</vt:lpstr>
      <vt:lpstr>Apresentação do PowerPoint</vt:lpstr>
      <vt:lpstr>6- Hormônios Vegetais</vt:lpstr>
      <vt:lpstr>Apresentação do PowerPoint</vt:lpstr>
      <vt:lpstr>Ciclo dos fitormônios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Fisiologia Vegetal</dc:title>
  <dc:creator>Usuário do Windows</dc:creator>
  <cp:lastModifiedBy>Usuário do Windows</cp:lastModifiedBy>
  <cp:revision>32</cp:revision>
  <dcterms:created xsi:type="dcterms:W3CDTF">2020-10-09T00:14:40Z</dcterms:created>
  <dcterms:modified xsi:type="dcterms:W3CDTF">2022-10-20T17:27:27Z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0x0101000EA1960B49E2A0428516763081946A86</vt:lpwstr>
  </property>
  <property fmtid="{D5CDD505-2E9C-101B-9397-08002B2CF9AE}" pid="3" name="MediaServiceImageTags">
    <vt:lpwstr/>
  </property>
</Properties>
</file>