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</p:sldMasterIdLst>
  <p:notesMasterIdLst>
    <p:notesMasterId r:id="rId19"/>
  </p:notesMasterIdLst>
  <p:handoutMasterIdLst>
    <p:handoutMasterId r:id="rId20"/>
  </p:handoutMasterIdLst>
  <p:sldIdLst>
    <p:sldId id="257" r:id="rId5"/>
    <p:sldId id="391" r:id="rId6"/>
    <p:sldId id="392" r:id="rId7"/>
    <p:sldId id="386" r:id="rId8"/>
    <p:sldId id="393" r:id="rId9"/>
    <p:sldId id="387" r:id="rId10"/>
    <p:sldId id="389" r:id="rId11"/>
    <p:sldId id="388" r:id="rId12"/>
    <p:sldId id="394" r:id="rId13"/>
    <p:sldId id="395" r:id="rId14"/>
    <p:sldId id="396" r:id="rId15"/>
    <p:sldId id="398" r:id="rId16"/>
    <p:sldId id="399" r:id="rId17"/>
    <p:sldId id="40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03/04/2022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03/04/2022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03/04/2022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750441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03/04/2022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75143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03/04/2022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86495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03/04/2022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221149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03/04/2022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4817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03/04/2022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783611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03/04/2022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633227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03/04/2022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356836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F06AE89-0D9D-4EF6-9BBD-C813ABA4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D7AD6D-C940-47ED-B069-1D3AECB9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58CC00-9BA0-4256-9AD0-35B1F486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ED7B9-0189-45BA-92CA-71ED8E51FA8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5584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A070AB-0B0E-4B2D-804F-566417906A61}" type="datetime1">
              <a:rPr lang="pt-BR" noProof="0" smtClean="0"/>
              <a:t>03/04/2022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2280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8BC9E8-30A4-4EE6-BB83-B04327D9020A}" type="datetime1">
              <a:rPr lang="pt-BR" noProof="0" smtClean="0"/>
              <a:t>03/04/2022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11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03/04/2022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675529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655272F-B51B-4957-97B0-074D18FB99AD}" type="datetime1">
              <a:rPr lang="pt-BR" noProof="0" smtClean="0"/>
              <a:t>03/04/2022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020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03/04/2022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91512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03/04/2022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995161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C5BF86-AA12-49E0-AC44-8E2B1E4B1B72}" type="datetime1">
              <a:rPr lang="pt-BR" noProof="0" smtClean="0"/>
              <a:t>03/04/2022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9080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5EFD07-A8B9-401F-868B-7649A9F826C1}" type="datetime1">
              <a:rPr lang="pt-BR" noProof="0" smtClean="0"/>
              <a:t>03/04/2022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9101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03/04/2022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1177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Uma imagem contendo texto, jornal&#10;&#10;Descrição gerada com muito alta confiança">
            <a:extLst>
              <a:ext uri="{FF2B5EF4-FFF2-40B4-BE49-F238E27FC236}">
                <a16:creationId xmlns:a16="http://schemas.microsoft.com/office/drawing/2014/main" id="{1D830254-51E8-43F0-B0C2-448838BCA5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36" y="1784516"/>
            <a:ext cx="8824865" cy="4076757"/>
          </a:xfrm>
          <a:prstGeom prst="rect">
            <a:avLst/>
          </a:prstGeom>
        </p:spPr>
      </p:pic>
      <p:pic>
        <p:nvPicPr>
          <p:cNvPr id="14" name="Imagem 13" descr="Uma imagem contendo homem, pessoa, gravata, foto&#10;&#10;Descrição gerada com muito alta confiança">
            <a:extLst>
              <a:ext uri="{FF2B5EF4-FFF2-40B4-BE49-F238E27FC236}">
                <a16:creationId xmlns:a16="http://schemas.microsoft.com/office/drawing/2014/main" id="{FF6310EB-B6F9-4E49-AE50-0048C0AAE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9" y="2034421"/>
            <a:ext cx="2701159" cy="357694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522D86E-25DA-4C92-AD3F-593D19014773}"/>
              </a:ext>
            </a:extLst>
          </p:cNvPr>
          <p:cNvSpPr txBox="1"/>
          <p:nvPr/>
        </p:nvSpPr>
        <p:spPr>
          <a:xfrm>
            <a:off x="562708" y="548640"/>
            <a:ext cx="10578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Gonçalves Dias – 1823 -1864</a:t>
            </a:r>
          </a:p>
        </p:txBody>
      </p:sp>
    </p:spTree>
    <p:extLst>
      <p:ext uri="{BB962C8B-B14F-4D97-AF65-F5344CB8AC3E}">
        <p14:creationId xmlns:p14="http://schemas.microsoft.com/office/powerpoint/2010/main" val="81860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E9078-74C5-4E9C-8EB0-6556FE729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001783"/>
            <a:ext cx="4184035" cy="5263439"/>
          </a:xfrm>
        </p:spPr>
        <p:txBody>
          <a:bodyPr>
            <a:normAutofit lnSpcReduction="10000"/>
          </a:bodyPr>
          <a:lstStyle/>
          <a:p>
            <a:pPr marL="0" indent="0" algn="l" fontAlgn="t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 1833, Gonçalves de Magalhães viajou para Europa com a intenção de aperfeiçoar-se na carreira. Nesse período, entrou em contato com o romantismo francês e passou a trabalhar pela reformulação literária do Brasil. Fundou a revista “Niterói”, junto com Sales Torres Homem e Manuel de Araújo Porto Alegre. Em 1836, em um artigo na revista, criticou a literatura de seu país, tentando libertá-la das influências estrangeiras.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10" name="Espaço Reservado para Conteúdo 9" descr="Foto preta e branca de rosto de pessoa&#10;&#10;Descrição gerada automaticamente com confiança média">
            <a:extLst>
              <a:ext uri="{FF2B5EF4-FFF2-40B4-BE49-F238E27FC236}">
                <a16:creationId xmlns:a16="http://schemas.microsoft.com/office/drawing/2014/main" id="{BED71B15-8315-4850-9010-7DC244B502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2666" y="1001783"/>
            <a:ext cx="2794637" cy="3810868"/>
          </a:xfrm>
        </p:spPr>
      </p:pic>
    </p:spTree>
    <p:extLst>
      <p:ext uri="{BB962C8B-B14F-4D97-AF65-F5344CB8AC3E}">
        <p14:creationId xmlns:p14="http://schemas.microsoft.com/office/powerpoint/2010/main" val="294163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42D83-76FA-401B-B387-AD2DDA56C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777922"/>
            <a:ext cx="4184035" cy="5650174"/>
          </a:xfrm>
        </p:spPr>
        <p:txBody>
          <a:bodyPr>
            <a:normAutofit fontScale="92500" lnSpcReduction="10000"/>
          </a:bodyPr>
          <a:lstStyle/>
          <a:p>
            <a:pPr marL="0" indent="0" algn="l" fontAlgn="t">
              <a:buNone/>
            </a:pPr>
            <a:r>
              <a:rPr lang="pt-BR" b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	</a:t>
            </a:r>
            <a:r>
              <a:rPr lang="pt-BR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 1836, em Paris, Gonçalves de Magalhães publicou “</a:t>
            </a:r>
            <a:r>
              <a:rPr lang="pt-BR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Suspiros Poéticos e Saudades”</a:t>
            </a:r>
            <a:r>
              <a:rPr lang="pt-BR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obra inaugural do Romantismo no Brasil, onde o escritor introduziu a liberdade formal na criação poética. É a materialização lírica de algumas ideias do autor sobre o Romantismo, encarado como possibilidade de afirmação de uma literatura nacional na medida em que destruía os artifícios neoclássicos e propunha a valorização da natureza associada ao sentimento de Deus.</a:t>
            </a:r>
          </a:p>
          <a:p>
            <a:pPr marL="0" indent="0">
              <a:buNone/>
            </a:pPr>
            <a:br>
              <a:rPr lang="pt-BR" sz="2400" dirty="0"/>
            </a:b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CC00B5-BD37-45F0-AE82-4F952543A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9402" y="777922"/>
            <a:ext cx="5104907" cy="5263439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Poesia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Deus existe, a Natureza o atesta,</a:t>
            </a:r>
            <a:br>
              <a:rPr kumimoji="0" lang="pt-BR" altLang="pt-B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voz do tempo sua glória entoa,</a:t>
            </a:r>
            <a:br>
              <a:rPr kumimoji="0" lang="pt-BR" altLang="pt-B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seus prodígios se acumula o espaço</a:t>
            </a:r>
            <a:br>
              <a:rPr kumimoji="0" lang="pt-BR" altLang="pt-B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esse Deus, que criou milhões de mundos,</a:t>
            </a:r>
            <a:br>
              <a:rPr kumimoji="0" lang="pt-BR" altLang="pt-B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 queira, um minuto,</a:t>
            </a:r>
            <a:br>
              <a:rPr kumimoji="0" lang="pt-BR" altLang="pt-B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Pode ainda criar mil mundos novos.</a:t>
            </a:r>
            <a:br>
              <a:rPr kumimoji="0" lang="pt-BR" altLang="pt-B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 que nos leves ares esvoaçam,</a:t>
            </a:r>
            <a:br>
              <a:rPr kumimoji="0" lang="pt-BR" altLang="pt-B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 que do vasto mar no fundo habitam,</a:t>
            </a:r>
            <a:br>
              <a:rPr kumimoji="0" lang="pt-BR" altLang="pt-B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 que se arrastam sobre a dura terra,</a:t>
            </a:r>
            <a:br>
              <a:rPr kumimoji="0" lang="pt-BR" altLang="pt-B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o homem que para o céu olhos eleva,</a:t>
            </a:r>
            <a:br>
              <a:rPr kumimoji="0" lang="pt-BR" altLang="pt-B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Todos humildes seu Autor adoram. (...)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895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3F767-DFA4-444B-9164-9B48B304B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464024"/>
            <a:ext cx="4184035" cy="5577337"/>
          </a:xfrm>
        </p:spPr>
        <p:txBody>
          <a:bodyPr>
            <a:normAutofit/>
          </a:bodyPr>
          <a:lstStyle/>
          <a:p>
            <a:pPr marL="0" indent="0" algn="l" fontAlgn="t">
              <a:buNone/>
            </a:pPr>
            <a:r>
              <a:rPr lang="pt-BR" sz="2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Confederação dos Tamoios</a:t>
            </a:r>
          </a:p>
          <a:p>
            <a:pPr marL="0" indent="0" algn="l" fontAlgn="t">
              <a:buNone/>
            </a:pPr>
            <a:endParaRPr lang="pt-BR" sz="22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t">
              <a:buNone/>
            </a:pPr>
            <a:r>
              <a:rPr lang="pt-BR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 1856, Gonçalves de Magalhães publicou “</a:t>
            </a:r>
            <a:r>
              <a:rPr lang="pt-BR" sz="2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Confederação dos Tamoios”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poema épico, escrito nos moldes neoclássicos em dez cantos. Trata-se da passagem da nossa história em que os tamoios, instigados pelos franceses, tentam destruir a povoação de São Vicente, ocupada pelos portugueses. Dedicou os versos desse poema ao imperador Dom Pedro II, que lhe concede o título de Barão e Visconde de Araguaia.</a:t>
            </a:r>
          </a:p>
          <a:p>
            <a:endParaRPr lang="pt-BR" dirty="0"/>
          </a:p>
        </p:txBody>
      </p:sp>
      <p:pic>
        <p:nvPicPr>
          <p:cNvPr id="6" name="Espaço Reservado para Conteúdo 5" descr="Texto, Carta&#10;&#10;Descrição gerada automaticamente">
            <a:extLst>
              <a:ext uri="{FF2B5EF4-FFF2-40B4-BE49-F238E27FC236}">
                <a16:creationId xmlns:a16="http://schemas.microsoft.com/office/drawing/2014/main" id="{B64892F3-A0E1-4057-AD7F-8D4D6009C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3193" y="1358171"/>
            <a:ext cx="2852273" cy="4141657"/>
          </a:xfrm>
        </p:spPr>
      </p:pic>
    </p:spTree>
    <p:extLst>
      <p:ext uri="{BB962C8B-B14F-4D97-AF65-F5344CB8AC3E}">
        <p14:creationId xmlns:p14="http://schemas.microsoft.com/office/powerpoint/2010/main" val="53778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9B92BCF-EE31-4197-9E56-F25529D0976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22743" y="879711"/>
            <a:ext cx="860314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"Já dos bosques escuros e dos montes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Projetavam-se as sombras para o oriente,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a doce viração embalsamada,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 entre os verdes ramos sussurrando,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Vinha seus frescos sopros espargindo.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Brilhavam no ocidente argênteas nuvens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Sobre ondas d’ouro e purpurinas faixas,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as aves renovavam seus gorjeios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 despedida ao sol, que transmontava. (...)"</a:t>
            </a:r>
          </a:p>
          <a:p>
            <a:pPr marL="0" marR="0" lvl="0" indent="0" algn="ctr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3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B9DAA9-8BA7-423A-819E-5B2DBACF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08" y="368490"/>
            <a:ext cx="9326475" cy="6127844"/>
          </a:xfrm>
        </p:spPr>
        <p:txBody>
          <a:bodyPr>
            <a:noAutofit/>
          </a:bodyPr>
          <a:lstStyle/>
          <a:p>
            <a:pPr marL="0" indent="0" algn="l" fontAlgn="t">
              <a:buNone/>
            </a:pPr>
            <a:r>
              <a:rPr lang="pt-BR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Teatro e Textos Filosóficos</a:t>
            </a:r>
          </a:p>
          <a:p>
            <a:pPr marL="0" indent="0" algn="l" fontAlgn="t">
              <a:buNone/>
            </a:pPr>
            <a:endParaRPr lang="pt-BR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t">
              <a:buNone/>
            </a:pP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Gonçalves de Magalhães dedicou-se ao teatro e escreveu: “Antônio José” ou “O Poeta e a Inquisição”, peça composta em homenagem ao centenário da morte do dramaturgo. Escreveu também a novela, “Amância”. Em 1865 escreveu uma série de ensaios em “Opúsculos Históricos e Literários”. Publicou três textos filosóficos intitulados “Fatos do Espírito Humano” (1858), “A Alma e o Cérebro” (1876) e “Comentários e Pensamentos” (1880).</a:t>
            </a:r>
          </a:p>
          <a:p>
            <a:pPr marL="0" indent="0" algn="l" fontAlgn="t">
              <a:buNone/>
            </a:pP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Apesar de Gonçalves de Magalhães ser cronologicamente o primeiro poeta romântico do Brasil, quem consolidou o Romantismo foi o poeta Gonçalves Dias. Foi nomeado patrono da cadeira n.º 9 da Academia Brasileira de Letras.</a:t>
            </a:r>
          </a:p>
          <a:p>
            <a:pPr marL="0" indent="0" algn="l" fontAlgn="t">
              <a:buNone/>
            </a:pP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Gonçalves de Magalhães faleceu em Roma, Itália, no dia 10 de julho de 1882.</a:t>
            </a:r>
          </a:p>
          <a:p>
            <a:pPr marL="0" indent="0">
              <a:buNone/>
            </a:pPr>
            <a:b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2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93446E72-A114-4127-AC02-DE373DF7E59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5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1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captura de tela&#10;&#10;Descrição gerada com muito alta confiança">
            <a:extLst>
              <a:ext uri="{FF2B5EF4-FFF2-40B4-BE49-F238E27FC236}">
                <a16:creationId xmlns:a16="http://schemas.microsoft.com/office/drawing/2014/main" id="{C6AB2BE1-73A3-4E4A-A905-08422533C71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3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5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79F992C1-153F-421B-A3A9-04E8F8B6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742" y="365125"/>
            <a:ext cx="8540057" cy="1325563"/>
          </a:xfrm>
        </p:spPr>
        <p:txBody>
          <a:bodyPr/>
          <a:lstStyle/>
          <a:p>
            <a:pPr eaLnBrk="1" hangingPunct="1"/>
            <a:r>
              <a:rPr lang="pt-BR" altLang="pt-BR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Canção do Exílio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66C6EBE-7411-4237-93B4-D23EC26757CA}"/>
              </a:ext>
            </a:extLst>
          </p:cNvPr>
          <p:cNvSpPr txBox="1"/>
          <p:nvPr/>
        </p:nvSpPr>
        <p:spPr>
          <a:xfrm>
            <a:off x="2813743" y="1601882"/>
            <a:ext cx="433346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 terra tem palmeiras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 canta o sabiá;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aves que aqui gorjeiam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gorjeiam como lá.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Nosso céu tem mais estrelas,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Nossa várzea tem mais flores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Nossos bosques têm mais vida,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Nossa vida mais amores.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cismar, sozinho, à noite,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prazer encontro eu lá;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 terra tem palmeiras,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 canta o sabiá.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792DC4-1EE3-4D58-B085-A5E1D79A0F66}"/>
              </a:ext>
            </a:extLst>
          </p:cNvPr>
          <p:cNvSpPr txBox="1"/>
          <p:nvPr/>
        </p:nvSpPr>
        <p:spPr>
          <a:xfrm>
            <a:off x="7147204" y="1567630"/>
            <a:ext cx="398034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 terra tem primores,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tais não encontro eu cá;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cismar – sozinho, à noite –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prazer encontro eu lá;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 terra tem palmeiras,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 canta o sabiá.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permita Deus que eu morra,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que eu volte para lá;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que desfrute os primores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não encontro por cá;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que ‘inda aviste as palmeiras 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 canta o sabiá.</a:t>
            </a:r>
          </a:p>
          <a:p>
            <a:endParaRPr lang="pt-BR" dirty="0"/>
          </a:p>
        </p:txBody>
      </p:sp>
      <p:pic>
        <p:nvPicPr>
          <p:cNvPr id="9" name="Imagem 8" descr="Uma imagem contendo pássaro, sentado, pequeno, animal&#10;&#10;Descrição gerada com muito alta confiança">
            <a:extLst>
              <a:ext uri="{FF2B5EF4-FFF2-40B4-BE49-F238E27FC236}">
                <a16:creationId xmlns:a16="http://schemas.microsoft.com/office/drawing/2014/main" id="{E74B642C-7B5F-4559-AC37-4C4B1F189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42" y="469913"/>
            <a:ext cx="2156846" cy="24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0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, jornal&#10;&#10;Descrição gerada com muito alta confiança">
            <a:extLst>
              <a:ext uri="{FF2B5EF4-FFF2-40B4-BE49-F238E27FC236}">
                <a16:creationId xmlns:a16="http://schemas.microsoft.com/office/drawing/2014/main" id="{E351F9FA-3258-433B-B464-ECC203D93E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9" y="544697"/>
            <a:ext cx="8361652" cy="5870171"/>
          </a:xfrm>
          <a:prstGeom prst="rect">
            <a:avLst/>
          </a:prstGeom>
        </p:spPr>
      </p:pic>
      <p:pic>
        <p:nvPicPr>
          <p:cNvPr id="7" name="Imagem 6" descr="Uma imagem contendo árvore, céu, planta, ao ar livre&#10;&#10;Descrição gerada com muito alta confiança">
            <a:extLst>
              <a:ext uri="{FF2B5EF4-FFF2-40B4-BE49-F238E27FC236}">
                <a16:creationId xmlns:a16="http://schemas.microsoft.com/office/drawing/2014/main" id="{DA68EEEB-F33F-4C40-8B0E-E5DE948D8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38" y="2334431"/>
            <a:ext cx="26193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0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1D1944D-FF62-4386-BAEE-943431B54F6E}"/>
              </a:ext>
            </a:extLst>
          </p:cNvPr>
          <p:cNvSpPr txBox="1"/>
          <p:nvPr/>
        </p:nvSpPr>
        <p:spPr>
          <a:xfrm>
            <a:off x="477078" y="516835"/>
            <a:ext cx="442622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alt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Canção doo exílio 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 dos textos mais parodiados na literatura brasileira.</a:t>
            </a: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sentimento profundo de estar exilado, impedido de retornar à pátria mexe com poetas e proseadores de todos os períodos literários.</a:t>
            </a: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seguir, algumas paródias de autores modernos.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F615EF4-4C55-4140-A0D4-F598B7E27DBA}"/>
              </a:ext>
            </a:extLst>
          </p:cNvPr>
          <p:cNvSpPr txBox="1"/>
          <p:nvPr/>
        </p:nvSpPr>
        <p:spPr>
          <a:xfrm>
            <a:off x="5120640" y="394692"/>
            <a:ext cx="659428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Canto de regresso à pátria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(Oswald de Andrade – 1925)</a:t>
            </a:r>
          </a:p>
          <a:p>
            <a:pPr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 terra tem palmares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 gorjeia o mar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passarinhos daqui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cantam como os de lá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 terra tem mais rosas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quase que mais amores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 terra tem mais ouro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 terra tem mais terra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Ouro terra amor e rosas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 quero tudo de lá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permita Deus que eu morra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que eu volte para lá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permita Deus que eu morra 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que volte pra São Paulo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que veja a Rua 15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o progresso de São Paulo</a:t>
            </a:r>
          </a:p>
          <a:p>
            <a:endParaRPr lang="pt-BR" dirty="0"/>
          </a:p>
        </p:txBody>
      </p:sp>
      <p:pic>
        <p:nvPicPr>
          <p:cNvPr id="10" name="Imagem 9" descr="Uma imagem contendo pessoa, homem, parede, chapéu&#10;&#10;Descrição gerada com muito alta confiança">
            <a:extLst>
              <a:ext uri="{FF2B5EF4-FFF2-40B4-BE49-F238E27FC236}">
                <a16:creationId xmlns:a16="http://schemas.microsoft.com/office/drawing/2014/main" id="{64DBAA60-4276-47D2-ADFF-441C1F546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740" y="1555506"/>
            <a:ext cx="1905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8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>
            <a:extLst>
              <a:ext uri="{FF2B5EF4-FFF2-40B4-BE49-F238E27FC236}">
                <a16:creationId xmlns:a16="http://schemas.microsoft.com/office/drawing/2014/main" id="{E49ADA4C-72BA-443F-A04F-B2839730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443" y="188914"/>
            <a:ext cx="8455095" cy="1246187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Canção do exílio </a:t>
            </a:r>
            <a:r>
              <a:rPr lang="pt-BR" altLang="pt-BR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(Eduardo Alves da Costa – 1970)</a:t>
            </a:r>
            <a:br>
              <a:rPr lang="pt-BR" altLang="pt-BR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altLang="pt-BR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33B8EE-5C46-48A6-9650-EBCF07DEA2E5}"/>
              </a:ext>
            </a:extLst>
          </p:cNvPr>
          <p:cNvSpPr txBox="1"/>
          <p:nvPr/>
        </p:nvSpPr>
        <p:spPr>
          <a:xfrm>
            <a:off x="805216" y="1435101"/>
            <a:ext cx="4095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 terra tem Palmeiras,</a:t>
            </a:r>
          </a:p>
          <a:p>
            <a:pPr>
              <a:defRPr/>
            </a:pPr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Corinthians e outros times</a:t>
            </a:r>
          </a:p>
          <a:p>
            <a:pPr>
              <a:defRPr/>
            </a:pPr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copas exuberantes</a:t>
            </a:r>
          </a:p>
          <a:p>
            <a:pPr>
              <a:defRPr/>
            </a:pPr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ocultam muitos crimes</a:t>
            </a:r>
          </a:p>
          <a:p>
            <a:pPr>
              <a:defRPr/>
            </a:pPr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(...)</a:t>
            </a:r>
          </a:p>
          <a:p>
            <a:pPr>
              <a:defRPr/>
            </a:pPr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defRPr/>
            </a:pPr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 terra tem encantos</a:t>
            </a:r>
          </a:p>
          <a:p>
            <a:pPr>
              <a:defRPr/>
            </a:pPr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recantos naturais,</a:t>
            </a:r>
          </a:p>
          <a:p>
            <a:pPr>
              <a:defRPr/>
            </a:pPr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Praias de areias monazíticas,</a:t>
            </a:r>
          </a:p>
          <a:p>
            <a:pPr>
              <a:defRPr/>
            </a:pPr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Subsolos minerais</a:t>
            </a:r>
          </a:p>
          <a:p>
            <a:pPr>
              <a:defRPr/>
            </a:pPr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se vão e não voltam mais.</a:t>
            </a:r>
          </a:p>
          <a:p>
            <a:pPr>
              <a:defRPr/>
            </a:pPr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defRPr/>
            </a:pPr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chorar sozinho, aflito,</a:t>
            </a:r>
          </a:p>
          <a:p>
            <a:pPr>
              <a:defRPr/>
            </a:pPr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Penso, medito e reflito,</a:t>
            </a:r>
          </a:p>
          <a:p>
            <a:pPr>
              <a:defRPr/>
            </a:pPr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encontrar solução;</a:t>
            </a:r>
          </a:p>
          <a:p>
            <a:pPr>
              <a:defRPr/>
            </a:pPr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não ser voar para dentro,</a:t>
            </a:r>
          </a:p>
          <a:p>
            <a:pPr>
              <a:defRPr/>
            </a:pPr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Voltar as costas à miséria,</a:t>
            </a:r>
          </a:p>
          <a:p>
            <a:pPr>
              <a:defRPr/>
            </a:pPr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doença e ao sofrimento,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876FF7-C06B-42E0-ABD3-33EAFE7AF89C}"/>
              </a:ext>
            </a:extLst>
          </p:cNvPr>
          <p:cNvSpPr txBox="1"/>
          <p:nvPr/>
        </p:nvSpPr>
        <p:spPr>
          <a:xfrm>
            <a:off x="4797494" y="1435101"/>
            <a:ext cx="33758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transcendem o quanto possam</a:t>
            </a:r>
          </a:p>
          <a:p>
            <a:pPr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pensamento conceber</a:t>
            </a:r>
          </a:p>
          <a:p>
            <a:pPr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a consciência suportar.</a:t>
            </a:r>
          </a:p>
          <a:p>
            <a:pPr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 terra tem palmeiras</a:t>
            </a:r>
          </a:p>
          <a:p>
            <a:pPr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boloiçar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indiferentes,</a:t>
            </a:r>
          </a:p>
          <a:p>
            <a:pPr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Aos poetas e dementes</a:t>
            </a:r>
          </a:p>
          <a:p>
            <a:pPr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sonham de olhos abertos,</a:t>
            </a:r>
          </a:p>
          <a:p>
            <a:pPr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rilhar os dentes.</a:t>
            </a:r>
          </a:p>
          <a:p>
            <a:pPr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permita Deus que eu morra</a:t>
            </a:r>
          </a:p>
          <a:p>
            <a:pPr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 crime de estar atento;</a:t>
            </a:r>
          </a:p>
          <a:p>
            <a:pPr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possa chegar á velhice</a:t>
            </a:r>
          </a:p>
          <a:p>
            <a:pPr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os cabelos ao vento</a:t>
            </a:r>
          </a:p>
          <a:p>
            <a:pPr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melhor momento.</a:t>
            </a:r>
          </a:p>
          <a:p>
            <a:pPr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eu desfrute os primores</a:t>
            </a:r>
          </a:p>
          <a:p>
            <a:pPr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canto do sabiá,</a:t>
            </a:r>
          </a:p>
          <a:p>
            <a:pPr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 gorjeia a liberdade</a:t>
            </a:r>
          </a:p>
          <a:p>
            <a:pPr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não encontro por cá.</a:t>
            </a:r>
          </a:p>
          <a:p>
            <a:endParaRPr lang="pt-BR" dirty="0"/>
          </a:p>
        </p:txBody>
      </p:sp>
      <p:pic>
        <p:nvPicPr>
          <p:cNvPr id="10" name="Imagem 9" descr="Uma imagem contendo pessoa, homem, gravata, foto&#10;&#10;Descrição gerada com muito alta confiança">
            <a:extLst>
              <a:ext uri="{FF2B5EF4-FFF2-40B4-BE49-F238E27FC236}">
                <a16:creationId xmlns:a16="http://schemas.microsoft.com/office/drawing/2014/main" id="{311E0244-F16C-4BF9-B6FB-EDA3FA525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295" y="1435101"/>
            <a:ext cx="2738355" cy="28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0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Espaço Reservado para Conteúdo 2">
            <a:extLst>
              <a:ext uri="{FF2B5EF4-FFF2-40B4-BE49-F238E27FC236}">
                <a16:creationId xmlns:a16="http://schemas.microsoft.com/office/drawing/2014/main" id="{13FE9DBA-18A5-4F0F-A2F8-CB48FE20F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55028" y="615052"/>
            <a:ext cx="5150955" cy="5627895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91F2967-EC1E-4A95-9A96-ACF2AEDA04DF}"/>
              </a:ext>
            </a:extLst>
          </p:cNvPr>
          <p:cNvSpPr txBox="1"/>
          <p:nvPr/>
        </p:nvSpPr>
        <p:spPr>
          <a:xfrm>
            <a:off x="553624" y="450574"/>
            <a:ext cx="54598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altLang="pt-BR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Lisboa: aventuras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(José Paulo Paes – 1990)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Tomei um expresso		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cheguei de foguete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Subi num bonde		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desci de um elétrico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 um cafezinho		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serviram-me uma bica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Quis comprar as meias	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 vendiam peúgas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Fui dar à descarga	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disparei um </a:t>
            </a:r>
            <a:r>
              <a:rPr lang="pt-BR" alt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autoclisma</a:t>
            </a:r>
            <a:endParaRPr lang="pt-BR" altLang="pt-BR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alt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Gritei “ó cara!”	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responderam-me “ó pá”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Positivamente</a:t>
            </a:r>
          </a:p>
          <a:p>
            <a:pPr>
              <a:defRPr/>
            </a:pPr>
            <a:endParaRPr lang="pt-BR" altLang="pt-BR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alt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aves que aqui gorjeiam não gorjeiam como lá.</a:t>
            </a:r>
          </a:p>
          <a:p>
            <a:endParaRPr lang="pt-BR" dirty="0"/>
          </a:p>
        </p:txBody>
      </p:sp>
      <p:pic>
        <p:nvPicPr>
          <p:cNvPr id="6" name="Imagem 5" descr="Uma imagem contendo homem, pessoa, óculos, vestindo&#10;&#10;Descrição gerada com muito alta confiança">
            <a:extLst>
              <a:ext uri="{FF2B5EF4-FFF2-40B4-BE49-F238E27FC236}">
                <a16:creationId xmlns:a16="http://schemas.microsoft.com/office/drawing/2014/main" id="{67CDE525-B43F-4FD1-961D-2CED22A33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18" y="1730326"/>
            <a:ext cx="2067854" cy="309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1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494FC-9C71-4BCC-945E-787525F0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358"/>
          </a:xfrm>
        </p:spPr>
        <p:txBody>
          <a:bodyPr/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Gonçalves de Magalhães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0EF7D-C5FF-4441-9227-A3C5E231C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1569493"/>
            <a:ext cx="5695331" cy="4471868"/>
          </a:xfrm>
        </p:spPr>
        <p:txBody>
          <a:bodyPr>
            <a:normAutofit fontScale="92500" lnSpcReduction="20000"/>
          </a:bodyPr>
          <a:lstStyle/>
          <a:p>
            <a:pPr marL="0" indent="0" algn="l" fontAlgn="t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	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Gonçalves de Magalhães foi um escritor, professor e político brasileiro. Destacou-se como um dos principais poetas da Primeira Geração Romântica. É considerado o introdutor do Romantismo no Brasil com a publicação de </a:t>
            </a:r>
            <a:r>
              <a:rPr lang="pt-BR" sz="2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Suspiros poéticos e Saudades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 fontAlgn="t">
              <a:buNone/>
            </a:pP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Domingos José Gonçalves de Magalhães nasceu em Niterói, no Rio de Janeiro, no dia 13 de agosto de 1811. Formou-se em Medicina, em 1832. Nesse mesmo ano, estreou na literatura com um volume de versos, intitulado “Poesias”, onde revelou traços neoclássicos, aliados a manifestações religiosas e patrióticas.</a:t>
            </a: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10" name="Espaço Reservado para Conteúdo 9" descr="Foto preta e branca de homem de terno e gravata&#10;&#10;Descrição gerada automaticamente">
            <a:extLst>
              <a:ext uri="{FF2B5EF4-FFF2-40B4-BE49-F238E27FC236}">
                <a16:creationId xmlns:a16="http://schemas.microsoft.com/office/drawing/2014/main" id="{EF7A5631-907F-4233-8D57-15740F2499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0910" y="1473958"/>
            <a:ext cx="2817773" cy="3881437"/>
          </a:xfrm>
        </p:spPr>
      </p:pic>
    </p:spTree>
    <p:extLst>
      <p:ext uri="{BB962C8B-B14F-4D97-AF65-F5344CB8AC3E}">
        <p14:creationId xmlns:p14="http://schemas.microsoft.com/office/powerpoint/2010/main" val="35440064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a642cbf-55f8-4548-bbfe-8b33d76cf90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127C5DA3AFE94AAEDC707A72BF7494" ma:contentTypeVersion="1" ma:contentTypeDescription="Crie um novo documento." ma:contentTypeScope="" ma:versionID="b4c449ecb5dd6dc892a5daf3638e3b3f">
  <xsd:schema xmlns:xsd="http://www.w3.org/2001/XMLSchema" xmlns:xs="http://www.w3.org/2001/XMLSchema" xmlns:p="http://schemas.microsoft.com/office/2006/metadata/properties" xmlns:ns2="0a642cbf-55f8-4548-bbfe-8b33d76cf904" targetNamespace="http://schemas.microsoft.com/office/2006/metadata/properties" ma:root="true" ma:fieldsID="f61a6c1215bb49ceda318141a921df86" ns2:_="">
    <xsd:import namespace="0a642cbf-55f8-4548-bbfe-8b33d76cf904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642cbf-55f8-4548-bbfe-8b33d76cf90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65B9DC8-7CAC-48A7-AA4A-603F4B882AB0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1203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Helvetica</vt:lpstr>
      <vt:lpstr>Times New Roman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Canção do Exílio</vt:lpstr>
      <vt:lpstr>Apresentação do PowerPoint</vt:lpstr>
      <vt:lpstr>Apresentação do PowerPoint</vt:lpstr>
      <vt:lpstr>Canção do exílio (Eduardo Alves da Costa – 1970) </vt:lpstr>
      <vt:lpstr>Apresentação do PowerPoint</vt:lpstr>
      <vt:lpstr>Gonçalves de Magalhães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 CRISTINA LOOSE</dc:creator>
  <cp:lastModifiedBy>SILVIA CRISTINA LOOSE</cp:lastModifiedBy>
  <cp:revision>2</cp:revision>
  <dcterms:created xsi:type="dcterms:W3CDTF">2022-04-03T15:46:15Z</dcterms:created>
  <dcterms:modified xsi:type="dcterms:W3CDTF">2022-04-03T17:32:18Z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0x01010069127C5DA3AFE94AAEDC707A72BF7494</vt:lpwstr>
  </property>
</Properties>
</file>