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69" r:id="rId3"/>
    <p:sldId id="270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91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51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54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85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7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8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9F3CDA-CFED-449F-8493-8D82FB5A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23BACE-0D02-4A0E-A64F-8E03D1C7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1BEA56-475D-4607-8276-0CDD553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C1A5B-3B7B-4C72-81F2-C2FB6268523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00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5BF73B-62A5-46D4-8CBC-1B59AC87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FDCDB1-6658-4B74-9E4B-D8EA1F53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0AB7AD-58DF-4A57-81F2-A346BBC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E0BF5-39A8-463E-AD4F-F6B95A43390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572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ítulo e 2 partes d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609600" y="4000500"/>
            <a:ext cx="109728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5F5B223-4F63-4FA1-8FD8-14061C1B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9D41E9-7338-4682-9D6F-5A04874B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392268-57E6-497C-B184-2322A7AC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E667C-121C-4DF2-A249-A3DFB30EA0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98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40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109728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4000500"/>
            <a:ext cx="10972800" cy="18669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2F6048-95FD-4650-9FEE-BF522207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658C31-4142-4447-99CC-7A2C1904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CBD3DB-758A-427E-9587-677C1736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DCFC2-4D34-4C1C-977C-660EA4198F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707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7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3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7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2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3EE8-748E-4B18-8A18-A675C6BE207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82F2BB-37FC-40B0-BCA0-B58A80D10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D80D91B4-896F-4519-B62D-37817B728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019865" cy="741362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pt-BR" altLang="pt-BR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Byron</a:t>
            </a:r>
          </a:p>
        </p:txBody>
      </p:sp>
      <p:pic>
        <p:nvPicPr>
          <p:cNvPr id="39940" name="Picture 7" descr="lord_byron_coloured_drawing">
            <a:extLst>
              <a:ext uri="{FF2B5EF4-FFF2-40B4-BE49-F238E27FC236}">
                <a16:creationId xmlns:a16="http://schemas.microsoft.com/office/drawing/2014/main" id="{ED1967DF-51DB-4C04-8520-C916F7624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3238" y="827881"/>
            <a:ext cx="3889719" cy="4739688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3DADD46-18E1-4353-9132-0519631B5F4E}"/>
              </a:ext>
            </a:extLst>
          </p:cNvPr>
          <p:cNvSpPr txBox="1"/>
          <p:nvPr/>
        </p:nvSpPr>
        <p:spPr>
          <a:xfrm>
            <a:off x="581162" y="1423849"/>
            <a:ext cx="5486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PT" alt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Gordon Byron, 6º Barão Byron</a:t>
            </a:r>
            <a:r>
              <a:rPr lang="pt-PT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(Londres, 22 de janeiro de 1788 — Missolonghi, 19 de abril de 1824), melhor conhecido como </a:t>
            </a:r>
            <a:r>
              <a:rPr lang="pt-PT" alt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Lord Byron</a:t>
            </a:r>
            <a:r>
              <a:rPr lang="pt-PT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um destacado poeta britânico e uma das figuras mais influentes do Romantismo.</a:t>
            </a:r>
          </a:p>
          <a:p>
            <a:pPr>
              <a:lnSpc>
                <a:spcPct val="80000"/>
              </a:lnSpc>
            </a:pPr>
            <a:r>
              <a:rPr lang="pt-PT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inteligente, polêmico e irreverente, o que imprimia à sua obra um estilo mordaz.</a:t>
            </a:r>
            <a:endParaRPr lang="pt-BR" alt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1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C1187-31D7-48E9-A762-2285965C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4149"/>
            <a:ext cx="8596668" cy="5427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Byron tinha a reputação de ser alguém original, controverso e nada convencional. Mesmo assim, sempre se manifestava a favor da margem da sociedade, considerando a nobreza como uma classe de hipócritas. Talvez considerasse assim todos os homens, pois nunca escondeu sua paixão por animais, chegando a declarar: “quanto mais conheço os homens, mais quero a meu cachorro”. “</a:t>
            </a:r>
            <a:r>
              <a:rPr lang="pt-BR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Boaswain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foi o nome de seu cachorro preferido, o qual gostava tanto que, após a morte do animal, dedicou-lhe os seguintes versos: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 repousam</a:t>
            </a:r>
          </a:p>
          <a:p>
            <a:pPr marL="0" indent="0" algn="ctr">
              <a:buNone/>
            </a:pPr>
            <a:r>
              <a:rPr lang="pt-B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restos de uma criatura</a:t>
            </a:r>
            <a:br>
              <a:rPr lang="pt-B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foi bela sem vaidade</a:t>
            </a:r>
            <a:br>
              <a:rPr lang="pt-B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forte sem insolência</a:t>
            </a:r>
            <a:br>
              <a:rPr lang="pt-B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valente sem ferocidade</a:t>
            </a:r>
            <a:br>
              <a:rPr lang="pt-B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teve todas as virtudes do homem</a:t>
            </a:r>
            <a:br>
              <a:rPr lang="pt-B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nenhum dos seus defeitos.</a:t>
            </a:r>
            <a:endParaRPr lang="pt-BR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DAA47-5766-4DF9-AA6F-FB61261A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655093"/>
            <a:ext cx="4713532" cy="5386268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 taça feita de um crânio humano</a:t>
            </a:r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(Tradução de Castro Alves)</a:t>
            </a:r>
          </a:p>
          <a:p>
            <a:pPr marL="0" indent="0" algn="ctr">
              <a:buNone/>
            </a:pPr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 recues! De mim não foi-se o espírito…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mim verás – pobre caveira fria –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Único crânio que, ao invés dos vivos,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Só derrama alegria.</a:t>
            </a:r>
          </a:p>
          <a:p>
            <a:pPr marL="0" indent="0" algn="ctr">
              <a:buNone/>
            </a:pPr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Vivi! amei! bebi qual tu: Na morte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Arrancaram da terra os ossos meus.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 me insultes! empina-me!… que a larva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 beijos mais sombrios do que os teus.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A19AA7-1C7E-4B9D-B4C8-513B79D4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0866" y="2033517"/>
            <a:ext cx="5258937" cy="4353636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Mais vale guardar o sumo da parreira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que ao verme do chão ser pasto vil;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Taça – levar dos Deuses a bebida,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o pasto do réptil.</a:t>
            </a:r>
          </a:p>
          <a:p>
            <a:pPr marL="0" indent="0" algn="ctr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este vaso, onde o espírito brilhava,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Vá nos outros o espírito acender.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Ai! Quando um crânio já não tem mais cérebro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…Podeis de vinho o encher!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32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12E6B-4999-441D-89B7-B70C9573E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69493"/>
            <a:ext cx="5418666" cy="4471868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Bebe, enquanto inda é tempo! Uma outra raça,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Quando tu e os teus fordes nos fossos,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 do abraço te livrar da terra,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ébria folgando profanar teus ossos.</a:t>
            </a:r>
          </a:p>
          <a:p>
            <a:pPr marL="0" indent="0" algn="ctr">
              <a:buNone/>
            </a:pPr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por que não? Se no correr da vida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Tanto mal, tanta dor ai repousa?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bom fugindo à podridão do lado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Servir na morte enfim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p’ra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alguma coisa!…</a:t>
            </a:r>
          </a:p>
          <a:p>
            <a:endParaRPr lang="pt-BR" dirty="0"/>
          </a:p>
        </p:txBody>
      </p:sp>
      <p:pic>
        <p:nvPicPr>
          <p:cNvPr id="6" name="Espaço Reservado para Conteúdo 5" descr="Desenho de urso panda&#10;&#10;Descrição gerada automaticamente com confiança média">
            <a:extLst>
              <a:ext uri="{FF2B5EF4-FFF2-40B4-BE49-F238E27FC236}">
                <a16:creationId xmlns:a16="http://schemas.microsoft.com/office/drawing/2014/main" id="{364FB0DF-2726-4E10-9007-EC60A04AC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50" y="1327932"/>
            <a:ext cx="3014473" cy="4521711"/>
          </a:xfrm>
        </p:spPr>
      </p:pic>
    </p:spTree>
    <p:extLst>
      <p:ext uri="{BB962C8B-B14F-4D97-AF65-F5344CB8AC3E}">
        <p14:creationId xmlns:p14="http://schemas.microsoft.com/office/powerpoint/2010/main" val="159794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D1B0C-2AA5-4940-9FBB-8D5951DE3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614149"/>
            <a:ext cx="4890953" cy="5427212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Inês</a:t>
            </a:r>
          </a:p>
          <a:p>
            <a:pPr marL="0" indent="0" algn="ctr">
              <a:buNone/>
            </a:pPr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 me sorrias à sombria fronte,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Ai! sorrir eu não posso novamente: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o céu afaste o que tu chorarias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em vão talvez chorasses, tão somente.</a:t>
            </a: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perguntas que dor trago secreta,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roer minha alegria e juventude?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em vão procuras conhecer-me a angústia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nem tu tornarias menos rude?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544C7-0C87-4492-968A-0ECF613A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122" y="1575202"/>
            <a:ext cx="4890952" cy="5427213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 é o amor, não é nem mesmo o ódio,</a:t>
            </a:r>
            <a:b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Nem de baixa ambição honras perdidas,</a:t>
            </a:r>
            <a:b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me fazem opor-me ao meu estado</a:t>
            </a:r>
            <a:b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evadir-me das coisas mais queridas.</a:t>
            </a:r>
          </a:p>
          <a:p>
            <a:pPr marL="0" indent="0" algn="ctr">
              <a:buNone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tudo o que eu encontro, escuto, ou vejo,</a:t>
            </a:r>
            <a:b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esse tédio que deriva, e quanto!</a:t>
            </a:r>
            <a:b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Não, a Beleza não me dá prazer,</a:t>
            </a:r>
            <a:b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Teus olhos para mim mal têm encanto.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66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7705C-80BA-440D-9E2D-CBAA04B2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856" y="1269242"/>
            <a:ext cx="5027430" cy="5468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tristeza imóvel e sem fim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a do judeu errante e fabuloso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não verá além da sepultura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em vida não terá nenhum repouso.</a:t>
            </a: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exilado – de si pode fugir?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Mesmo nas zonas mais e mais distantes,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Sempre me caça a praga da existência,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Pensamento, que é um demônio, antes.</a:t>
            </a: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 os outros parecem transportar-se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prazer e, o que eu deixo, apreciar;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Possam sempre sonhar com esses arroubos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como acordo nunca despertar!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232F58-2CF3-4126-A765-45CEE0FCD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3043" y="1269242"/>
            <a:ext cx="4726675" cy="5468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muitos climas o meu fado é ir-me,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Ir-se com um recordar amaldiçoado;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Meu consolo é saber que ocorra embora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que ocorrer, o pior já me foi dado.</a:t>
            </a:r>
          </a:p>
          <a:p>
            <a:pPr marL="0" indent="0" algn="ctr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 foi esse pior? Não me perguntes,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 pesquises por que é que consterno!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Sorri! não sofras risco em desvendar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coração de um homem: dentro é o Inferno.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58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C315146-4D32-4065-899E-1D3B52B55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4" y="880428"/>
            <a:ext cx="8432140" cy="5323424"/>
          </a:xfrm>
        </p:spPr>
      </p:pic>
    </p:spTree>
    <p:extLst>
      <p:ext uri="{BB962C8B-B14F-4D97-AF65-F5344CB8AC3E}">
        <p14:creationId xmlns:p14="http://schemas.microsoft.com/office/powerpoint/2010/main" val="40240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158CD-944B-4F4F-9CFB-A1F1A25A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9893"/>
          </a:xfrm>
        </p:spPr>
        <p:txBody>
          <a:bodyPr>
            <a:normAutofit/>
          </a:bodyPr>
          <a:lstStyle/>
          <a:p>
            <a:r>
              <a:rPr lang="pt-BR" sz="2400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Newstead</a:t>
            </a:r>
            <a:r>
              <a:rPr lang="pt-BR" sz="2400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Abbey</a:t>
            </a:r>
            <a:r>
              <a:rPr lang="pt-BR" sz="2400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Nottinghamshire</a:t>
            </a:r>
            <a:r>
              <a:rPr lang="pt-BR" sz="2400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casa aristocrática da família Byron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 descr="Castelo com água ao fundo&#10;&#10;Descrição gerada automaticamente">
            <a:extLst>
              <a:ext uri="{FF2B5EF4-FFF2-40B4-BE49-F238E27FC236}">
                <a16:creationId xmlns:a16="http://schemas.microsoft.com/office/drawing/2014/main" id="{4CB2F0CF-16DF-4AF1-BAF6-065B747E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04" y="1688284"/>
            <a:ext cx="6966539" cy="4560116"/>
          </a:xfrm>
        </p:spPr>
      </p:pic>
    </p:spTree>
    <p:extLst>
      <p:ext uri="{BB962C8B-B14F-4D97-AF65-F5344CB8AC3E}">
        <p14:creationId xmlns:p14="http://schemas.microsoft.com/office/powerpoint/2010/main" val="167851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DD7D2-B763-4849-8D4D-9BDD923D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786575"/>
            <a:ext cx="5212080" cy="536100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pt-BR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Conta-se também sobre Byron que nasceu com uma deformidade no pé direito. Seus dedos eram voltados para dentro, o que lhe dificultava muitas tarefas. Seu pai lhe disse que nunca andaria direito, muito menos correria. Mas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Byron nunca se rendeu. Já adulto, seu jeito de andar aliado à personalidade colérica lhe deram uma forma única de caminhar, considerada muito elegante (e sim, chegou a correr). Ele nunca sentiu vergonha desta enfermidade, até pelo contrário. Quando as pessoas debochavam de seu pé, Byron se enchia de orgulho e respondia: “Quando um membro se debilita, sempre há outro que o compensa”.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id="{09233175-78D2-4CC8-B835-547E08FD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0" r="3290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23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 descr="byron">
            <a:extLst>
              <a:ext uri="{FF2B5EF4-FFF2-40B4-BE49-F238E27FC236}">
                <a16:creationId xmlns:a16="http://schemas.microsoft.com/office/drawing/2014/main" id="{63B4DCB0-3300-4F5E-928F-A3679E76CCE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93" y="575435"/>
            <a:ext cx="3576498" cy="5308064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C40AAD-0AAC-465E-9CC3-E23BF3B0A4D2}"/>
              </a:ext>
            </a:extLst>
          </p:cNvPr>
          <p:cNvSpPr txBox="1"/>
          <p:nvPr/>
        </p:nvSpPr>
        <p:spPr>
          <a:xfrm>
            <a:off x="5115338" y="575435"/>
            <a:ext cx="59767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Ele é famoso pelas suas obras-primas, tais como </a:t>
            </a:r>
            <a:r>
              <a:rPr lang="pt-PT" alt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Peregrinação de Childe Harold</a:t>
            </a:r>
            <a:r>
              <a:rPr lang="pt-PT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alt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 Juan</a:t>
            </a:r>
            <a:r>
              <a:rPr lang="pt-PT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Esse último permaneceu inacabado devido à sua morte precoce. Byron é considerado como um dos maiores poetas europeus, é muito lido até os dias de hoje, também foi um dos primeiros escritores a descrever os efeitos de drogas alucinógenas. Foi influência para os românticos brasileiros, como Álvares de Azevedo.</a:t>
            </a:r>
            <a:endParaRPr lang="pt-BR" alt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61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5" descr="greek39">
            <a:extLst>
              <a:ext uri="{FF2B5EF4-FFF2-40B4-BE49-F238E27FC236}">
                <a16:creationId xmlns:a16="http://schemas.microsoft.com/office/drawing/2014/main" id="{D99BD70C-588B-417B-A30E-5923C37DA81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1051" y="512150"/>
            <a:ext cx="2865437" cy="37449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7" name="Picture 14" descr="byron-albanian">
            <a:extLst>
              <a:ext uri="{FF2B5EF4-FFF2-40B4-BE49-F238E27FC236}">
                <a16:creationId xmlns:a16="http://schemas.microsoft.com/office/drawing/2014/main" id="{E9A2BA5C-42B1-4295-B9E2-092C60052F2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4533" y="512150"/>
            <a:ext cx="3001962" cy="3744912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25F6AE6-1B50-4894-9281-C6B94431984D}"/>
              </a:ext>
            </a:extLst>
          </p:cNvPr>
          <p:cNvSpPr txBox="1"/>
          <p:nvPr/>
        </p:nvSpPr>
        <p:spPr>
          <a:xfrm>
            <a:off x="483704" y="4483115"/>
            <a:ext cx="112245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fama de Byron não se deve somente aos seus escritos, mas também a sua vida — amplamente considerada extravagante — que inclui numerosas amantes, dívidas, casamentos e separações, alegações de envolvimento incestuoso com sua meia-irmã,  Augusta e relacionamento obscuro com o casal Percy e Mary Shelley. Também sua atuação em diversa batalhas na Grécia, Albânia etc.</a:t>
            </a: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50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BBB35EE3-128B-478A-B297-FDB7ECDEC7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0213"/>
            <a:ext cx="8229600" cy="8286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altLang="pt-BR" sz="4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Percy</a:t>
            </a:r>
            <a:r>
              <a:rPr lang="pt-BR" altLang="pt-BR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Mary Shelley</a:t>
            </a:r>
          </a:p>
        </p:txBody>
      </p:sp>
      <p:pic>
        <p:nvPicPr>
          <p:cNvPr id="43011" name="Picture 7" descr="pic0804-shelley103">
            <a:extLst>
              <a:ext uri="{FF2B5EF4-FFF2-40B4-BE49-F238E27FC236}">
                <a16:creationId xmlns:a16="http://schemas.microsoft.com/office/drawing/2014/main" id="{DF3548A9-6C53-474A-8BEF-0E82112616D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" y="1509712"/>
            <a:ext cx="3348038" cy="4238625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2" name="Picture 8" descr="MarySportrait">
            <a:extLst>
              <a:ext uri="{FF2B5EF4-FFF2-40B4-BE49-F238E27FC236}">
                <a16:creationId xmlns:a16="http://schemas.microsoft.com/office/drawing/2014/main" id="{BE4964FB-91CF-44F0-97D7-183C358168C4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8538" y="1509712"/>
            <a:ext cx="3421062" cy="4238625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9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8" descr="PF_1944172~Percy-Bysshe-Shelley-1792-1822-1845-Posters">
            <a:extLst>
              <a:ext uri="{FF2B5EF4-FFF2-40B4-BE49-F238E27FC236}">
                <a16:creationId xmlns:a16="http://schemas.microsoft.com/office/drawing/2014/main" id="{03BC57C7-929D-41D4-A4DD-835A17B8166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4087" y="1139825"/>
            <a:ext cx="5864225" cy="4997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5" name="Rectangle 4">
            <a:extLst>
              <a:ext uri="{FF2B5EF4-FFF2-40B4-BE49-F238E27FC236}">
                <a16:creationId xmlns:a16="http://schemas.microsoft.com/office/drawing/2014/main" id="{651ADC31-1782-4059-A646-7A98995DA1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10312400" cy="682625"/>
          </a:xfrm>
        </p:spPr>
        <p:txBody>
          <a:bodyPr/>
          <a:lstStyle/>
          <a:p>
            <a:pPr algn="ctr" eaLnBrk="1" hangingPunct="1"/>
            <a:r>
              <a:rPr lang="pt-BR" altLang="pt-BR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Quadro: </a:t>
            </a:r>
            <a:r>
              <a:rPr lang="pt-BR" altLang="pt-BR" sz="28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Percy</a:t>
            </a:r>
            <a:r>
              <a:rPr lang="pt-BR" altLang="pt-BR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Shelley num momento de reflexão.</a:t>
            </a:r>
          </a:p>
        </p:txBody>
      </p:sp>
    </p:spTree>
    <p:extLst>
      <p:ext uri="{BB962C8B-B14F-4D97-AF65-F5344CB8AC3E}">
        <p14:creationId xmlns:p14="http://schemas.microsoft.com/office/powerpoint/2010/main" val="399595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7" descr="Lord_Byron_on_his_Death-bed_c__1826">
            <a:extLst>
              <a:ext uri="{FF2B5EF4-FFF2-40B4-BE49-F238E27FC236}">
                <a16:creationId xmlns:a16="http://schemas.microsoft.com/office/drawing/2014/main" id="{C2C33A4B-C163-45A7-A337-65FAB7A49B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3311" y="2135652"/>
            <a:ext cx="5257800" cy="3689350"/>
          </a:xfr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0" name="Text Box 8">
            <a:extLst>
              <a:ext uri="{FF2B5EF4-FFF2-40B4-BE49-F238E27FC236}">
                <a16:creationId xmlns:a16="http://schemas.microsoft.com/office/drawing/2014/main" id="{FA7211C4-77F2-4E60-8439-36A86303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427" y="5956978"/>
            <a:ext cx="3959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600" b="1" dirty="0"/>
              <a:t>Quadro – Byron no momento de morte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24F5CD-ED1D-4CFF-8423-28140970AC4B}"/>
              </a:ext>
            </a:extLst>
          </p:cNvPr>
          <p:cNvSpPr txBox="1"/>
          <p:nvPr/>
        </p:nvSpPr>
        <p:spPr>
          <a:xfrm>
            <a:off x="393895" y="309489"/>
            <a:ext cx="112822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Encontrou a morte em Missolonghi, no litoral norte do Golfo de Pratas, onde estava lutando ao lado dos gregos pela sua independência da opressão turca. Segundo consta, a causa da morte parece ter sido uremia (insuficiência renal), complicada por febre reumática agravada por sífilis.</a:t>
            </a: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339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127C5DA3AFE94AAEDC707A72BF7494" ma:contentTypeVersion="1" ma:contentTypeDescription="Crie um novo documento." ma:contentTypeScope="" ma:versionID="b4c449ecb5dd6dc892a5daf3638e3b3f">
  <xsd:schema xmlns:xsd="http://www.w3.org/2001/XMLSchema" xmlns:xs="http://www.w3.org/2001/XMLSchema" xmlns:p="http://schemas.microsoft.com/office/2006/metadata/properties" xmlns:ns2="0a642cbf-55f8-4548-bbfe-8b33d76cf904" targetNamespace="http://schemas.microsoft.com/office/2006/metadata/properties" ma:root="true" ma:fieldsID="f61a6c1215bb49ceda318141a921df86" ns2:_="">
    <xsd:import namespace="0a642cbf-55f8-4548-bbfe-8b33d76cf90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42cbf-55f8-4548-bbfe-8b33d76cf90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a642cbf-55f8-4548-bbfe-8b33d76cf904" xsi:nil="true"/>
  </documentManagement>
</p:properties>
</file>

<file path=customXml/itemProps1.xml><?xml version="1.0" encoding="utf-8"?>
<ds:datastoreItem xmlns:ds="http://schemas.openxmlformats.org/officeDocument/2006/customXml" ds:itemID="{C32E2543-C670-4BC3-B96A-29EBFE238E6D}"/>
</file>

<file path=customXml/itemProps2.xml><?xml version="1.0" encoding="utf-8"?>
<ds:datastoreItem xmlns:ds="http://schemas.openxmlformats.org/officeDocument/2006/customXml" ds:itemID="{EDA5E557-BE4C-4EB0-B8A0-06D8BFF7BC3A}"/>
</file>

<file path=customXml/itemProps3.xml><?xml version="1.0" encoding="utf-8"?>
<ds:datastoreItem xmlns:ds="http://schemas.openxmlformats.org/officeDocument/2006/customXml" ds:itemID="{1BCE8D9E-096C-48A6-9D69-715D4CD5E85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1084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Facetado</vt:lpstr>
      <vt:lpstr>Lord Byron</vt:lpstr>
      <vt:lpstr>Apresentação do PowerPoint</vt:lpstr>
      <vt:lpstr>Newstead Abbey em Nottinghamshire, a casa aristocrática da família Byron</vt:lpstr>
      <vt:lpstr>Apresentação do PowerPoint</vt:lpstr>
      <vt:lpstr>Apresentação do PowerPoint</vt:lpstr>
      <vt:lpstr>Apresentação do PowerPoint</vt:lpstr>
      <vt:lpstr>Percy e Mary Shelley</vt:lpstr>
      <vt:lpstr>Quadro: Percy Shelley num momento de reflexão.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 Byron</dc:title>
  <dc:creator>SILVIA CRISTINA LOOSE</dc:creator>
  <cp:lastModifiedBy>SILVIA CRISTINA LOOSE</cp:lastModifiedBy>
  <cp:revision>1</cp:revision>
  <dcterms:created xsi:type="dcterms:W3CDTF">2022-04-03T15:50:05Z</dcterms:created>
  <dcterms:modified xsi:type="dcterms:W3CDTF">2022-04-03T16:20:56Z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0x01010069127C5DA3AFE94AAEDC707A72BF7494</vt:lpwstr>
  </property>
</Properties>
</file>