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6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21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5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42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01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83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1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56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B368-4BA1-4844-B91E-4B5A94AB2B13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6B37F-67FD-4E0D-AE8A-83835669D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7CF900C4-4C93-4ED4-9CA2-6BFC866E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2" y="496963"/>
            <a:ext cx="8796105" cy="58640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1EB90E-9BB5-4C68-B7A0-26322A66FB56}"/>
              </a:ext>
            </a:extLst>
          </p:cNvPr>
          <p:cNvSpPr txBox="1"/>
          <p:nvPr/>
        </p:nvSpPr>
        <p:spPr>
          <a:xfrm>
            <a:off x="6387151" y="3278873"/>
            <a:ext cx="201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D2435"/>
                </a:solidFill>
                <a:latin typeface="Embassy BT" panose="03030602040507090C03" pitchFamily="66" charset="0"/>
              </a:rPr>
              <a:t>Poesia</a:t>
            </a:r>
          </a:p>
        </p:txBody>
      </p:sp>
    </p:spTree>
    <p:extLst>
      <p:ext uri="{BB962C8B-B14F-4D97-AF65-F5344CB8AC3E}">
        <p14:creationId xmlns:p14="http://schemas.microsoft.com/office/powerpoint/2010/main" val="346672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EB37B-95F1-4649-BF5A-5DD239B7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5277087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Nísia Floresta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nascida no Rio Grande do Norte (1810), chegou a ser repudiada pela própria família por ter abandonado o marido (com quem se casara aos 13 anos), o que não a impediu de ser educadora, fundadora de colégio, republicana, abolicionista, nacionalista, escritora polêmica em jornais da época e autora de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Direitos das mulheres e injustiças dos homens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publicado em 1832, quando tinha apenas 22 anos.</a:t>
            </a:r>
          </a:p>
          <a:p>
            <a:pPr algn="just"/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 de </a:t>
            </a:r>
            <a:r>
              <a:rPr lang="pt-BR" sz="2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Barandas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Porto Alegre, autora de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Ramalhete ou flores escolhidas no jardim da imaginação 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(1845), tinha ideias semelhantes às de Nísia Floresta.</a:t>
            </a:r>
          </a:p>
          <a:p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Maria Firmina dos Reis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conterrânea e contemporânea de Gonçalves Dias, escreveu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Úrsula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tido como o primeiro romance de autoria feminina no Brasil.</a:t>
            </a:r>
          </a:p>
          <a:p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Narcisa Amália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considerada a primeira poetisa brasileira, publicou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Nebulosas 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(1870) e outros livros de poemas, guiando-se pelas ideias liberais, democráticas e progressistas de Victor Hugo, que influenciavam os jovens de sua geração, como Fagundes Varela que, segundo dizem, foi apaixonado por ela.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818DA-6E01-43EC-AB71-BFA90A06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2263"/>
            <a:ext cx="8596668" cy="5509099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(pseudônimo de Benedicta Bormann) (1853-1895) teve uma obra extensa. Delia nasceu em Porto Alegre e viveu toda a vida no Rio de Janeiro. Recebeu educação esmerada e publicou vários romances: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Aurélia 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(1883),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Uma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vítima,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Magdalena 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(1884),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Lésbia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(1890),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Celeste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(1893) e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Angelina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(1894); alguns desses, primeiramente em folhetins. Seus temas eram a profissão e a satisfação dos desejos da mulher, o que a coloca como uma das primeiras escritoras, no Brasil, a falar da sexualidade feminina. </a:t>
            </a:r>
          </a:p>
          <a:p>
            <a:pPr algn="just"/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Já a escritora 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Júlia Lopes de Almeida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(1862-1934) foi autora de vários livros de sucesso, além de jornalista, tendo participado do corpo de redatores de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semana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do Rio de Janeiro, ao lado de Olavo Bilac, Artur Azevedo e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Filinto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Almeida, com quem se casou. Preocupou-se com a urbanização do Rio de Janeiro e lutou pela pesquisa de campo como ponto de partida para escrever romances.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Cruel amor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(1911), por exemplo, foi escrito depois de longas conversas com pescadores na praia de Copacabana.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.</a:t>
            </a:r>
            <a:endParaRPr lang="pt-BR" b="0" i="0" dirty="0">
              <a:solidFill>
                <a:srgbClr val="545454"/>
              </a:solidFill>
              <a:effectLst/>
              <a:latin typeface="Lato" panose="020F050202020403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6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CA3C1-0893-4920-B4AE-0BEEA48A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458" y="669413"/>
            <a:ext cx="4947311" cy="5224950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produção literária dos autores brasileiros do Romantismo é subdividida em três gerações. São as chamadas gerações românticas no Brasil.</a:t>
            </a:r>
          </a:p>
          <a:p>
            <a:pPr marL="0" indent="0" algn="ctr" fontAlgn="base">
              <a:buNone/>
            </a:pP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 primeira geração denominada 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nacionalista ou indianista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segunda geração romântica foi batizada de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geração do mal-do-século</a:t>
            </a:r>
            <a:r>
              <a:rPr lang="pt-BR" sz="2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 ultra romântica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a terceira de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geração condoreira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social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pic>
        <p:nvPicPr>
          <p:cNvPr id="5" name="Imagem 4" descr="Uma imagem contendo rebanho, grupo, homem, em pé&#10;&#10;Descrição gerada automaticamente">
            <a:extLst>
              <a:ext uri="{FF2B5EF4-FFF2-40B4-BE49-F238E27FC236}">
                <a16:creationId xmlns:a16="http://schemas.microsoft.com/office/drawing/2014/main" id="{C34EFFB2-BA59-4AEC-BA58-F7ED7124D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2" r="2282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81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48C14-2DD5-4587-A7C2-14AD8B4A4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559558"/>
            <a:ext cx="4184035" cy="548180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Primeira Geração</a:t>
            </a:r>
          </a:p>
          <a:p>
            <a:pPr marL="0" indent="0" algn="l" fontAlgn="base">
              <a:buNone/>
            </a:pPr>
            <a:r>
              <a:rPr lang="pt-BR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 marcada pela exaltação à natureza, volta ao passado histórico, medievalismo, criação do herói nacional na figura do índio.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Essa alusão ao indígena deu origem ao nome dessa fase da literatura brasileira.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 sentimento e a religiosidade também são características marcantes da produção literária dos autores da primeira geração.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Entre os principais poetas podemos destacar Gonçalves Dias, Gonçalves de Magalhães e Araújo Porto Alegre.</a:t>
            </a:r>
          </a:p>
          <a:p>
            <a:pPr algn="l" fontAlgn="base"/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0" name="Espaço Reservado para Conteúdo 9" descr="Foto em preto e branco de homens&#10;&#10;Descrição gerada automaticamente">
            <a:extLst>
              <a:ext uri="{FF2B5EF4-FFF2-40B4-BE49-F238E27FC236}">
                <a16:creationId xmlns:a16="http://schemas.microsoft.com/office/drawing/2014/main" id="{D15B815E-EDDD-4E35-87DD-E8981A492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14" y="725684"/>
            <a:ext cx="3517206" cy="5315677"/>
          </a:xfrm>
        </p:spPr>
      </p:pic>
    </p:spTree>
    <p:extLst>
      <p:ext uri="{BB962C8B-B14F-4D97-AF65-F5344CB8AC3E}">
        <p14:creationId xmlns:p14="http://schemas.microsoft.com/office/powerpoint/2010/main" val="198799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C2023-6377-43A6-90BC-C61CC225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1" y="67298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Principais características:</a:t>
            </a:r>
          </a:p>
          <a:p>
            <a:pPr marL="0" indent="0" algn="just">
              <a:buNone/>
            </a:pPr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figura do índio é construída como a de um herói nacional;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presenta forte nacionalismo;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Valoriza a natureza brasileira;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Sofre influência da chegada da família real ao Brasil (1808);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Possui diálogos com o processo de Independência do Brasil (1822).</a:t>
            </a:r>
          </a:p>
          <a:p>
            <a:endParaRPr lang="pt-BR" dirty="0"/>
          </a:p>
        </p:txBody>
      </p:sp>
      <p:pic>
        <p:nvPicPr>
          <p:cNvPr id="5" name="Imagem 4" descr="Grupo de pessoas dentro de barco na água&#10;&#10;Descrição gerada automaticamente com confiança baixa">
            <a:extLst>
              <a:ext uri="{FF2B5EF4-FFF2-40B4-BE49-F238E27FC236}">
                <a16:creationId xmlns:a16="http://schemas.microsoft.com/office/drawing/2014/main" id="{B170C21E-FD21-4FC4-95AB-311AEDF3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07" y="4279803"/>
            <a:ext cx="3845433" cy="21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F7991-1D75-4008-998A-F668FC913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50376"/>
            <a:ext cx="5418666" cy="5590985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Segunda Geração</a:t>
            </a:r>
          </a:p>
          <a:p>
            <a:pPr marL="0" indent="0" algn="l" fontAlgn="base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É a geração do mal-do-século, que foi intensamente influenciada pela poesia de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Byron e Musset. Por esse motivo, é também chamada de "geração byroniana".</a:t>
            </a:r>
          </a:p>
          <a:p>
            <a:pPr marL="0" indent="0" algn="l" fontAlgn="base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As obras dessa fase da literatura são impregnadas de egocentrismo, negativismo boêmio, pessimismo, dúvida, desilusão adolescente e tédio constante.</a:t>
            </a:r>
          </a:p>
          <a:p>
            <a:pPr marL="0" indent="0" algn="l" fontAlgn="base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São essas as características do ultrarromantismo, o verdadeiro mal-do-século.</a:t>
            </a:r>
          </a:p>
          <a:p>
            <a:pPr marL="0" indent="0" algn="l" fontAlgn="base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 tema preferido é a fuga da realidade, que se manifesta na idealização da infância, nas virgens sonhadas e na exaltação da morte.</a:t>
            </a:r>
          </a:p>
          <a:p>
            <a:pPr marL="0" indent="0" algn="l" fontAlgn="base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Os principais poetas dessa geração foram Álvares de Azevedo, Casimiro de Abreu, Junqueira Freire e Fagundes Varela.</a:t>
            </a:r>
          </a:p>
          <a:p>
            <a:endParaRPr lang="pt-BR" dirty="0"/>
          </a:p>
        </p:txBody>
      </p:sp>
      <p:pic>
        <p:nvPicPr>
          <p:cNvPr id="6" name="Espaço Reservado para Conteúdo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A9FDF8F-4276-416F-AC1D-9F25F7AAD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16" y="909257"/>
            <a:ext cx="3596190" cy="4673221"/>
          </a:xfrm>
        </p:spPr>
      </p:pic>
    </p:spTree>
    <p:extLst>
      <p:ext uri="{BB962C8B-B14F-4D97-AF65-F5344CB8AC3E}">
        <p14:creationId xmlns:p14="http://schemas.microsoft.com/office/powerpoint/2010/main" val="2168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F3AE-2196-4202-A797-192CE109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3207"/>
            <a:ext cx="10126654" cy="3407950"/>
          </a:xfrm>
        </p:spPr>
        <p:txBody>
          <a:bodyPr/>
          <a:lstStyle/>
          <a:p>
            <a:pPr algn="just"/>
            <a:r>
              <a:rPr lang="pt-B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Principais características</a:t>
            </a:r>
          </a:p>
          <a:p>
            <a:pPr marL="0" indent="0" algn="just">
              <a:buNone/>
            </a:pPr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Presença de intenso sentimentalismo;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Predominância do egocentrismo;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Tematização do amor, da tristeza e, em alguns casos, do grotesco;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Influência da poesia europeia.</a:t>
            </a:r>
          </a:p>
          <a:p>
            <a:endParaRPr lang="pt-BR" dirty="0"/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03D2F8F-76C1-4BDE-B066-E1F5F599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61" y="4114428"/>
            <a:ext cx="2995585" cy="24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9AB93-F57F-4DCC-93E7-11102CCD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23081"/>
            <a:ext cx="5000135" cy="5618280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Terceira Geração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 Geração Condoreira foi caracterizada pela poesia social e libertária. Nela estão refletidas as lutas internas da segunda metade do reinado de Dom Pedro II.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Essa geração sofreu intensamente a influência das ideias de Victor Hugo, de sua poesia político-social.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 consequência dessa ligação, essa fase da literatura também é chamada de "geração hugoana".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 termo condoreirismo é consequência do símbolo de liberdade adotado pelos jovens românticos: o condor, águia que habita o alto da cordilheira dos Andes.</a:t>
            </a:r>
          </a:p>
          <a:p>
            <a:pPr marL="0" indent="0" algn="l" fontAlgn="base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Seu principal representante foi Castro Alves, seguido por Sousândrade.</a:t>
            </a:r>
          </a:p>
          <a:p>
            <a:endParaRPr lang="pt-BR" dirty="0"/>
          </a:p>
        </p:txBody>
      </p:sp>
      <p:pic>
        <p:nvPicPr>
          <p:cNvPr id="6" name="Espaço Reservado para Conteúdo 5" descr="Foto em preto e branco de grupo de pessoas na neve&#10;&#10;Descrição gerada automaticamente">
            <a:extLst>
              <a:ext uri="{FF2B5EF4-FFF2-40B4-BE49-F238E27FC236}">
                <a16:creationId xmlns:a16="http://schemas.microsoft.com/office/drawing/2014/main" id="{B886D19D-63CD-4366-9BC4-DAF858069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89" y="1317561"/>
            <a:ext cx="5288205" cy="3691167"/>
          </a:xfrm>
        </p:spPr>
      </p:pic>
    </p:spTree>
    <p:extLst>
      <p:ext uri="{BB962C8B-B14F-4D97-AF65-F5344CB8AC3E}">
        <p14:creationId xmlns:p14="http://schemas.microsoft.com/office/powerpoint/2010/main" val="38074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544827-F3A9-4C54-BF1F-A49CB38E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09" y="591097"/>
            <a:ext cx="8596668" cy="2982097"/>
          </a:xfrm>
        </p:spPr>
        <p:txBody>
          <a:bodyPr>
            <a:noAutofit/>
          </a:bodyPr>
          <a:lstStyle/>
          <a:p>
            <a:pPr algn="just"/>
            <a:r>
              <a:rPr lang="pt-B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Principais características</a:t>
            </a:r>
          </a:p>
          <a:p>
            <a:pPr marL="0" indent="0" algn="just">
              <a:buNone/>
            </a:pPr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Presença de forte tom de denúncia social, principalmente, acerca da escravidão;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Afastamento da idealização amorosa praticada pelas outras gerações.</a:t>
            </a:r>
          </a:p>
          <a:p>
            <a:pPr marL="0" indent="0">
              <a:buNone/>
            </a:pP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edifício, homem, foto, em pé&#10;&#10;Descrição gerada automaticamente">
            <a:extLst>
              <a:ext uri="{FF2B5EF4-FFF2-40B4-BE49-F238E27FC236}">
                <a16:creationId xmlns:a16="http://schemas.microsoft.com/office/drawing/2014/main" id="{AB3A5DBD-E4B5-4543-B24E-0AF1DEF69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58" y="3764075"/>
            <a:ext cx="4958861" cy="27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256CE-13AC-4BAE-92BE-7E9264A7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597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Mulheres na poesia romântica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0BB1D-E9B1-412B-847A-7CB9EECD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197"/>
            <a:ext cx="9039872" cy="49814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0" i="0" dirty="0">
                <a:solidFill>
                  <a:srgbClr val="545454"/>
                </a:solidFill>
                <a:effectLst/>
                <a:latin typeface="tahoma" panose="020B0604030504040204" pitchFamily="34" charset="0"/>
              </a:rPr>
              <a:t>	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São bem poucos os nomes de mulheres escritoras contemplados pelos manuais de História da Literatura. Isso não é de se admirar dadas as condições sociais que por séculos aprisionaram a mulher num padrão imposto de comportamento que, ao mesmo tempo em que lhe negava a mesma educação oferecida aos homens, determinava o que dela se esperava, atribuindo-lhe atividades culturalmente aceitas como femininas.  Se de algum modo a mulher fugisse aos papéis propostos, consideravam-na decaída, pensamento que refletia menos a realidade da mulher e muito mais a visão maniqueísta com que era vista pela sociedade.  </a:t>
            </a:r>
          </a:p>
          <a:p>
            <a:pPr marL="0" indent="0" algn="just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No século XIX, quando profundas transformações começaram a alterar as estruturas econômicas e sociais em todo o mundo, movimentos feministas, paralelos aos movimentos sociais iniciaram o questionamento do papel atribuído à mulher, reivindicando seu direito de educação e de voto.</a:t>
            </a:r>
          </a:p>
          <a:p>
            <a:pPr marL="0" indent="0">
              <a:buNone/>
            </a:pPr>
            <a:b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127C5DA3AFE94AAEDC707A72BF7494" ma:contentTypeVersion="1" ma:contentTypeDescription="Crie um novo documento." ma:contentTypeScope="" ma:versionID="b4c449ecb5dd6dc892a5daf3638e3b3f">
  <xsd:schema xmlns:xsd="http://www.w3.org/2001/XMLSchema" xmlns:xs="http://www.w3.org/2001/XMLSchema" xmlns:p="http://schemas.microsoft.com/office/2006/metadata/properties" xmlns:ns2="0a642cbf-55f8-4548-bbfe-8b33d76cf904" targetNamespace="http://schemas.microsoft.com/office/2006/metadata/properties" ma:root="true" ma:fieldsID="f61a6c1215bb49ceda318141a921df86" ns2:_="">
    <xsd:import namespace="0a642cbf-55f8-4548-bbfe-8b33d76cf90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42cbf-55f8-4548-bbfe-8b33d76cf90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a642cbf-55f8-4548-bbfe-8b33d76cf904" xsi:nil="true"/>
  </documentManagement>
</p:properties>
</file>

<file path=customXml/itemProps1.xml><?xml version="1.0" encoding="utf-8"?>
<ds:datastoreItem xmlns:ds="http://schemas.openxmlformats.org/officeDocument/2006/customXml" ds:itemID="{9178BFA0-7842-4A0D-A197-C24765598BE2}"/>
</file>

<file path=customXml/itemProps2.xml><?xml version="1.0" encoding="utf-8"?>
<ds:datastoreItem xmlns:ds="http://schemas.openxmlformats.org/officeDocument/2006/customXml" ds:itemID="{291A82D0-B73E-43B6-8D2B-B4D791628183}"/>
</file>

<file path=customXml/itemProps3.xml><?xml version="1.0" encoding="utf-8"?>
<ds:datastoreItem xmlns:ds="http://schemas.openxmlformats.org/officeDocument/2006/customXml" ds:itemID="{887E0EF2-274D-4443-9906-9D7164A86E22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1005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Embassy BT</vt:lpstr>
      <vt:lpstr>Lato</vt:lpstr>
      <vt:lpstr>tahoma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Mulheres na poesia romântica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CRISTINA LOOSE</dc:creator>
  <cp:lastModifiedBy>SILVIA CRISTINA LOOSE</cp:lastModifiedBy>
  <cp:revision>4</cp:revision>
  <dcterms:created xsi:type="dcterms:W3CDTF">2022-04-03T16:24:11Z</dcterms:created>
  <dcterms:modified xsi:type="dcterms:W3CDTF">2022-04-03T17:13:48Z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0x01010069127C5DA3AFE94AAEDC707A72BF7494</vt:lpwstr>
  </property>
</Properties>
</file>