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57" r:id="rId4"/>
    <p:sldId id="258" r:id="rId5"/>
    <p:sldId id="259" r:id="rId6"/>
    <p:sldId id="261" r:id="rId7"/>
    <p:sldId id="263" r:id="rId8"/>
    <p:sldId id="266" r:id="rId9"/>
    <p:sldId id="273" r:id="rId10"/>
    <p:sldId id="271" r:id="rId11"/>
    <p:sldId id="268" r:id="rId12"/>
    <p:sldId id="272"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70" d="100"/>
          <a:sy n="70" d="100"/>
        </p:scale>
        <p:origin x="-2154" y="-1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a:xfrm>
            <a:off x="5332412" y="5883275"/>
            <a:ext cx="4324044" cy="365125"/>
          </a:xfrm>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9237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6BE48139-C39D-4E67-A245-1F2CF9AB872D}" type="datetimeFigureOut">
              <a:rPr lang="pt-BR" smtClean="0"/>
              <a:t>07/09/2020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90664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271914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303999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2699792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3350952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1031883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599529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20643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951856" y="5867131"/>
            <a:ext cx="551167" cy="365125"/>
          </a:xfrm>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117143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BE48139-C39D-4E67-A245-1F2CF9AB872D}" type="datetimeFigureOut">
              <a:rPr lang="pt-BR" smtClean="0"/>
              <a:t>07/09/2020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376672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BE48139-C39D-4E67-A245-1F2CF9AB872D}" type="datetimeFigureOut">
              <a:rPr lang="pt-BR" smtClean="0"/>
              <a:t>07/09/2020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384525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6BE48139-C39D-4E67-A245-1F2CF9AB872D}" type="datetimeFigureOut">
              <a:rPr lang="pt-BR" smtClean="0"/>
              <a:t>07/09/2020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402542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6BE48139-C39D-4E67-A245-1F2CF9AB872D}" type="datetimeFigureOut">
              <a:rPr lang="pt-BR" smtClean="0"/>
              <a:t>07/09/2020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308443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48139-C39D-4E67-A245-1F2CF9AB872D}" type="datetimeFigureOut">
              <a:rPr lang="pt-BR" smtClean="0"/>
              <a:t>07/09/2020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101421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6BE48139-C39D-4E67-A245-1F2CF9AB872D}" type="datetimeFigureOut">
              <a:rPr lang="pt-BR" smtClean="0"/>
              <a:t>07/09/2020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52925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6BE48139-C39D-4E67-A245-1F2CF9AB872D}" type="datetimeFigureOut">
              <a:rPr lang="pt-BR" smtClean="0"/>
              <a:t>07/09/2020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EDBC95-4CA9-43E5-B8DC-12A1187E329B}" type="slidenum">
              <a:rPr lang="pt-BR" smtClean="0"/>
              <a:t>‹nº›</a:t>
            </a:fld>
            <a:endParaRPr lang="pt-BR"/>
          </a:p>
        </p:txBody>
      </p:sp>
    </p:spTree>
    <p:extLst>
      <p:ext uri="{BB962C8B-B14F-4D97-AF65-F5344CB8AC3E}">
        <p14:creationId xmlns:p14="http://schemas.microsoft.com/office/powerpoint/2010/main" val="343981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E48139-C39D-4E67-A245-1F2CF9AB872D}" type="datetimeFigureOut">
              <a:rPr lang="pt-BR" smtClean="0"/>
              <a:t>07/09/2020</a:t>
            </a:fld>
            <a:endParaRPr lang="pt-B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EDBC95-4CA9-43E5-B8DC-12A1187E329B}" type="slidenum">
              <a:rPr lang="pt-BR" smtClean="0"/>
              <a:t>‹nº›</a:t>
            </a:fld>
            <a:endParaRPr lang="pt-BR"/>
          </a:p>
        </p:txBody>
      </p:sp>
    </p:spTree>
    <p:extLst>
      <p:ext uri="{BB962C8B-B14F-4D97-AF65-F5344CB8AC3E}">
        <p14:creationId xmlns:p14="http://schemas.microsoft.com/office/powerpoint/2010/main" val="103532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a:t>
            </a:r>
            <a:endParaRPr lang="pt-BR" dirty="0"/>
          </a:p>
        </p:txBody>
      </p:sp>
      <p:sp>
        <p:nvSpPr>
          <p:cNvPr id="3" name="Subtítulo 2"/>
          <p:cNvSpPr>
            <a:spLocks noGrp="1"/>
          </p:cNvSpPr>
          <p:nvPr>
            <p:ph type="subTitle" idx="1"/>
          </p:nvPr>
        </p:nvSpPr>
        <p:spPr/>
        <p:txBody>
          <a:bodyPr/>
          <a:lstStyle/>
          <a:p>
            <a:r>
              <a:rPr lang="pt-BR" dirty="0" smtClean="0"/>
              <a:t>CONHECIMENTOS BÁSICOS</a:t>
            </a:r>
          </a:p>
          <a:p>
            <a:r>
              <a:rPr lang="pt-BR" dirty="0" smtClean="0"/>
              <a:t>PROF LUIZ PINHEIRO</a:t>
            </a:r>
            <a:endParaRPr lang="pt-BR" dirty="0"/>
          </a:p>
        </p:txBody>
      </p:sp>
    </p:spTree>
    <p:extLst>
      <p:ext uri="{BB962C8B-B14F-4D97-AF65-F5344CB8AC3E}">
        <p14:creationId xmlns:p14="http://schemas.microsoft.com/office/powerpoint/2010/main" val="403636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p:nvPr/>
        </p:nvPicPr>
        <p:blipFill>
          <a:blip r:embed="rId2"/>
          <a:stretch>
            <a:fillRect/>
          </a:stretch>
        </p:blipFill>
        <p:spPr>
          <a:xfrm>
            <a:off x="1796927" y="2756754"/>
            <a:ext cx="7084136" cy="3419193"/>
          </a:xfrm>
          <a:prstGeom prst="rect">
            <a:avLst/>
          </a:prstGeom>
        </p:spPr>
      </p:pic>
      <p:sp>
        <p:nvSpPr>
          <p:cNvPr id="2" name="Retângulo 1"/>
          <p:cNvSpPr/>
          <p:nvPr/>
        </p:nvSpPr>
        <p:spPr>
          <a:xfrm>
            <a:off x="1540206" y="381213"/>
            <a:ext cx="3655168" cy="369332"/>
          </a:xfrm>
          <a:prstGeom prst="rect">
            <a:avLst/>
          </a:prstGeom>
        </p:spPr>
        <p:txBody>
          <a:bodyPr wrap="none">
            <a:spAutoFit/>
          </a:bodyPr>
          <a:lstStyle/>
          <a:p>
            <a:r>
              <a:rPr lang="pt-BR" b="1" dirty="0"/>
              <a:t>Como Estruturar o Banco de Dados</a:t>
            </a:r>
          </a:p>
        </p:txBody>
      </p:sp>
      <p:sp>
        <p:nvSpPr>
          <p:cNvPr id="3" name="Retângulo 2"/>
          <p:cNvSpPr/>
          <p:nvPr/>
        </p:nvSpPr>
        <p:spPr>
          <a:xfrm>
            <a:off x="1399081" y="910095"/>
            <a:ext cx="7879829" cy="923330"/>
          </a:xfrm>
          <a:prstGeom prst="rect">
            <a:avLst/>
          </a:prstGeom>
        </p:spPr>
        <p:txBody>
          <a:bodyPr wrap="square">
            <a:spAutoFit/>
          </a:bodyPr>
          <a:lstStyle/>
          <a:p>
            <a:r>
              <a:rPr lang="pt-BR" dirty="0"/>
              <a:t>Para projetar um banco de dados de maneira adequada, é necessário conhecer a estrutura e a origem dos dados que serão armazenados. Por isso, é indispensável questionar os interessados no projeto e levantar toda informação possível.</a:t>
            </a:r>
          </a:p>
        </p:txBody>
      </p:sp>
      <p:sp>
        <p:nvSpPr>
          <p:cNvPr id="4" name="Retângulo 3"/>
          <p:cNvSpPr/>
          <p:nvPr/>
        </p:nvSpPr>
        <p:spPr>
          <a:xfrm>
            <a:off x="1181722" y="1833425"/>
            <a:ext cx="8314546" cy="923330"/>
          </a:xfrm>
          <a:prstGeom prst="rect">
            <a:avLst/>
          </a:prstGeom>
        </p:spPr>
        <p:txBody>
          <a:bodyPr wrap="square">
            <a:spAutoFit/>
          </a:bodyPr>
          <a:lstStyle/>
          <a:p>
            <a:r>
              <a:rPr lang="pt-BR" dirty="0"/>
              <a:t>Na concepção de um sistema, questionar corresponde à fase da entrevista conhecida como </a:t>
            </a:r>
            <a:r>
              <a:rPr lang="pt-BR" b="1" u="sng" dirty="0">
                <a:solidFill>
                  <a:srgbClr val="FF0000"/>
                </a:solidFill>
              </a:rPr>
              <a:t>Análise de Requisitos</a:t>
            </a:r>
            <a:r>
              <a:rPr lang="pt-BR" dirty="0"/>
              <a:t>. Já os interessados no projeto são as pessoas que vão usar os dados.</a:t>
            </a:r>
          </a:p>
        </p:txBody>
      </p:sp>
      <p:sp>
        <p:nvSpPr>
          <p:cNvPr id="6" name="Retângulo 5"/>
          <p:cNvSpPr/>
          <p:nvPr/>
        </p:nvSpPr>
        <p:spPr>
          <a:xfrm>
            <a:off x="1974968" y="3994964"/>
            <a:ext cx="1385316" cy="523220"/>
          </a:xfrm>
          <a:prstGeom prst="rect">
            <a:avLst/>
          </a:prstGeom>
        </p:spPr>
        <p:txBody>
          <a:bodyPr wrap="none">
            <a:spAutoFit/>
          </a:bodyPr>
          <a:lstStyle/>
          <a:p>
            <a:pPr algn="ctr"/>
            <a:r>
              <a:rPr lang="pt-BR" sz="1400" b="1" dirty="0">
                <a:solidFill>
                  <a:schemeClr val="bg1"/>
                </a:solidFill>
              </a:rPr>
              <a:t>Projeção </a:t>
            </a:r>
            <a:r>
              <a:rPr lang="pt-BR" sz="1400" b="1" dirty="0" smtClean="0">
                <a:solidFill>
                  <a:schemeClr val="bg1"/>
                </a:solidFill>
              </a:rPr>
              <a:t>de</a:t>
            </a:r>
          </a:p>
          <a:p>
            <a:pPr algn="ctr"/>
            <a:r>
              <a:rPr lang="pt-BR" sz="1400" b="1" dirty="0" smtClean="0">
                <a:solidFill>
                  <a:schemeClr val="bg1"/>
                </a:solidFill>
              </a:rPr>
              <a:t>banco </a:t>
            </a:r>
            <a:r>
              <a:rPr lang="pt-BR" sz="1400" b="1" dirty="0">
                <a:solidFill>
                  <a:schemeClr val="bg1"/>
                </a:solidFill>
              </a:rPr>
              <a:t>de dados</a:t>
            </a:r>
          </a:p>
        </p:txBody>
      </p:sp>
      <p:sp>
        <p:nvSpPr>
          <p:cNvPr id="7" name="Retângulo 6"/>
          <p:cNvSpPr/>
          <p:nvPr/>
        </p:nvSpPr>
        <p:spPr>
          <a:xfrm>
            <a:off x="3779406" y="4023753"/>
            <a:ext cx="1499128" cy="523220"/>
          </a:xfrm>
          <a:prstGeom prst="rect">
            <a:avLst/>
          </a:prstGeom>
        </p:spPr>
        <p:txBody>
          <a:bodyPr wrap="none">
            <a:spAutoFit/>
          </a:bodyPr>
          <a:lstStyle/>
          <a:p>
            <a:r>
              <a:rPr lang="pt-BR" sz="1400" b="1" dirty="0" smtClean="0">
                <a:solidFill>
                  <a:schemeClr val="bg1"/>
                </a:solidFill>
              </a:rPr>
              <a:t>Questionamento</a:t>
            </a:r>
          </a:p>
          <a:p>
            <a:r>
              <a:rPr lang="pt-BR" sz="1400" b="1" dirty="0" smtClean="0">
                <a:solidFill>
                  <a:schemeClr val="bg1"/>
                </a:solidFill>
              </a:rPr>
              <a:t>aos </a:t>
            </a:r>
            <a:r>
              <a:rPr lang="pt-BR" sz="1400" b="1" dirty="0">
                <a:solidFill>
                  <a:schemeClr val="bg1"/>
                </a:solidFill>
              </a:rPr>
              <a:t>interessados</a:t>
            </a:r>
          </a:p>
        </p:txBody>
      </p:sp>
      <p:sp>
        <p:nvSpPr>
          <p:cNvPr id="8" name="Retângulo 7"/>
          <p:cNvSpPr/>
          <p:nvPr/>
        </p:nvSpPr>
        <p:spPr>
          <a:xfrm>
            <a:off x="5719663" y="3261754"/>
            <a:ext cx="1025922" cy="523220"/>
          </a:xfrm>
          <a:prstGeom prst="rect">
            <a:avLst/>
          </a:prstGeom>
        </p:spPr>
        <p:txBody>
          <a:bodyPr wrap="none">
            <a:spAutoFit/>
          </a:bodyPr>
          <a:lstStyle/>
          <a:p>
            <a:pPr algn="ctr"/>
            <a:r>
              <a:rPr lang="pt-BR" sz="1400" b="1" dirty="0">
                <a:solidFill>
                  <a:schemeClr val="bg1"/>
                </a:solidFill>
              </a:rPr>
              <a:t>Análise </a:t>
            </a:r>
            <a:r>
              <a:rPr lang="pt-BR" sz="1400" b="1" dirty="0" smtClean="0">
                <a:solidFill>
                  <a:schemeClr val="bg1"/>
                </a:solidFill>
              </a:rPr>
              <a:t>de</a:t>
            </a:r>
          </a:p>
          <a:p>
            <a:pPr algn="ctr"/>
            <a:r>
              <a:rPr lang="pt-BR" sz="1400" b="1" dirty="0" smtClean="0">
                <a:solidFill>
                  <a:schemeClr val="bg1"/>
                </a:solidFill>
              </a:rPr>
              <a:t> </a:t>
            </a:r>
            <a:r>
              <a:rPr lang="pt-BR" sz="1400" b="1" dirty="0">
                <a:solidFill>
                  <a:schemeClr val="bg1"/>
                </a:solidFill>
              </a:rPr>
              <a:t>Requisitos</a:t>
            </a:r>
          </a:p>
        </p:txBody>
      </p:sp>
      <p:sp>
        <p:nvSpPr>
          <p:cNvPr id="9" name="Retângulo 8"/>
          <p:cNvSpPr/>
          <p:nvPr/>
        </p:nvSpPr>
        <p:spPr>
          <a:xfrm>
            <a:off x="5719298" y="4719735"/>
            <a:ext cx="998991" cy="523220"/>
          </a:xfrm>
          <a:prstGeom prst="rect">
            <a:avLst/>
          </a:prstGeom>
        </p:spPr>
        <p:txBody>
          <a:bodyPr wrap="none">
            <a:spAutoFit/>
          </a:bodyPr>
          <a:lstStyle/>
          <a:p>
            <a:pPr algn="ctr"/>
            <a:r>
              <a:rPr lang="pt-BR" sz="1400" b="1" dirty="0" smtClean="0">
                <a:solidFill>
                  <a:schemeClr val="bg1"/>
                </a:solidFill>
              </a:rPr>
              <a:t>Usuários</a:t>
            </a:r>
          </a:p>
          <a:p>
            <a:pPr algn="ctr"/>
            <a:r>
              <a:rPr lang="pt-BR" sz="1400" b="1" dirty="0" smtClean="0">
                <a:solidFill>
                  <a:schemeClr val="bg1"/>
                </a:solidFill>
              </a:rPr>
              <a:t> </a:t>
            </a:r>
            <a:r>
              <a:rPr lang="pt-BR" sz="1400" b="1" dirty="0">
                <a:solidFill>
                  <a:schemeClr val="bg1"/>
                </a:solidFill>
              </a:rPr>
              <a:t>dos dados</a:t>
            </a:r>
          </a:p>
        </p:txBody>
      </p:sp>
      <p:sp>
        <p:nvSpPr>
          <p:cNvPr id="10" name="Retângulo 9"/>
          <p:cNvSpPr/>
          <p:nvPr/>
        </p:nvSpPr>
        <p:spPr>
          <a:xfrm>
            <a:off x="7318357" y="3994964"/>
            <a:ext cx="1382110" cy="523220"/>
          </a:xfrm>
          <a:prstGeom prst="rect">
            <a:avLst/>
          </a:prstGeom>
        </p:spPr>
        <p:txBody>
          <a:bodyPr wrap="none">
            <a:spAutoFit/>
          </a:bodyPr>
          <a:lstStyle/>
          <a:p>
            <a:pPr algn="ctr"/>
            <a:r>
              <a:rPr lang="pt-BR" sz="1400" b="1" dirty="0">
                <a:solidFill>
                  <a:schemeClr val="bg1"/>
                </a:solidFill>
              </a:rPr>
              <a:t>Lançamento </a:t>
            </a:r>
            <a:r>
              <a:rPr lang="pt-BR" sz="1400" b="1" dirty="0" smtClean="0">
                <a:solidFill>
                  <a:schemeClr val="bg1"/>
                </a:solidFill>
              </a:rPr>
              <a:t>de</a:t>
            </a:r>
          </a:p>
          <a:p>
            <a:pPr algn="ctr"/>
            <a:r>
              <a:rPr lang="pt-BR" sz="1400" b="1" dirty="0" smtClean="0">
                <a:solidFill>
                  <a:schemeClr val="bg1"/>
                </a:solidFill>
              </a:rPr>
              <a:t> </a:t>
            </a:r>
            <a:r>
              <a:rPr lang="pt-BR" sz="1400" b="1" dirty="0">
                <a:solidFill>
                  <a:schemeClr val="bg1"/>
                </a:solidFill>
              </a:rPr>
              <a:t>informações</a:t>
            </a:r>
          </a:p>
        </p:txBody>
      </p:sp>
    </p:spTree>
    <p:extLst>
      <p:ext uri="{BB962C8B-B14F-4D97-AF65-F5344CB8AC3E}">
        <p14:creationId xmlns:p14="http://schemas.microsoft.com/office/powerpoint/2010/main" val="1402712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968" y="2524917"/>
            <a:ext cx="5634787" cy="400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ângulo 2"/>
          <p:cNvSpPr/>
          <p:nvPr/>
        </p:nvSpPr>
        <p:spPr>
          <a:xfrm>
            <a:off x="1504012" y="539569"/>
            <a:ext cx="9588703" cy="1477328"/>
          </a:xfrm>
          <a:prstGeom prst="rect">
            <a:avLst/>
          </a:prstGeom>
        </p:spPr>
        <p:txBody>
          <a:bodyPr wrap="square">
            <a:spAutoFit/>
          </a:bodyPr>
          <a:lstStyle/>
          <a:p>
            <a:pPr algn="just"/>
            <a:r>
              <a:rPr lang="pt-BR" dirty="0"/>
              <a:t>Com o processo de Análise de Requisitos, evitam-se possíveis contratempos que poderiam acontecer no futuro, como comprometimento no acesso ou na consulta de dados armazenados no banco de dados.  Esses contratempos futuros poderiam gerar retrabalho e complicações na </a:t>
            </a:r>
            <a:r>
              <a:rPr lang="pt-BR" b="1" u="sng" dirty="0">
                <a:solidFill>
                  <a:srgbClr val="FF0000"/>
                </a:solidFill>
              </a:rPr>
              <a:t>recuperação dos dados</a:t>
            </a:r>
            <a:r>
              <a:rPr lang="pt-BR" dirty="0"/>
              <a:t>, além da indisponibilidade do banco de dados, causando consequências irreparáveis.</a:t>
            </a:r>
          </a:p>
        </p:txBody>
      </p:sp>
      <p:sp>
        <p:nvSpPr>
          <p:cNvPr id="4" name="Retângulo 3"/>
          <p:cNvSpPr/>
          <p:nvPr/>
        </p:nvSpPr>
        <p:spPr>
          <a:xfrm>
            <a:off x="1039318" y="1981577"/>
            <a:ext cx="10533089" cy="369332"/>
          </a:xfrm>
          <a:prstGeom prst="rect">
            <a:avLst/>
          </a:prstGeom>
        </p:spPr>
        <p:txBody>
          <a:bodyPr wrap="square">
            <a:spAutoFit/>
          </a:bodyPr>
          <a:lstStyle/>
          <a:p>
            <a:r>
              <a:rPr lang="pt-BR" b="1" dirty="0"/>
              <a:t>Entender o conceito e o modelo do que queremos fazer é fundamental para o sucesso do banco de dados.</a:t>
            </a:r>
            <a:endParaRPr lang="pt-BR" dirty="0"/>
          </a:p>
        </p:txBody>
      </p:sp>
      <p:sp>
        <p:nvSpPr>
          <p:cNvPr id="5" name="Retângulo 4"/>
          <p:cNvSpPr/>
          <p:nvPr/>
        </p:nvSpPr>
        <p:spPr>
          <a:xfrm>
            <a:off x="1540206" y="196547"/>
            <a:ext cx="3655168" cy="369332"/>
          </a:xfrm>
          <a:prstGeom prst="rect">
            <a:avLst/>
          </a:prstGeom>
        </p:spPr>
        <p:txBody>
          <a:bodyPr wrap="none">
            <a:spAutoFit/>
          </a:bodyPr>
          <a:lstStyle/>
          <a:p>
            <a:r>
              <a:rPr lang="pt-BR" b="1" dirty="0"/>
              <a:t>Como Estruturar o Banco de Dados</a:t>
            </a:r>
          </a:p>
        </p:txBody>
      </p:sp>
      <p:sp>
        <p:nvSpPr>
          <p:cNvPr id="7" name="Retângulo 6"/>
          <p:cNvSpPr/>
          <p:nvPr/>
        </p:nvSpPr>
        <p:spPr>
          <a:xfrm>
            <a:off x="1444286" y="2476731"/>
            <a:ext cx="3272050" cy="369332"/>
          </a:xfrm>
          <a:prstGeom prst="rect">
            <a:avLst/>
          </a:prstGeom>
        </p:spPr>
        <p:txBody>
          <a:bodyPr wrap="none">
            <a:spAutoFit/>
          </a:bodyPr>
          <a:lstStyle/>
          <a:p>
            <a:r>
              <a:rPr lang="pt-BR" b="1" dirty="0"/>
              <a:t>Banco de Dados Não Integrado</a:t>
            </a:r>
          </a:p>
        </p:txBody>
      </p:sp>
      <p:sp>
        <p:nvSpPr>
          <p:cNvPr id="8" name="Retângulo 7"/>
          <p:cNvSpPr/>
          <p:nvPr/>
        </p:nvSpPr>
        <p:spPr>
          <a:xfrm>
            <a:off x="1219203" y="2887209"/>
            <a:ext cx="3512357" cy="3046988"/>
          </a:xfrm>
          <a:prstGeom prst="rect">
            <a:avLst/>
          </a:prstGeom>
        </p:spPr>
        <p:txBody>
          <a:bodyPr wrap="square">
            <a:spAutoFit/>
          </a:bodyPr>
          <a:lstStyle/>
          <a:p>
            <a:pPr algn="just"/>
            <a:r>
              <a:rPr lang="pt-BR" sz="1600" dirty="0"/>
              <a:t>Atualmente, ainda é possível encontrar, nas organizações, sistemas diversos com sua própria base de dados. Mas será que utilizar bases de dados próprias é a melhor maneira de trabalhar? Parece que não. Por essa razão, não é recomendado manter essa estrutura na administração de bancos de dados. Baseado nessa organização, você não acha que ficaria difícil de realizar uma leitura sem uma ilustração? </a:t>
            </a:r>
          </a:p>
        </p:txBody>
      </p:sp>
      <p:sp>
        <p:nvSpPr>
          <p:cNvPr id="9" name="Retângulo 8"/>
          <p:cNvSpPr/>
          <p:nvPr/>
        </p:nvSpPr>
        <p:spPr>
          <a:xfrm>
            <a:off x="652076" y="5814277"/>
            <a:ext cx="4611973" cy="369332"/>
          </a:xfrm>
          <a:prstGeom prst="rect">
            <a:avLst/>
          </a:prstGeom>
        </p:spPr>
        <p:txBody>
          <a:bodyPr wrap="square">
            <a:spAutoFit/>
          </a:bodyPr>
          <a:lstStyle/>
          <a:p>
            <a:r>
              <a:rPr lang="pt-BR" sz="1200" b="1" dirty="0">
                <a:solidFill>
                  <a:schemeClr val="tx1">
                    <a:lumMod val="95000"/>
                    <a:lumOff val="5000"/>
                  </a:schemeClr>
                </a:solidFill>
              </a:rPr>
              <a:t>Fica difícil, não é mesmo? Agora, tente imaginar isso funcionando</a:t>
            </a:r>
            <a:r>
              <a:rPr lang="pt-BR" dirty="0">
                <a:solidFill>
                  <a:schemeClr val="tx1">
                    <a:lumMod val="95000"/>
                    <a:lumOff val="5000"/>
                  </a:schemeClr>
                </a:solidFill>
              </a:rPr>
              <a:t>.</a:t>
            </a:r>
          </a:p>
        </p:txBody>
      </p:sp>
      <p:sp>
        <p:nvSpPr>
          <p:cNvPr id="10" name="Retângulo 9"/>
          <p:cNvSpPr/>
          <p:nvPr/>
        </p:nvSpPr>
        <p:spPr>
          <a:xfrm>
            <a:off x="5412131" y="4504755"/>
            <a:ext cx="680484" cy="338554"/>
          </a:xfrm>
          <a:prstGeom prst="rect">
            <a:avLst/>
          </a:prstGeom>
        </p:spPr>
        <p:txBody>
          <a:bodyPr wrap="square">
            <a:spAutoFit/>
          </a:bodyPr>
          <a:lstStyle/>
          <a:p>
            <a:pPr algn="ctr"/>
            <a:r>
              <a:rPr lang="pt-BR" sz="800" b="1" dirty="0">
                <a:solidFill>
                  <a:schemeClr val="bg1"/>
                </a:solidFill>
              </a:rPr>
              <a:t>Banco de dados RH </a:t>
            </a:r>
          </a:p>
        </p:txBody>
      </p:sp>
      <p:sp>
        <p:nvSpPr>
          <p:cNvPr id="11" name="Retângulo 10"/>
          <p:cNvSpPr/>
          <p:nvPr/>
        </p:nvSpPr>
        <p:spPr>
          <a:xfrm>
            <a:off x="7364176" y="4482085"/>
            <a:ext cx="1141873" cy="338554"/>
          </a:xfrm>
          <a:prstGeom prst="rect">
            <a:avLst/>
          </a:prstGeom>
        </p:spPr>
        <p:txBody>
          <a:bodyPr wrap="square">
            <a:spAutoFit/>
          </a:bodyPr>
          <a:lstStyle/>
          <a:p>
            <a:pPr algn="ctr"/>
            <a:r>
              <a:rPr lang="pt-BR" sz="800" b="1" dirty="0">
                <a:solidFill>
                  <a:schemeClr val="bg1"/>
                </a:solidFill>
              </a:rPr>
              <a:t>Banco de dados Financeiro </a:t>
            </a:r>
          </a:p>
        </p:txBody>
      </p:sp>
      <p:sp>
        <p:nvSpPr>
          <p:cNvPr id="12" name="Retângulo 11"/>
          <p:cNvSpPr/>
          <p:nvPr/>
        </p:nvSpPr>
        <p:spPr>
          <a:xfrm>
            <a:off x="9286535" y="4486504"/>
            <a:ext cx="1133217" cy="338554"/>
          </a:xfrm>
          <a:prstGeom prst="rect">
            <a:avLst/>
          </a:prstGeom>
        </p:spPr>
        <p:txBody>
          <a:bodyPr wrap="square">
            <a:spAutoFit/>
          </a:bodyPr>
          <a:lstStyle/>
          <a:p>
            <a:pPr algn="ctr"/>
            <a:r>
              <a:rPr lang="pt-BR" sz="800" b="1" dirty="0">
                <a:solidFill>
                  <a:schemeClr val="bg1"/>
                </a:solidFill>
              </a:rPr>
              <a:t>Banco de dados Marketing </a:t>
            </a:r>
          </a:p>
        </p:txBody>
      </p:sp>
      <p:sp>
        <p:nvSpPr>
          <p:cNvPr id="13" name="Retângulo 12"/>
          <p:cNvSpPr/>
          <p:nvPr/>
        </p:nvSpPr>
        <p:spPr>
          <a:xfrm>
            <a:off x="5320604" y="6005941"/>
            <a:ext cx="1074979" cy="461665"/>
          </a:xfrm>
          <a:prstGeom prst="rect">
            <a:avLst/>
          </a:prstGeom>
        </p:spPr>
        <p:txBody>
          <a:bodyPr wrap="square">
            <a:spAutoFit/>
          </a:bodyPr>
          <a:lstStyle/>
          <a:p>
            <a:pPr algn="ctr"/>
            <a:r>
              <a:rPr lang="pt-BR" sz="800" b="1" dirty="0">
                <a:solidFill>
                  <a:schemeClr val="bg1"/>
                </a:solidFill>
              </a:rPr>
              <a:t>Banco de dados Departamento Pessoal </a:t>
            </a:r>
          </a:p>
        </p:txBody>
      </p:sp>
      <p:sp>
        <p:nvSpPr>
          <p:cNvPr id="14" name="Retângulo 13"/>
          <p:cNvSpPr/>
          <p:nvPr/>
        </p:nvSpPr>
        <p:spPr>
          <a:xfrm>
            <a:off x="7364176" y="6067496"/>
            <a:ext cx="1128332" cy="338554"/>
          </a:xfrm>
          <a:prstGeom prst="rect">
            <a:avLst/>
          </a:prstGeom>
        </p:spPr>
        <p:txBody>
          <a:bodyPr wrap="square">
            <a:spAutoFit/>
          </a:bodyPr>
          <a:lstStyle/>
          <a:p>
            <a:pPr algn="ctr"/>
            <a:r>
              <a:rPr lang="pt-BR" sz="800" b="1" dirty="0">
                <a:solidFill>
                  <a:schemeClr val="bg1"/>
                </a:solidFill>
              </a:rPr>
              <a:t>Banco de dados Controladoria </a:t>
            </a:r>
          </a:p>
        </p:txBody>
      </p:sp>
      <p:sp>
        <p:nvSpPr>
          <p:cNvPr id="15" name="Retângulo 14"/>
          <p:cNvSpPr/>
          <p:nvPr/>
        </p:nvSpPr>
        <p:spPr>
          <a:xfrm>
            <a:off x="9218937" y="6037002"/>
            <a:ext cx="1068620" cy="338554"/>
          </a:xfrm>
          <a:prstGeom prst="rect">
            <a:avLst/>
          </a:prstGeom>
        </p:spPr>
        <p:txBody>
          <a:bodyPr wrap="square">
            <a:spAutoFit/>
          </a:bodyPr>
          <a:lstStyle/>
          <a:p>
            <a:pPr algn="ctr"/>
            <a:r>
              <a:rPr lang="pt-BR" sz="800" b="1" dirty="0">
                <a:solidFill>
                  <a:schemeClr val="bg1"/>
                </a:solidFill>
              </a:rPr>
              <a:t>Banco de dados Engenharia</a:t>
            </a:r>
          </a:p>
        </p:txBody>
      </p:sp>
    </p:spTree>
    <p:extLst>
      <p:ext uri="{BB962C8B-B14F-4D97-AF65-F5344CB8AC3E}">
        <p14:creationId xmlns:p14="http://schemas.microsoft.com/office/powerpoint/2010/main" val="694888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p:nvPr/>
        </p:nvPicPr>
        <p:blipFill>
          <a:blip r:embed="rId2"/>
          <a:stretch>
            <a:fillRect/>
          </a:stretch>
        </p:blipFill>
        <p:spPr>
          <a:xfrm>
            <a:off x="1426406" y="1394466"/>
            <a:ext cx="2865775" cy="3207162"/>
          </a:xfrm>
          <a:prstGeom prst="rect">
            <a:avLst/>
          </a:prstGeom>
        </p:spPr>
      </p:pic>
      <p:sp>
        <p:nvSpPr>
          <p:cNvPr id="3" name="Retângulo 2"/>
          <p:cNvSpPr/>
          <p:nvPr/>
        </p:nvSpPr>
        <p:spPr>
          <a:xfrm>
            <a:off x="1426408" y="785947"/>
            <a:ext cx="3272050" cy="369332"/>
          </a:xfrm>
          <a:prstGeom prst="rect">
            <a:avLst/>
          </a:prstGeom>
        </p:spPr>
        <p:txBody>
          <a:bodyPr wrap="none">
            <a:spAutoFit/>
          </a:bodyPr>
          <a:lstStyle/>
          <a:p>
            <a:r>
              <a:rPr lang="pt-BR" b="1" dirty="0"/>
              <a:t>Banco de Dados Não Integrado</a:t>
            </a:r>
          </a:p>
        </p:txBody>
      </p:sp>
      <p:sp>
        <p:nvSpPr>
          <p:cNvPr id="4" name="Retângulo 3"/>
          <p:cNvSpPr/>
          <p:nvPr/>
        </p:nvSpPr>
        <p:spPr>
          <a:xfrm>
            <a:off x="4292183" y="1289887"/>
            <a:ext cx="6440774" cy="3416320"/>
          </a:xfrm>
          <a:prstGeom prst="rect">
            <a:avLst/>
          </a:prstGeom>
        </p:spPr>
        <p:txBody>
          <a:bodyPr wrap="square">
            <a:spAutoFit/>
          </a:bodyPr>
          <a:lstStyle/>
          <a:p>
            <a:pPr algn="just"/>
            <a:r>
              <a:rPr lang="pt-BR" dirty="0"/>
              <a:t>O banco de dados não integrado é uma maneira de organização arriscada, sabe por quê? Porque os mesmos dados podem ser replicados em mais de um arquivo, gerando </a:t>
            </a:r>
            <a:r>
              <a:rPr lang="pt-BR" b="1" u="sng" dirty="0">
                <a:solidFill>
                  <a:srgbClr val="FF0000"/>
                </a:solidFill>
              </a:rPr>
              <a:t>redundância</a:t>
            </a:r>
            <a:r>
              <a:rPr lang="pt-BR" dirty="0"/>
              <a:t>. Além disso, até o processo de recuperação, atualização e processamento desses dados fica redundante.  Com isso, a integração e a troca de informações entre os sistemas se faz de maneira trabalhosa, podendo gerar insegurança e diversas complicações futuras para outras áreas da organização que precisam dessas informações consolidadas. Não há garantia de que esses dados redundantes sejam confiáveis, no sentido de apresentarem os mesmos valores ou até mesmo alguma compatibilidade com o conteúdo.</a:t>
            </a:r>
          </a:p>
        </p:txBody>
      </p:sp>
    </p:spTree>
    <p:extLst>
      <p:ext uri="{BB962C8B-B14F-4D97-AF65-F5344CB8AC3E}">
        <p14:creationId xmlns:p14="http://schemas.microsoft.com/office/powerpoint/2010/main" val="4154881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33910" y="411193"/>
            <a:ext cx="2251257" cy="369332"/>
          </a:xfrm>
          <a:prstGeom prst="rect">
            <a:avLst/>
          </a:prstGeom>
        </p:spPr>
        <p:txBody>
          <a:bodyPr wrap="none">
            <a:spAutoFit/>
          </a:bodyPr>
          <a:lstStyle/>
          <a:p>
            <a:r>
              <a:rPr lang="pt-BR" dirty="0"/>
              <a:t>Conceitos Relacionais</a:t>
            </a:r>
          </a:p>
        </p:txBody>
      </p:sp>
      <p:sp>
        <p:nvSpPr>
          <p:cNvPr id="3" name="Retângulo 2"/>
          <p:cNvSpPr/>
          <p:nvPr/>
        </p:nvSpPr>
        <p:spPr>
          <a:xfrm>
            <a:off x="1347351" y="780525"/>
            <a:ext cx="6096000" cy="923330"/>
          </a:xfrm>
          <a:prstGeom prst="rect">
            <a:avLst/>
          </a:prstGeom>
        </p:spPr>
        <p:txBody>
          <a:bodyPr>
            <a:spAutoFit/>
          </a:bodyPr>
          <a:lstStyle/>
          <a:p>
            <a:pPr algn="just"/>
            <a:r>
              <a:rPr lang="pt-BR" dirty="0"/>
              <a:t>Após conhecermos os conceitos de tabelas, campos, registros, SGBD e banco de dados relacional, você poderia estar perguntando:</a:t>
            </a:r>
          </a:p>
        </p:txBody>
      </p:sp>
      <p:sp>
        <p:nvSpPr>
          <p:cNvPr id="4" name="Retângulo 3"/>
          <p:cNvSpPr/>
          <p:nvPr/>
        </p:nvSpPr>
        <p:spPr>
          <a:xfrm>
            <a:off x="1217397" y="1787977"/>
            <a:ext cx="3671198" cy="369332"/>
          </a:xfrm>
          <a:prstGeom prst="rect">
            <a:avLst/>
          </a:prstGeom>
        </p:spPr>
        <p:txBody>
          <a:bodyPr wrap="none">
            <a:spAutoFit/>
          </a:bodyPr>
          <a:lstStyle/>
          <a:p>
            <a:r>
              <a:rPr lang="pt-BR" dirty="0"/>
              <a:t>Qual é a função de </a:t>
            </a:r>
            <a:r>
              <a:rPr lang="pt-BR" dirty="0" smtClean="0"/>
              <a:t>estruturar </a:t>
            </a:r>
            <a:r>
              <a:rPr lang="pt-BR" dirty="0"/>
              <a:t>dados?</a:t>
            </a:r>
          </a:p>
        </p:txBody>
      </p:sp>
      <p:sp>
        <p:nvSpPr>
          <p:cNvPr id="5" name="Retângulo 4"/>
          <p:cNvSpPr/>
          <p:nvPr/>
        </p:nvSpPr>
        <p:spPr>
          <a:xfrm>
            <a:off x="1537623" y="2341975"/>
            <a:ext cx="2684709" cy="369332"/>
          </a:xfrm>
          <a:prstGeom prst="rect">
            <a:avLst/>
          </a:prstGeom>
        </p:spPr>
        <p:txBody>
          <a:bodyPr wrap="none">
            <a:spAutoFit/>
          </a:bodyPr>
          <a:lstStyle/>
          <a:p>
            <a:r>
              <a:rPr lang="pt-BR" dirty="0"/>
              <a:t>MODELAGEM DE DADOS</a:t>
            </a:r>
          </a:p>
        </p:txBody>
      </p:sp>
      <p:sp>
        <p:nvSpPr>
          <p:cNvPr id="6" name="Retângulo 5"/>
          <p:cNvSpPr/>
          <p:nvPr/>
        </p:nvSpPr>
        <p:spPr>
          <a:xfrm>
            <a:off x="6897790" y="1519189"/>
            <a:ext cx="3478837" cy="369332"/>
          </a:xfrm>
          <a:prstGeom prst="rect">
            <a:avLst/>
          </a:prstGeom>
        </p:spPr>
        <p:txBody>
          <a:bodyPr wrap="none">
            <a:spAutoFit/>
          </a:bodyPr>
          <a:lstStyle/>
          <a:p>
            <a:r>
              <a:rPr lang="pt-BR" dirty="0"/>
              <a:t>Vantagens de um Banco  de Dados</a:t>
            </a:r>
          </a:p>
        </p:txBody>
      </p:sp>
      <p:sp>
        <p:nvSpPr>
          <p:cNvPr id="8" name="Retângulo 7"/>
          <p:cNvSpPr/>
          <p:nvPr/>
        </p:nvSpPr>
        <p:spPr>
          <a:xfrm>
            <a:off x="1056102" y="2799016"/>
            <a:ext cx="6096000" cy="3139321"/>
          </a:xfrm>
          <a:prstGeom prst="rect">
            <a:avLst/>
          </a:prstGeom>
        </p:spPr>
        <p:txBody>
          <a:bodyPr>
            <a:spAutoFit/>
          </a:bodyPr>
          <a:lstStyle/>
          <a:p>
            <a:r>
              <a:rPr lang="pt-BR" dirty="0"/>
              <a:t>A utilização das bases de dados oferece muitas vantagens.</a:t>
            </a:r>
          </a:p>
          <a:p>
            <a:r>
              <a:rPr lang="pt-BR" dirty="0"/>
              <a:t>As vantagens mais significativas são:</a:t>
            </a:r>
          </a:p>
          <a:p>
            <a:pPr marL="285750" lvl="0" indent="-285750">
              <a:buFont typeface="Arial" pitchFamily="34" charset="0"/>
              <a:buChar char="•"/>
            </a:pPr>
            <a:r>
              <a:rPr lang="pt-BR" dirty="0"/>
              <a:t>A alteração e recuperação dos dados são mais rápidas;</a:t>
            </a:r>
          </a:p>
          <a:p>
            <a:pPr marL="285750" lvl="0" indent="-285750">
              <a:buFont typeface="Arial" pitchFamily="34" charset="0"/>
              <a:buChar char="•"/>
            </a:pPr>
            <a:r>
              <a:rPr lang="pt-BR" dirty="0"/>
              <a:t>Os dados e as informações ocupam menos espaço para serem armazenados;</a:t>
            </a:r>
          </a:p>
          <a:p>
            <a:pPr marL="285750" lvl="0" indent="-285750">
              <a:buFont typeface="Arial" pitchFamily="34" charset="0"/>
              <a:buChar char="•"/>
            </a:pPr>
            <a:r>
              <a:rPr lang="pt-BR" dirty="0"/>
              <a:t>Muitos usuários podem compartilhar as mesmas informações ao mesmo tempo;</a:t>
            </a:r>
          </a:p>
          <a:p>
            <a:pPr marL="285750" lvl="0" indent="-285750">
              <a:buFont typeface="Arial" pitchFamily="34" charset="0"/>
              <a:buChar char="•"/>
            </a:pPr>
            <a:r>
              <a:rPr lang="pt-BR" dirty="0"/>
              <a:t>A redundância de dados é minimizada;</a:t>
            </a:r>
          </a:p>
          <a:p>
            <a:pPr marL="285750" lvl="0" indent="-285750">
              <a:buFont typeface="Arial" pitchFamily="34" charset="0"/>
              <a:buChar char="•"/>
            </a:pPr>
            <a:r>
              <a:rPr lang="pt-BR" dirty="0"/>
              <a:t>As inconsistências podem ser enviadas;</a:t>
            </a:r>
          </a:p>
          <a:p>
            <a:pPr marL="285750" lvl="0" indent="-285750">
              <a:buFont typeface="Arial" pitchFamily="34" charset="0"/>
              <a:buChar char="•"/>
            </a:pPr>
            <a:r>
              <a:rPr lang="pt-BR" dirty="0"/>
              <a:t>Os padrões podem ser estabelecidos;</a:t>
            </a:r>
          </a:p>
          <a:p>
            <a:pPr marL="285750" lvl="0" indent="-285750">
              <a:buFont typeface="Arial" pitchFamily="34" charset="0"/>
              <a:buChar char="•"/>
            </a:pPr>
            <a:r>
              <a:rPr lang="pt-BR" dirty="0"/>
              <a:t>Os níveis de segurança podem ser implementados.</a:t>
            </a:r>
          </a:p>
        </p:txBody>
      </p:sp>
      <p:sp>
        <p:nvSpPr>
          <p:cNvPr id="9" name="Retângulo 8"/>
          <p:cNvSpPr/>
          <p:nvPr/>
        </p:nvSpPr>
        <p:spPr>
          <a:xfrm>
            <a:off x="6443048" y="4369792"/>
            <a:ext cx="5391462" cy="1200329"/>
          </a:xfrm>
          <a:prstGeom prst="rect">
            <a:avLst/>
          </a:prstGeom>
        </p:spPr>
        <p:txBody>
          <a:bodyPr wrap="square">
            <a:spAutoFit/>
          </a:bodyPr>
          <a:lstStyle/>
          <a:p>
            <a:r>
              <a:rPr lang="pt-BR" dirty="0"/>
              <a:t>Utilizar um banco de dados pode ser muito prático, não é mesmo?</a:t>
            </a:r>
          </a:p>
          <a:p>
            <a:r>
              <a:rPr lang="pt-BR" dirty="0"/>
              <a:t>A seguir, vamos ver de que maneira esses bancos de dados podem estar presentes em nosso dia a dia.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233" y="1945944"/>
            <a:ext cx="3199949" cy="242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299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4138068" y="286268"/>
            <a:ext cx="1705916" cy="461665"/>
          </a:xfrm>
          <a:prstGeom prst="rect">
            <a:avLst/>
          </a:prstGeom>
        </p:spPr>
        <p:txBody>
          <a:bodyPr wrap="none">
            <a:spAutoFit/>
          </a:bodyPr>
          <a:lstStyle/>
          <a:p>
            <a:r>
              <a:rPr lang="pt-BR" sz="2400" b="1" dirty="0"/>
              <a:t>Informação</a:t>
            </a:r>
          </a:p>
        </p:txBody>
      </p:sp>
      <p:sp>
        <p:nvSpPr>
          <p:cNvPr id="7" name="Retângulo 6"/>
          <p:cNvSpPr/>
          <p:nvPr/>
        </p:nvSpPr>
        <p:spPr>
          <a:xfrm>
            <a:off x="2287905" y="894747"/>
            <a:ext cx="6096000" cy="646331"/>
          </a:xfrm>
          <a:prstGeom prst="rect">
            <a:avLst/>
          </a:prstGeom>
        </p:spPr>
        <p:txBody>
          <a:bodyPr>
            <a:spAutoFit/>
          </a:bodyPr>
          <a:lstStyle/>
          <a:p>
            <a:r>
              <a:rPr lang="pt-BR" dirty="0"/>
              <a:t>Quando falamos de banco de dados, estamos falando também em informação. É o que informação?</a:t>
            </a:r>
          </a:p>
        </p:txBody>
      </p:sp>
      <p:sp>
        <p:nvSpPr>
          <p:cNvPr id="8" name="Retângulo 7"/>
          <p:cNvSpPr/>
          <p:nvPr/>
        </p:nvSpPr>
        <p:spPr>
          <a:xfrm>
            <a:off x="2181254" y="1678564"/>
            <a:ext cx="6096000" cy="120032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r>
              <a:rPr lang="pt-BR" b="1" dirty="0"/>
              <a:t>Informação é um conjunto organizado de dados. Um banco de dados relaciona informações com o objetivo de atender às necessidades do usuário, seguindo padrões regulares de organização da informação.</a:t>
            </a:r>
          </a:p>
        </p:txBody>
      </p:sp>
      <p:sp>
        <p:nvSpPr>
          <p:cNvPr id="9" name="Retângulo 8"/>
          <p:cNvSpPr/>
          <p:nvPr/>
        </p:nvSpPr>
        <p:spPr>
          <a:xfrm>
            <a:off x="1024326" y="3264108"/>
            <a:ext cx="8809221" cy="646331"/>
          </a:xfrm>
          <a:prstGeom prst="rect">
            <a:avLst/>
          </a:prstGeom>
        </p:spPr>
        <p:txBody>
          <a:bodyPr wrap="square">
            <a:spAutoFit/>
          </a:bodyPr>
          <a:lstStyle/>
          <a:p>
            <a:pPr algn="just"/>
            <a:r>
              <a:rPr lang="pt-BR" dirty="0"/>
              <a:t>Se pararmos para pensar, veremos que vários bancos de dados fizeram parte de nossas vidas. Vamos conhecer alguns exemplos deles no cotidiano? Para isso, veja </a:t>
            </a:r>
            <a:r>
              <a:rPr lang="pt-BR" dirty="0" smtClean="0"/>
              <a:t>a seguir.</a:t>
            </a:r>
            <a:endParaRPr lang="pt-BR" dirty="0"/>
          </a:p>
        </p:txBody>
      </p:sp>
      <p:sp>
        <p:nvSpPr>
          <p:cNvPr id="10" name="Retângulo de cantos arredondados 9"/>
          <p:cNvSpPr/>
          <p:nvPr/>
        </p:nvSpPr>
        <p:spPr>
          <a:xfrm>
            <a:off x="1520819" y="4113085"/>
            <a:ext cx="7630172" cy="18923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11" name="Caixa de Texto 2"/>
          <p:cNvSpPr txBox="1">
            <a:spLocks noChangeArrowheads="1"/>
          </p:cNvSpPr>
          <p:nvPr/>
        </p:nvSpPr>
        <p:spPr bwMode="auto">
          <a:xfrm>
            <a:off x="1826466" y="4393346"/>
            <a:ext cx="1066635" cy="125794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a:lnSpc>
                <a:spcPct val="115000"/>
              </a:lnSpc>
              <a:spcAft>
                <a:spcPts val="0"/>
              </a:spcAft>
            </a:pPr>
            <a:r>
              <a:rPr lang="pt-BR" sz="1100" dirty="0">
                <a:effectLst/>
                <a:ea typeface="Calibri"/>
                <a:cs typeface="Times New Roman"/>
              </a:rPr>
              <a:t> </a:t>
            </a:r>
          </a:p>
          <a:p>
            <a:pPr>
              <a:lnSpc>
                <a:spcPct val="115000"/>
              </a:lnSpc>
              <a:spcAft>
                <a:spcPts val="0"/>
              </a:spcAft>
            </a:pPr>
            <a:r>
              <a:rPr lang="pt-BR" sz="1100" dirty="0">
                <a:effectLst/>
                <a:ea typeface="Calibri"/>
                <a:cs typeface="Times New Roman"/>
              </a:rPr>
              <a:t> </a:t>
            </a:r>
          </a:p>
          <a:p>
            <a:pPr algn="ctr">
              <a:lnSpc>
                <a:spcPct val="115000"/>
              </a:lnSpc>
              <a:spcAft>
                <a:spcPts val="0"/>
              </a:spcAft>
            </a:pPr>
            <a:r>
              <a:rPr lang="pt-BR" sz="1200" dirty="0">
                <a:effectLst/>
                <a:ea typeface="Calibri"/>
                <a:cs typeface="Times New Roman"/>
              </a:rPr>
              <a:t>Dicionário</a:t>
            </a:r>
          </a:p>
          <a:p>
            <a:pPr>
              <a:lnSpc>
                <a:spcPct val="115000"/>
              </a:lnSpc>
              <a:spcAft>
                <a:spcPts val="1000"/>
              </a:spcAft>
            </a:pPr>
            <a:r>
              <a:rPr lang="pt-BR" sz="1100" dirty="0">
                <a:effectLst/>
                <a:ea typeface="Calibri"/>
                <a:cs typeface="Times New Roman"/>
              </a:rPr>
              <a:t> </a:t>
            </a:r>
          </a:p>
        </p:txBody>
      </p:sp>
      <p:sp>
        <p:nvSpPr>
          <p:cNvPr id="12" name="Caixa de Texto 2"/>
          <p:cNvSpPr txBox="1">
            <a:spLocks noChangeArrowheads="1"/>
          </p:cNvSpPr>
          <p:nvPr/>
        </p:nvSpPr>
        <p:spPr bwMode="auto">
          <a:xfrm>
            <a:off x="3099823" y="4393346"/>
            <a:ext cx="1149319" cy="125794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a:lnSpc>
                <a:spcPct val="115000"/>
              </a:lnSpc>
              <a:spcAft>
                <a:spcPts val="0"/>
              </a:spcAft>
            </a:pPr>
            <a:r>
              <a:rPr lang="pt-BR" sz="1100" dirty="0">
                <a:effectLst/>
                <a:ea typeface="Calibri"/>
                <a:cs typeface="Times New Roman"/>
              </a:rPr>
              <a:t> </a:t>
            </a:r>
            <a:endParaRPr lang="pt-BR" sz="1100" dirty="0" smtClean="0">
              <a:effectLst/>
              <a:ea typeface="Calibri"/>
              <a:cs typeface="Times New Roman"/>
            </a:endParaRPr>
          </a:p>
          <a:p>
            <a:pPr algn="ctr">
              <a:lnSpc>
                <a:spcPct val="115000"/>
              </a:lnSpc>
              <a:spcAft>
                <a:spcPts val="0"/>
              </a:spcAft>
            </a:pPr>
            <a:r>
              <a:rPr lang="pt-BR" sz="1400" dirty="0" smtClean="0">
                <a:effectLst/>
                <a:ea typeface="Calibri"/>
                <a:cs typeface="Times New Roman"/>
              </a:rPr>
              <a:t>Lista</a:t>
            </a:r>
          </a:p>
          <a:p>
            <a:pPr algn="ctr">
              <a:lnSpc>
                <a:spcPct val="115000"/>
              </a:lnSpc>
              <a:spcAft>
                <a:spcPts val="0"/>
              </a:spcAft>
            </a:pPr>
            <a:r>
              <a:rPr lang="pt-BR" sz="1400" dirty="0" smtClean="0">
                <a:effectLst/>
                <a:ea typeface="Calibri"/>
                <a:cs typeface="Times New Roman"/>
              </a:rPr>
              <a:t> </a:t>
            </a:r>
            <a:r>
              <a:rPr lang="pt-BR" sz="1400" dirty="0">
                <a:effectLst/>
                <a:ea typeface="Calibri"/>
                <a:cs typeface="Times New Roman"/>
              </a:rPr>
              <a:t>telefônica</a:t>
            </a:r>
          </a:p>
          <a:p>
            <a:pPr algn="ctr">
              <a:lnSpc>
                <a:spcPct val="115000"/>
              </a:lnSpc>
              <a:spcAft>
                <a:spcPts val="1000"/>
              </a:spcAft>
            </a:pPr>
            <a:r>
              <a:rPr lang="pt-BR" sz="1100" dirty="0">
                <a:effectLst/>
                <a:ea typeface="Calibri"/>
                <a:cs typeface="Times New Roman"/>
              </a:rPr>
              <a:t> </a:t>
            </a:r>
          </a:p>
        </p:txBody>
      </p:sp>
      <p:sp>
        <p:nvSpPr>
          <p:cNvPr id="13" name="Caixa de Texto 2"/>
          <p:cNvSpPr txBox="1">
            <a:spLocks noChangeArrowheads="1"/>
          </p:cNvSpPr>
          <p:nvPr/>
        </p:nvSpPr>
        <p:spPr bwMode="auto">
          <a:xfrm>
            <a:off x="4598126" y="4393346"/>
            <a:ext cx="1140649" cy="125794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a:lnSpc>
                <a:spcPct val="115000"/>
              </a:lnSpc>
              <a:spcAft>
                <a:spcPts val="0"/>
              </a:spcAft>
            </a:pPr>
            <a:r>
              <a:rPr lang="pt-BR" sz="1100" dirty="0">
                <a:effectLst/>
                <a:ea typeface="Calibri"/>
                <a:cs typeface="Times New Roman"/>
              </a:rPr>
              <a:t> </a:t>
            </a:r>
          </a:p>
          <a:p>
            <a:pPr algn="ctr">
              <a:lnSpc>
                <a:spcPct val="115000"/>
              </a:lnSpc>
              <a:spcAft>
                <a:spcPts val="0"/>
              </a:spcAft>
            </a:pPr>
            <a:r>
              <a:rPr lang="pt-BR" sz="1200" dirty="0">
                <a:effectLst/>
                <a:ea typeface="Calibri"/>
                <a:cs typeface="Times New Roman"/>
              </a:rPr>
              <a:t>Controle do acervo de uma biblioteca</a:t>
            </a:r>
          </a:p>
          <a:p>
            <a:pPr>
              <a:lnSpc>
                <a:spcPct val="115000"/>
              </a:lnSpc>
              <a:spcAft>
                <a:spcPts val="1000"/>
              </a:spcAft>
            </a:pPr>
            <a:r>
              <a:rPr lang="pt-BR" sz="1100" dirty="0">
                <a:effectLst/>
                <a:ea typeface="Calibri"/>
                <a:cs typeface="Times New Roman"/>
              </a:rPr>
              <a:t> </a:t>
            </a:r>
          </a:p>
        </p:txBody>
      </p:sp>
      <p:sp>
        <p:nvSpPr>
          <p:cNvPr id="14" name="Caixa de Texto 2"/>
          <p:cNvSpPr txBox="1">
            <a:spLocks noChangeArrowheads="1"/>
          </p:cNvSpPr>
          <p:nvPr/>
        </p:nvSpPr>
        <p:spPr bwMode="auto">
          <a:xfrm>
            <a:off x="6076012" y="4393346"/>
            <a:ext cx="1074296" cy="125794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algn="ctr">
              <a:lnSpc>
                <a:spcPct val="115000"/>
              </a:lnSpc>
              <a:spcAft>
                <a:spcPts val="0"/>
              </a:spcAft>
            </a:pPr>
            <a:r>
              <a:rPr lang="pt-BR" sz="1200" dirty="0">
                <a:effectLst/>
                <a:ea typeface="Calibri"/>
                <a:cs typeface="Times New Roman"/>
              </a:rPr>
              <a:t>Sistemas de controle dos recursos humanos de uma empresa</a:t>
            </a:r>
          </a:p>
          <a:p>
            <a:pPr>
              <a:lnSpc>
                <a:spcPct val="115000"/>
              </a:lnSpc>
              <a:spcAft>
                <a:spcPts val="1000"/>
              </a:spcAft>
            </a:pPr>
            <a:r>
              <a:rPr lang="pt-BR" sz="1000" dirty="0">
                <a:effectLst/>
                <a:ea typeface="Calibri"/>
                <a:cs typeface="Times New Roman"/>
              </a:rPr>
              <a:t> </a:t>
            </a:r>
          </a:p>
        </p:txBody>
      </p:sp>
      <p:sp>
        <p:nvSpPr>
          <p:cNvPr id="15" name="Caixa de Texto 2"/>
          <p:cNvSpPr txBox="1">
            <a:spLocks noChangeArrowheads="1"/>
          </p:cNvSpPr>
          <p:nvPr/>
        </p:nvSpPr>
        <p:spPr bwMode="auto">
          <a:xfrm>
            <a:off x="7489907" y="4394574"/>
            <a:ext cx="1035364" cy="125671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algn="ctr">
              <a:lnSpc>
                <a:spcPct val="115000"/>
              </a:lnSpc>
              <a:spcAft>
                <a:spcPts val="1000"/>
              </a:spcAft>
            </a:pPr>
            <a:r>
              <a:rPr lang="pt-BR" sz="1200" dirty="0">
                <a:effectLst/>
                <a:ea typeface="Calibri"/>
                <a:cs typeface="Times New Roman"/>
              </a:rPr>
              <a:t>Dados pessoais de uma pessoa e muitos outros</a:t>
            </a:r>
          </a:p>
        </p:txBody>
      </p:sp>
      <p:sp>
        <p:nvSpPr>
          <p:cNvPr id="16"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1236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p:nvPr/>
        </p:nvPicPr>
        <p:blipFill>
          <a:blip r:embed="rId2"/>
          <a:stretch>
            <a:fillRect/>
          </a:stretch>
        </p:blipFill>
        <p:spPr>
          <a:xfrm>
            <a:off x="7450111" y="1206311"/>
            <a:ext cx="1898650" cy="1835150"/>
          </a:xfrm>
          <a:prstGeom prst="rect">
            <a:avLst/>
          </a:prstGeom>
        </p:spPr>
      </p:pic>
      <p:sp>
        <p:nvSpPr>
          <p:cNvPr id="4" name="Retângulo 3"/>
          <p:cNvSpPr/>
          <p:nvPr/>
        </p:nvSpPr>
        <p:spPr>
          <a:xfrm>
            <a:off x="2129888" y="516125"/>
            <a:ext cx="3262111" cy="400110"/>
          </a:xfrm>
          <a:prstGeom prst="rect">
            <a:avLst/>
          </a:prstGeom>
        </p:spPr>
        <p:txBody>
          <a:bodyPr wrap="none">
            <a:spAutoFit/>
          </a:bodyPr>
          <a:lstStyle/>
          <a:p>
            <a:r>
              <a:rPr lang="pt-BR" sz="2000" dirty="0"/>
              <a:t>Técnicas de Análise de Dados</a:t>
            </a:r>
            <a:endParaRPr lang="pt-BR" sz="2000" b="1" dirty="0"/>
          </a:p>
        </p:txBody>
      </p:sp>
      <p:sp>
        <p:nvSpPr>
          <p:cNvPr id="5" name="Retângulo 4"/>
          <p:cNvSpPr/>
          <p:nvPr/>
        </p:nvSpPr>
        <p:spPr>
          <a:xfrm>
            <a:off x="1354111" y="1236291"/>
            <a:ext cx="6096000" cy="1754326"/>
          </a:xfrm>
          <a:prstGeom prst="rect">
            <a:avLst/>
          </a:prstGeom>
        </p:spPr>
        <p:txBody>
          <a:bodyPr>
            <a:spAutoFit/>
          </a:bodyPr>
          <a:lstStyle/>
          <a:p>
            <a:r>
              <a:rPr lang="pt-BR" dirty="0"/>
              <a:t>Neste tópico, apresentaremos as técnicas de análise de dados que permitem identificar problemas e analisá-los, a partir de diferentes abordagens e técnicas. </a:t>
            </a:r>
            <a:endParaRPr lang="pt-BR" dirty="0" smtClean="0"/>
          </a:p>
          <a:p>
            <a:endParaRPr lang="pt-BR" dirty="0"/>
          </a:p>
          <a:p>
            <a:r>
              <a:rPr lang="pt-BR" dirty="0" smtClean="0"/>
              <a:t>As </a:t>
            </a:r>
            <a:r>
              <a:rPr lang="pt-BR" dirty="0"/>
              <a:t>técnicas de análise são importantes, pois orientam a projeção e a manutenção do banco de dados.</a:t>
            </a:r>
          </a:p>
        </p:txBody>
      </p:sp>
      <p:sp>
        <p:nvSpPr>
          <p:cNvPr id="6" name="Retângulo 5"/>
          <p:cNvSpPr/>
          <p:nvPr/>
        </p:nvSpPr>
        <p:spPr>
          <a:xfrm>
            <a:off x="5866440" y="3453160"/>
            <a:ext cx="3167342" cy="369332"/>
          </a:xfrm>
          <a:prstGeom prst="rect">
            <a:avLst/>
          </a:prstGeom>
        </p:spPr>
        <p:txBody>
          <a:bodyPr wrap="none">
            <a:spAutoFit/>
          </a:bodyPr>
          <a:lstStyle/>
          <a:p>
            <a:r>
              <a:rPr lang="pt-BR" b="1" dirty="0"/>
              <a:t>Definição de Análise de Dados</a:t>
            </a:r>
          </a:p>
        </p:txBody>
      </p:sp>
      <p:sp>
        <p:nvSpPr>
          <p:cNvPr id="7" name="Retângulo 6"/>
          <p:cNvSpPr/>
          <p:nvPr/>
        </p:nvSpPr>
        <p:spPr>
          <a:xfrm>
            <a:off x="4127292" y="4078070"/>
            <a:ext cx="6096000" cy="1200329"/>
          </a:xfrm>
          <a:prstGeom prst="rect">
            <a:avLst/>
          </a:prstGeom>
        </p:spPr>
        <p:txBody>
          <a:bodyPr>
            <a:spAutoFit/>
          </a:bodyPr>
          <a:lstStyle/>
          <a:p>
            <a:pPr algn="just"/>
            <a:r>
              <a:rPr lang="pt-BR" dirty="0"/>
              <a:t>Análise de dados é um conjunto de diferentes técnicas que permite investigar, estruturar e conceituar a realidade do ponto de vista dos dados, independentemente dos processos que as </a:t>
            </a:r>
            <a:r>
              <a:rPr lang="pt-BR" dirty="0" smtClean="0"/>
              <a:t>manipulam.</a:t>
            </a:r>
            <a:endParaRPr lang="pt-BR" dirty="0"/>
          </a:p>
        </p:txBody>
      </p:sp>
      <p:pic>
        <p:nvPicPr>
          <p:cNvPr id="8" name="Imagem 7"/>
          <p:cNvPicPr/>
          <p:nvPr/>
        </p:nvPicPr>
        <p:blipFill>
          <a:blip r:embed="rId3"/>
          <a:stretch>
            <a:fillRect/>
          </a:stretch>
        </p:blipFill>
        <p:spPr>
          <a:xfrm>
            <a:off x="1354038" y="4078070"/>
            <a:ext cx="1225550" cy="1200329"/>
          </a:xfrm>
          <a:prstGeom prst="rect">
            <a:avLst/>
          </a:prstGeom>
        </p:spPr>
      </p:pic>
      <p:pic>
        <p:nvPicPr>
          <p:cNvPr id="9" name="Imagem 8"/>
          <p:cNvPicPr/>
          <p:nvPr/>
        </p:nvPicPr>
        <p:blipFill>
          <a:blip r:embed="rId4"/>
          <a:stretch>
            <a:fillRect/>
          </a:stretch>
        </p:blipFill>
        <p:spPr>
          <a:xfrm>
            <a:off x="2579588" y="4078070"/>
            <a:ext cx="1102995" cy="1200329"/>
          </a:xfrm>
          <a:prstGeom prst="rect">
            <a:avLst/>
          </a:prstGeom>
        </p:spPr>
      </p:pic>
      <p:sp>
        <p:nvSpPr>
          <p:cNvPr id="10" name="Retângulo 9"/>
          <p:cNvSpPr/>
          <p:nvPr/>
        </p:nvSpPr>
        <p:spPr>
          <a:xfrm>
            <a:off x="1359108" y="5503249"/>
            <a:ext cx="8654321" cy="369332"/>
          </a:xfrm>
          <a:prstGeom prst="rect">
            <a:avLst/>
          </a:prstGeom>
        </p:spPr>
        <p:txBody>
          <a:bodyPr wrap="square">
            <a:spAutoFit/>
          </a:bodyPr>
          <a:lstStyle/>
          <a:p>
            <a:pPr fontAlgn="ctr"/>
            <a:r>
              <a:rPr lang="pt-BR" b="1" dirty="0"/>
              <a:t>A análise de dados nos ajuda a enxergar o sistema como se nós fôssemos os dados.</a:t>
            </a:r>
            <a:endParaRPr lang="pt-BR" dirty="0"/>
          </a:p>
        </p:txBody>
      </p:sp>
    </p:spTree>
    <p:extLst>
      <p:ext uri="{BB962C8B-B14F-4D97-AF65-F5344CB8AC3E}">
        <p14:creationId xmlns:p14="http://schemas.microsoft.com/office/powerpoint/2010/main" val="2990779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802" y="2656487"/>
            <a:ext cx="8334532" cy="298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tângulo 3"/>
          <p:cNvSpPr/>
          <p:nvPr/>
        </p:nvSpPr>
        <p:spPr>
          <a:xfrm>
            <a:off x="2913648" y="800220"/>
            <a:ext cx="4327161" cy="830997"/>
          </a:xfrm>
          <a:prstGeom prst="rect">
            <a:avLst/>
          </a:prstGeom>
        </p:spPr>
        <p:txBody>
          <a:bodyPr wrap="square">
            <a:spAutoFit/>
          </a:bodyPr>
          <a:lstStyle/>
          <a:p>
            <a:r>
              <a:rPr lang="pt-BR" sz="2400" dirty="0"/>
              <a:t>Utilização da Análise de Dados</a:t>
            </a:r>
          </a:p>
          <a:p>
            <a:r>
              <a:rPr lang="pt-BR" sz="2400" dirty="0"/>
              <a:t> </a:t>
            </a:r>
          </a:p>
        </p:txBody>
      </p:sp>
      <p:sp>
        <p:nvSpPr>
          <p:cNvPr id="5" name="Retângulo 4"/>
          <p:cNvSpPr/>
          <p:nvPr/>
        </p:nvSpPr>
        <p:spPr>
          <a:xfrm>
            <a:off x="3052997" y="1847618"/>
            <a:ext cx="3504486" cy="369332"/>
          </a:xfrm>
          <a:prstGeom prst="rect">
            <a:avLst/>
          </a:prstGeom>
        </p:spPr>
        <p:txBody>
          <a:bodyPr wrap="none">
            <a:spAutoFit/>
          </a:bodyPr>
          <a:lstStyle/>
          <a:p>
            <a:r>
              <a:rPr lang="pt-BR" dirty="0"/>
              <a:t>A análise de dados é utilizada para:</a:t>
            </a:r>
          </a:p>
        </p:txBody>
      </p:sp>
      <p:sp>
        <p:nvSpPr>
          <p:cNvPr id="7" name="Caixa de Texto 2"/>
          <p:cNvSpPr txBox="1">
            <a:spLocks noChangeArrowheads="1"/>
          </p:cNvSpPr>
          <p:nvPr/>
        </p:nvSpPr>
        <p:spPr bwMode="auto">
          <a:xfrm>
            <a:off x="1300754" y="2446963"/>
            <a:ext cx="1315923" cy="840999"/>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Entender melhor as situações-problemas</a:t>
            </a:r>
          </a:p>
          <a:p>
            <a:pPr>
              <a:lnSpc>
                <a:spcPct val="115000"/>
              </a:lnSpc>
              <a:spcAft>
                <a:spcPts val="1000"/>
              </a:spcAft>
            </a:pPr>
            <a:r>
              <a:rPr lang="pt-BR" sz="1100" dirty="0">
                <a:effectLst/>
                <a:ea typeface="Calibri"/>
                <a:cs typeface="Times New Roman"/>
              </a:rPr>
              <a:t> </a:t>
            </a:r>
          </a:p>
        </p:txBody>
      </p:sp>
      <p:sp>
        <p:nvSpPr>
          <p:cNvPr id="8" name="Caixa de Texto 2"/>
          <p:cNvSpPr txBox="1">
            <a:spLocks noChangeArrowheads="1"/>
          </p:cNvSpPr>
          <p:nvPr/>
        </p:nvSpPr>
        <p:spPr bwMode="auto">
          <a:xfrm>
            <a:off x="2728211" y="2446963"/>
            <a:ext cx="1154242" cy="83099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Ferramenta para o desenvolvimento de </a:t>
            </a:r>
            <a:r>
              <a:rPr lang="pt-BR" sz="1200" b="1" dirty="0" smtClean="0">
                <a:effectLst/>
                <a:latin typeface="Times New Roman"/>
                <a:ea typeface="Times New Roman"/>
              </a:rPr>
              <a:t>sistemas</a:t>
            </a:r>
            <a:r>
              <a:rPr lang="pt-BR" sz="1100" b="1" dirty="0">
                <a:effectLst/>
                <a:ea typeface="Calibri"/>
                <a:cs typeface="Times New Roman"/>
              </a:rPr>
              <a:t> </a:t>
            </a:r>
          </a:p>
        </p:txBody>
      </p:sp>
      <p:sp>
        <p:nvSpPr>
          <p:cNvPr id="9" name="Caixa de Texto 2"/>
          <p:cNvSpPr txBox="1">
            <a:spLocks noChangeArrowheads="1"/>
          </p:cNvSpPr>
          <p:nvPr/>
        </p:nvSpPr>
        <p:spPr bwMode="auto">
          <a:xfrm>
            <a:off x="6611784" y="2623433"/>
            <a:ext cx="1407951" cy="64633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Ferramenta para administração de </a:t>
            </a:r>
            <a:r>
              <a:rPr lang="pt-BR" sz="1200" b="1" dirty="0" smtClean="0">
                <a:effectLst/>
                <a:latin typeface="Times New Roman"/>
                <a:ea typeface="Times New Roman"/>
              </a:rPr>
              <a:t>dados</a:t>
            </a:r>
            <a:r>
              <a:rPr lang="pt-BR" sz="1100" dirty="0">
                <a:effectLst/>
                <a:ea typeface="Calibri"/>
                <a:cs typeface="Times New Roman"/>
              </a:rPr>
              <a:t> </a:t>
            </a:r>
          </a:p>
        </p:txBody>
      </p:sp>
      <p:sp>
        <p:nvSpPr>
          <p:cNvPr id="10" name="Caixa de Texto 2"/>
          <p:cNvSpPr txBox="1">
            <a:spLocks noChangeArrowheads="1"/>
          </p:cNvSpPr>
          <p:nvPr/>
        </p:nvSpPr>
        <p:spPr bwMode="auto">
          <a:xfrm>
            <a:off x="8200743" y="2618855"/>
            <a:ext cx="1333001" cy="64633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Evitar problemas de redundância de </a:t>
            </a:r>
            <a:r>
              <a:rPr lang="pt-BR" sz="1200" b="1" dirty="0" smtClean="0">
                <a:effectLst/>
                <a:latin typeface="Times New Roman"/>
                <a:ea typeface="Times New Roman"/>
              </a:rPr>
              <a:t>dados</a:t>
            </a:r>
            <a:r>
              <a:rPr lang="pt-BR" sz="1100" b="1" dirty="0">
                <a:effectLst/>
                <a:ea typeface="Calibri"/>
                <a:cs typeface="Times New Roman"/>
              </a:rPr>
              <a:t> </a:t>
            </a:r>
          </a:p>
        </p:txBody>
      </p:sp>
      <p:sp>
        <p:nvSpPr>
          <p:cNvPr id="12" name="Caixa de Texto 2"/>
          <p:cNvSpPr txBox="1">
            <a:spLocks noChangeArrowheads="1"/>
          </p:cNvSpPr>
          <p:nvPr/>
        </p:nvSpPr>
        <p:spPr bwMode="auto">
          <a:xfrm>
            <a:off x="821711" y="4605391"/>
            <a:ext cx="1226944" cy="64633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Ajudar na investigação dos </a:t>
            </a:r>
            <a:r>
              <a:rPr lang="pt-BR" sz="1200" b="1" dirty="0" smtClean="0">
                <a:effectLst/>
                <a:latin typeface="Times New Roman"/>
                <a:ea typeface="Times New Roman"/>
              </a:rPr>
              <a:t>processos</a:t>
            </a:r>
            <a:r>
              <a:rPr lang="pt-BR" sz="1100" b="1" dirty="0">
                <a:effectLst/>
                <a:ea typeface="Calibri"/>
                <a:cs typeface="Times New Roman"/>
              </a:rPr>
              <a:t> </a:t>
            </a:r>
          </a:p>
        </p:txBody>
      </p:sp>
      <p:sp>
        <p:nvSpPr>
          <p:cNvPr id="13" name="Caixa de Texto 2"/>
          <p:cNvSpPr txBox="1">
            <a:spLocks noChangeArrowheads="1"/>
          </p:cNvSpPr>
          <p:nvPr/>
        </p:nvSpPr>
        <p:spPr bwMode="auto">
          <a:xfrm>
            <a:off x="2132462" y="4605391"/>
            <a:ext cx="1055445" cy="10156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Estruturar o banco de dados de maneira adequada</a:t>
            </a:r>
          </a:p>
        </p:txBody>
      </p:sp>
      <p:sp>
        <p:nvSpPr>
          <p:cNvPr id="14" name="Caixa de Texto 2"/>
          <p:cNvSpPr txBox="1">
            <a:spLocks noChangeArrowheads="1"/>
          </p:cNvSpPr>
          <p:nvPr/>
        </p:nvSpPr>
        <p:spPr bwMode="auto">
          <a:xfrm>
            <a:off x="3305332" y="4636938"/>
            <a:ext cx="1161737" cy="64633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Permitir o compartilhamento de dados</a:t>
            </a:r>
          </a:p>
        </p:txBody>
      </p:sp>
      <p:sp>
        <p:nvSpPr>
          <p:cNvPr id="15" name="Caixa de Texto 2"/>
          <p:cNvSpPr txBox="1">
            <a:spLocks noChangeArrowheads="1"/>
          </p:cNvSpPr>
          <p:nvPr/>
        </p:nvSpPr>
        <p:spPr bwMode="auto">
          <a:xfrm>
            <a:off x="5827769" y="4629352"/>
            <a:ext cx="1413040" cy="10156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Organização a integração dos sistemas e o compartilhamento de informações</a:t>
            </a:r>
          </a:p>
        </p:txBody>
      </p:sp>
      <p:sp>
        <p:nvSpPr>
          <p:cNvPr id="16" name="Caixa de Texto 2"/>
          <p:cNvSpPr txBox="1">
            <a:spLocks noChangeArrowheads="1"/>
          </p:cNvSpPr>
          <p:nvPr/>
        </p:nvSpPr>
        <p:spPr bwMode="auto">
          <a:xfrm>
            <a:off x="7340649" y="4640886"/>
            <a:ext cx="1466633" cy="83099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gn="ctr">
              <a:spcAft>
                <a:spcPts val="0"/>
              </a:spcAft>
            </a:pPr>
            <a:r>
              <a:rPr lang="pt-BR" sz="1200" b="1" dirty="0">
                <a:effectLst/>
                <a:latin typeface="Times New Roman"/>
                <a:ea typeface="Times New Roman"/>
              </a:rPr>
              <a:t>Simplificar a visão da organização perante as informações</a:t>
            </a:r>
          </a:p>
        </p:txBody>
      </p:sp>
    </p:spTree>
    <p:extLst>
      <p:ext uri="{BB962C8B-B14F-4D97-AF65-F5344CB8AC3E}">
        <p14:creationId xmlns:p14="http://schemas.microsoft.com/office/powerpoint/2010/main" val="3182986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096851" y="462622"/>
            <a:ext cx="4193392" cy="400110"/>
          </a:xfrm>
          <a:prstGeom prst="rect">
            <a:avLst/>
          </a:prstGeom>
        </p:spPr>
        <p:txBody>
          <a:bodyPr wrap="none">
            <a:spAutoFit/>
          </a:bodyPr>
          <a:lstStyle/>
          <a:p>
            <a:pPr fontAlgn="ctr"/>
            <a:r>
              <a:rPr lang="pt-BR" sz="2000" dirty="0"/>
              <a:t>O melhor Conhecimento do Problema</a:t>
            </a:r>
          </a:p>
        </p:txBody>
      </p:sp>
      <p:sp>
        <p:nvSpPr>
          <p:cNvPr id="4" name="Retângulo 3"/>
          <p:cNvSpPr/>
          <p:nvPr/>
        </p:nvSpPr>
        <p:spPr>
          <a:xfrm>
            <a:off x="1904183" y="1033603"/>
            <a:ext cx="6578728" cy="923330"/>
          </a:xfrm>
          <a:prstGeom prst="rect">
            <a:avLst/>
          </a:prstGeom>
        </p:spPr>
        <p:txBody>
          <a:bodyPr wrap="square">
            <a:spAutoFit/>
          </a:bodyPr>
          <a:lstStyle/>
          <a:p>
            <a:pPr algn="just"/>
            <a:r>
              <a:rPr lang="pt-BR" dirty="0"/>
              <a:t>Os problemas podem se apresentar de maneira mais concreta ou mais abstrata. Vamos entender melhor cada um desses dois casos? </a:t>
            </a:r>
            <a:r>
              <a:rPr lang="pt-BR" dirty="0" smtClean="0"/>
              <a:t>Nos retângulos </a:t>
            </a:r>
            <a:r>
              <a:rPr lang="pt-BR" dirty="0"/>
              <a:t>observe os exemplos de problemas. </a:t>
            </a:r>
          </a:p>
        </p:txBody>
      </p:sp>
      <p:sp>
        <p:nvSpPr>
          <p:cNvPr id="5" name="Caixa de Texto 2"/>
          <p:cNvSpPr txBox="1">
            <a:spLocks noChangeArrowheads="1"/>
          </p:cNvSpPr>
          <p:nvPr/>
        </p:nvSpPr>
        <p:spPr bwMode="auto">
          <a:xfrm>
            <a:off x="5193547" y="2164830"/>
            <a:ext cx="2120900" cy="127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rot="0" vert="horz" wrap="square" lIns="91440" tIns="45720" rIns="91440" bIns="45720" anchor="t" anchorCtr="0">
            <a:noAutofit/>
          </a:bodyPr>
          <a:lstStyle/>
          <a:p>
            <a:pPr algn="ctr">
              <a:lnSpc>
                <a:spcPct val="115000"/>
              </a:lnSpc>
              <a:spcAft>
                <a:spcPts val="0"/>
              </a:spcAft>
            </a:pPr>
            <a:r>
              <a:rPr lang="pt-BR" sz="1000" b="1" u="sng" dirty="0">
                <a:solidFill>
                  <a:srgbClr val="FF0000"/>
                </a:solidFill>
                <a:effectLst/>
                <a:latin typeface="Times New Roman"/>
                <a:ea typeface="Calibri"/>
                <a:cs typeface="Times New Roman"/>
              </a:rPr>
              <a:t>Problema abstrato</a:t>
            </a:r>
            <a:endParaRPr lang="pt-BR" sz="1100" dirty="0">
              <a:effectLst/>
              <a:ea typeface="Calibri"/>
              <a:cs typeface="Times New Roman"/>
            </a:endParaRPr>
          </a:p>
          <a:p>
            <a:pPr marL="342900" lvl="0" indent="-342900" algn="ctr">
              <a:lnSpc>
                <a:spcPct val="115000"/>
              </a:lnSpc>
              <a:spcAft>
                <a:spcPts val="0"/>
              </a:spcAft>
              <a:buSzPts val="1000"/>
              <a:buFont typeface="Symbol"/>
              <a:buChar char=""/>
              <a:tabLst>
                <a:tab pos="457200" algn="l"/>
              </a:tabLst>
            </a:pPr>
            <a:r>
              <a:rPr lang="pt-BR" sz="1000" dirty="0">
                <a:effectLst/>
                <a:latin typeface="Times New Roman"/>
                <a:ea typeface="Calibri"/>
                <a:cs typeface="Times New Roman"/>
              </a:rPr>
              <a:t>Controlar informações de infração de trânsito do Estado de São Paulo.</a:t>
            </a:r>
            <a:endParaRPr lang="pt-BR" sz="1100" dirty="0">
              <a:effectLst/>
              <a:ea typeface="Calibri"/>
              <a:cs typeface="Times New Roman"/>
            </a:endParaRPr>
          </a:p>
          <a:p>
            <a:pPr marL="342900" lvl="0" indent="-342900" algn="ctr">
              <a:lnSpc>
                <a:spcPct val="115000"/>
              </a:lnSpc>
              <a:spcAft>
                <a:spcPts val="0"/>
              </a:spcAft>
              <a:buSzPts val="1000"/>
              <a:buFont typeface="Symbol"/>
              <a:buChar char=""/>
              <a:tabLst>
                <a:tab pos="457200" algn="l"/>
              </a:tabLst>
            </a:pPr>
            <a:r>
              <a:rPr lang="pt-BR" sz="1000" dirty="0">
                <a:effectLst/>
                <a:latin typeface="Times New Roman"/>
                <a:ea typeface="Calibri"/>
                <a:cs typeface="Times New Roman"/>
              </a:rPr>
              <a:t>Gerenciar as informações de compras de passagens em aeroportos.</a:t>
            </a:r>
            <a:endParaRPr lang="pt-BR" sz="1100" dirty="0">
              <a:effectLst/>
              <a:ea typeface="Calibri"/>
              <a:cs typeface="Times New Roman"/>
            </a:endParaRPr>
          </a:p>
          <a:p>
            <a:pPr>
              <a:lnSpc>
                <a:spcPct val="115000"/>
              </a:lnSpc>
              <a:spcAft>
                <a:spcPts val="1000"/>
              </a:spcAft>
            </a:pPr>
            <a:r>
              <a:rPr lang="pt-BR" sz="1100" dirty="0">
                <a:effectLst/>
                <a:ea typeface="Calibri"/>
                <a:cs typeface="Times New Roman"/>
              </a:rPr>
              <a:t> </a:t>
            </a:r>
          </a:p>
        </p:txBody>
      </p:sp>
      <p:sp>
        <p:nvSpPr>
          <p:cNvPr id="6" name="Caixa de Texto 2"/>
          <p:cNvSpPr txBox="1">
            <a:spLocks noChangeArrowheads="1"/>
          </p:cNvSpPr>
          <p:nvPr/>
        </p:nvSpPr>
        <p:spPr bwMode="auto">
          <a:xfrm>
            <a:off x="2441498" y="2164830"/>
            <a:ext cx="2120900" cy="127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rot="0" vert="horz" wrap="square" lIns="91440" tIns="45720" rIns="91440" bIns="45720" anchor="t" anchorCtr="0">
            <a:noAutofit/>
          </a:bodyPr>
          <a:lstStyle/>
          <a:p>
            <a:pPr algn="ctr">
              <a:lnSpc>
                <a:spcPct val="115000"/>
              </a:lnSpc>
              <a:spcAft>
                <a:spcPts val="0"/>
              </a:spcAft>
            </a:pPr>
            <a:r>
              <a:rPr lang="pt-BR" sz="1000" b="1" u="none" strike="noStrike" dirty="0">
                <a:solidFill>
                  <a:srgbClr val="FF0000"/>
                </a:solidFill>
                <a:effectLst/>
                <a:latin typeface="Times New Roman"/>
                <a:ea typeface="Calibri"/>
                <a:cs typeface="Times New Roman"/>
              </a:rPr>
              <a:t> </a:t>
            </a:r>
            <a:endParaRPr lang="pt-BR" sz="1100" dirty="0">
              <a:effectLst/>
              <a:ea typeface="Calibri"/>
              <a:cs typeface="Times New Roman"/>
            </a:endParaRPr>
          </a:p>
          <a:p>
            <a:pPr algn="ctr">
              <a:lnSpc>
                <a:spcPct val="115000"/>
              </a:lnSpc>
              <a:spcAft>
                <a:spcPts val="0"/>
              </a:spcAft>
            </a:pPr>
            <a:r>
              <a:rPr lang="pt-BR" sz="1000" b="1" u="sng" dirty="0">
                <a:solidFill>
                  <a:srgbClr val="FF0000"/>
                </a:solidFill>
                <a:effectLst/>
                <a:latin typeface="Times New Roman"/>
                <a:ea typeface="Calibri"/>
                <a:cs typeface="Times New Roman"/>
              </a:rPr>
              <a:t>Problema concreto</a:t>
            </a:r>
            <a:endParaRPr lang="pt-BR" sz="1100" dirty="0">
              <a:effectLst/>
              <a:ea typeface="Calibri"/>
              <a:cs typeface="Times New Roman"/>
            </a:endParaRPr>
          </a:p>
          <a:p>
            <a:pPr algn="ctr">
              <a:lnSpc>
                <a:spcPct val="115000"/>
              </a:lnSpc>
              <a:spcAft>
                <a:spcPts val="0"/>
              </a:spcAft>
            </a:pPr>
            <a:r>
              <a:rPr lang="pt-BR" sz="1000" b="1" dirty="0">
                <a:solidFill>
                  <a:srgbClr val="FF0000"/>
                </a:solidFill>
                <a:effectLst/>
                <a:latin typeface="Times New Roman"/>
                <a:ea typeface="Calibri"/>
                <a:cs typeface="Times New Roman"/>
              </a:rPr>
              <a:t> </a:t>
            </a:r>
            <a:endParaRPr lang="pt-BR" sz="1100" dirty="0">
              <a:effectLst/>
              <a:ea typeface="Calibri"/>
              <a:cs typeface="Times New Roman"/>
            </a:endParaRPr>
          </a:p>
          <a:p>
            <a:pPr marL="342900" lvl="0" indent="-342900" algn="ctr" fontAlgn="ctr">
              <a:lnSpc>
                <a:spcPct val="115000"/>
              </a:lnSpc>
              <a:spcAft>
                <a:spcPts val="0"/>
              </a:spcAft>
              <a:buSzPts val="1000"/>
              <a:buFont typeface="Symbol"/>
              <a:buChar char=""/>
              <a:tabLst>
                <a:tab pos="457200" algn="l"/>
              </a:tabLst>
            </a:pPr>
            <a:r>
              <a:rPr lang="pt-BR" sz="1000" dirty="0">
                <a:effectLst/>
                <a:latin typeface="Times New Roman"/>
                <a:ea typeface="Calibri"/>
                <a:cs typeface="Times New Roman"/>
              </a:rPr>
              <a:t>Criar um relatório para visualizar os clientes do Brasil.</a:t>
            </a:r>
            <a:endParaRPr lang="pt-BR" sz="1100" dirty="0">
              <a:effectLst/>
              <a:ea typeface="Calibri"/>
              <a:cs typeface="Times New Roman"/>
            </a:endParaRPr>
          </a:p>
          <a:p>
            <a:pPr>
              <a:lnSpc>
                <a:spcPct val="115000"/>
              </a:lnSpc>
              <a:spcAft>
                <a:spcPts val="1000"/>
              </a:spcAft>
            </a:pPr>
            <a:r>
              <a:rPr lang="pt-BR" sz="1100" dirty="0">
                <a:effectLst/>
                <a:ea typeface="Calibri"/>
                <a:cs typeface="Times New Roman"/>
              </a:rPr>
              <a:t> </a:t>
            </a:r>
          </a:p>
        </p:txBody>
      </p:sp>
      <p:sp>
        <p:nvSpPr>
          <p:cNvPr id="7" name="Retângulo 6"/>
          <p:cNvSpPr/>
          <p:nvPr/>
        </p:nvSpPr>
        <p:spPr>
          <a:xfrm>
            <a:off x="1031875" y="3639979"/>
            <a:ext cx="8797274" cy="646331"/>
          </a:xfrm>
          <a:prstGeom prst="rect">
            <a:avLst/>
          </a:prstGeom>
        </p:spPr>
        <p:txBody>
          <a:bodyPr wrap="square">
            <a:spAutoFit/>
          </a:bodyPr>
          <a:lstStyle/>
          <a:p>
            <a:r>
              <a:rPr lang="pt-BR" b="1" dirty="0"/>
              <a:t>Para resolver problemas de qualquer nível de abstração, podemos adotar um método conhecido como </a:t>
            </a:r>
            <a:r>
              <a:rPr lang="pt-BR" b="1" i="1" u="sng" dirty="0"/>
              <a:t>top-down</a:t>
            </a:r>
            <a:r>
              <a:rPr lang="pt-BR" b="1" dirty="0"/>
              <a:t>. </a:t>
            </a:r>
            <a:endParaRPr lang="pt-BR" dirty="0"/>
          </a:p>
        </p:txBody>
      </p:sp>
      <p:sp>
        <p:nvSpPr>
          <p:cNvPr id="8" name="Retângulo 7"/>
          <p:cNvSpPr/>
          <p:nvPr/>
        </p:nvSpPr>
        <p:spPr>
          <a:xfrm>
            <a:off x="1169829" y="4500559"/>
            <a:ext cx="8299556" cy="1477328"/>
          </a:xfrm>
          <a:prstGeom prst="rect">
            <a:avLst/>
          </a:prstGeom>
        </p:spPr>
        <p:txBody>
          <a:bodyPr wrap="square">
            <a:spAutoFit/>
          </a:bodyPr>
          <a:lstStyle/>
          <a:p>
            <a:pPr algn="just"/>
            <a:r>
              <a:rPr lang="pt-BR" dirty="0"/>
              <a:t>Top-down</a:t>
            </a:r>
          </a:p>
          <a:p>
            <a:pPr algn="just"/>
            <a:r>
              <a:rPr lang="pt-BR" dirty="0"/>
              <a:t>Também conhecido como método de refinamento sucessivo. Esse método de refinamento sucessivo. Esse método baseia-se na estratégia de dividir para conquistar o resultado. O problema é dividido em subproblemas (problemas menores) que podem ser mais fáceis de resolver.</a:t>
            </a:r>
          </a:p>
        </p:txBody>
      </p:sp>
    </p:spTree>
    <p:extLst>
      <p:ext uri="{BB962C8B-B14F-4D97-AF65-F5344CB8AC3E}">
        <p14:creationId xmlns:p14="http://schemas.microsoft.com/office/powerpoint/2010/main" val="2694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449" y="1847879"/>
            <a:ext cx="8824211" cy="434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ângulo 2"/>
          <p:cNvSpPr/>
          <p:nvPr/>
        </p:nvSpPr>
        <p:spPr>
          <a:xfrm>
            <a:off x="1489022" y="516762"/>
            <a:ext cx="7115331" cy="1200329"/>
          </a:xfrm>
          <a:prstGeom prst="rect">
            <a:avLst/>
          </a:prstGeom>
        </p:spPr>
        <p:txBody>
          <a:bodyPr wrap="square">
            <a:spAutoFit/>
          </a:bodyPr>
          <a:lstStyle/>
          <a:p>
            <a:pPr algn="just"/>
            <a:r>
              <a:rPr lang="pt-BR" dirty="0"/>
              <a:t>Com isso, você divide a situação-problema em situações de menor complexidade e soluciona uma de cada vez até atingir o objetivo.</a:t>
            </a:r>
          </a:p>
          <a:p>
            <a:r>
              <a:rPr lang="pt-BR" dirty="0"/>
              <a:t> </a:t>
            </a:r>
          </a:p>
          <a:p>
            <a:r>
              <a:rPr lang="pt-BR" dirty="0"/>
              <a:t>Veja na ilustração a seguir:</a:t>
            </a:r>
          </a:p>
        </p:txBody>
      </p:sp>
      <p:sp>
        <p:nvSpPr>
          <p:cNvPr id="5" name="Retângulo 4"/>
          <p:cNvSpPr/>
          <p:nvPr/>
        </p:nvSpPr>
        <p:spPr>
          <a:xfrm>
            <a:off x="4840427" y="2006609"/>
            <a:ext cx="1072088" cy="369332"/>
          </a:xfrm>
          <a:prstGeom prst="rect">
            <a:avLst/>
          </a:prstGeom>
        </p:spPr>
        <p:txBody>
          <a:bodyPr wrap="none">
            <a:spAutoFit/>
          </a:bodyPr>
          <a:lstStyle/>
          <a:p>
            <a:r>
              <a:rPr lang="pt-BR" b="1" dirty="0"/>
              <a:t>DIVISÃO</a:t>
            </a:r>
            <a:endParaRPr lang="pt-BR" dirty="0"/>
          </a:p>
        </p:txBody>
      </p:sp>
      <p:sp>
        <p:nvSpPr>
          <p:cNvPr id="6" name="Retângulo 5"/>
          <p:cNvSpPr/>
          <p:nvPr/>
        </p:nvSpPr>
        <p:spPr>
          <a:xfrm>
            <a:off x="8212777" y="1985160"/>
            <a:ext cx="1462708" cy="369332"/>
          </a:xfrm>
          <a:prstGeom prst="rect">
            <a:avLst/>
          </a:prstGeom>
        </p:spPr>
        <p:txBody>
          <a:bodyPr wrap="none">
            <a:spAutoFit/>
          </a:bodyPr>
          <a:lstStyle/>
          <a:p>
            <a:r>
              <a:rPr lang="pt-BR" b="1" dirty="0">
                <a:solidFill>
                  <a:schemeClr val="bg1"/>
                </a:solidFill>
              </a:rPr>
              <a:t>CONQUISTA</a:t>
            </a:r>
            <a:endParaRPr lang="pt-BR" dirty="0">
              <a:solidFill>
                <a:schemeClr val="bg1"/>
              </a:solidFill>
            </a:endParaRPr>
          </a:p>
        </p:txBody>
      </p:sp>
      <p:sp>
        <p:nvSpPr>
          <p:cNvPr id="7" name="Retângulo 6"/>
          <p:cNvSpPr/>
          <p:nvPr/>
        </p:nvSpPr>
        <p:spPr>
          <a:xfrm>
            <a:off x="1683963" y="4163117"/>
            <a:ext cx="1231812" cy="646331"/>
          </a:xfrm>
          <a:prstGeom prst="rect">
            <a:avLst/>
          </a:prstGeom>
        </p:spPr>
        <p:txBody>
          <a:bodyPr wrap="none">
            <a:spAutoFit/>
          </a:bodyPr>
          <a:lstStyle/>
          <a:p>
            <a:pPr algn="ctr"/>
            <a:r>
              <a:rPr lang="pt-BR" b="1" dirty="0" smtClean="0">
                <a:solidFill>
                  <a:schemeClr val="bg1"/>
                </a:solidFill>
              </a:rPr>
              <a:t>Problema</a:t>
            </a:r>
          </a:p>
          <a:p>
            <a:pPr algn="ctr"/>
            <a:r>
              <a:rPr lang="pt-BR" b="1" dirty="0" smtClean="0">
                <a:solidFill>
                  <a:schemeClr val="bg1"/>
                </a:solidFill>
              </a:rPr>
              <a:t> </a:t>
            </a:r>
            <a:r>
              <a:rPr lang="pt-BR" b="1" dirty="0">
                <a:solidFill>
                  <a:schemeClr val="bg1"/>
                </a:solidFill>
              </a:rPr>
              <a:t>Complexo</a:t>
            </a:r>
            <a:endParaRPr lang="pt-BR" dirty="0">
              <a:solidFill>
                <a:schemeClr val="bg1"/>
              </a:solidFill>
            </a:endParaRPr>
          </a:p>
        </p:txBody>
      </p:sp>
      <p:sp>
        <p:nvSpPr>
          <p:cNvPr id="8" name="Retângulo 7"/>
          <p:cNvSpPr/>
          <p:nvPr/>
        </p:nvSpPr>
        <p:spPr>
          <a:xfrm>
            <a:off x="3167920" y="3430037"/>
            <a:ext cx="1462643" cy="584775"/>
          </a:xfrm>
          <a:prstGeom prst="rect">
            <a:avLst/>
          </a:prstGeom>
        </p:spPr>
        <p:txBody>
          <a:bodyPr wrap="square">
            <a:spAutoFit/>
          </a:bodyPr>
          <a:lstStyle/>
          <a:p>
            <a:pPr algn="ctr"/>
            <a:r>
              <a:rPr lang="pt-BR" sz="1600" b="1" dirty="0" smtClean="0">
                <a:solidFill>
                  <a:schemeClr val="bg1"/>
                </a:solidFill>
              </a:rPr>
              <a:t>1º Problema</a:t>
            </a:r>
            <a:endParaRPr lang="pt-BR" sz="1600" b="1" dirty="0">
              <a:solidFill>
                <a:schemeClr val="bg1"/>
              </a:solidFill>
            </a:endParaRPr>
          </a:p>
          <a:p>
            <a:pPr algn="ctr"/>
            <a:r>
              <a:rPr lang="pt-BR" sz="1600" b="1" dirty="0">
                <a:solidFill>
                  <a:schemeClr val="bg1"/>
                </a:solidFill>
              </a:rPr>
              <a:t>simples</a:t>
            </a:r>
          </a:p>
        </p:txBody>
      </p:sp>
      <p:sp>
        <p:nvSpPr>
          <p:cNvPr id="9" name="Retângulo 8"/>
          <p:cNvSpPr/>
          <p:nvPr/>
        </p:nvSpPr>
        <p:spPr>
          <a:xfrm>
            <a:off x="3231024" y="4998185"/>
            <a:ext cx="1366080" cy="646331"/>
          </a:xfrm>
          <a:prstGeom prst="rect">
            <a:avLst/>
          </a:prstGeom>
        </p:spPr>
        <p:txBody>
          <a:bodyPr wrap="none">
            <a:spAutoFit/>
          </a:bodyPr>
          <a:lstStyle/>
          <a:p>
            <a:pPr algn="ctr"/>
            <a:r>
              <a:rPr lang="pt-BR" b="1" dirty="0" smtClean="0">
                <a:solidFill>
                  <a:schemeClr val="bg1"/>
                </a:solidFill>
              </a:rPr>
              <a:t>2ºProblema</a:t>
            </a:r>
          </a:p>
          <a:p>
            <a:pPr algn="ctr"/>
            <a:r>
              <a:rPr lang="pt-BR" b="1" dirty="0" smtClean="0">
                <a:solidFill>
                  <a:schemeClr val="bg1"/>
                </a:solidFill>
              </a:rPr>
              <a:t>simples</a:t>
            </a:r>
            <a:endParaRPr lang="pt-BR" b="1" dirty="0">
              <a:solidFill>
                <a:schemeClr val="bg1"/>
              </a:solidFill>
            </a:endParaRPr>
          </a:p>
        </p:txBody>
      </p:sp>
      <p:sp>
        <p:nvSpPr>
          <p:cNvPr id="10" name="Retângulo 9"/>
          <p:cNvSpPr/>
          <p:nvPr/>
        </p:nvSpPr>
        <p:spPr>
          <a:xfrm>
            <a:off x="4765477" y="2940943"/>
            <a:ext cx="1549104" cy="584775"/>
          </a:xfrm>
          <a:prstGeom prst="rect">
            <a:avLst/>
          </a:prstGeom>
        </p:spPr>
        <p:txBody>
          <a:bodyPr wrap="square">
            <a:spAutoFit/>
          </a:bodyPr>
          <a:lstStyle/>
          <a:p>
            <a:pPr algn="ctr"/>
            <a:r>
              <a:rPr lang="pt-BR" sz="1600" b="1" dirty="0">
                <a:solidFill>
                  <a:schemeClr val="bg1"/>
                </a:solidFill>
              </a:rPr>
              <a:t>1ºProblema</a:t>
            </a:r>
          </a:p>
          <a:p>
            <a:pPr algn="ctr"/>
            <a:r>
              <a:rPr lang="pt-BR" sz="1600" b="1" dirty="0">
                <a:solidFill>
                  <a:schemeClr val="bg1"/>
                </a:solidFill>
              </a:rPr>
              <a:t>muito simples</a:t>
            </a:r>
          </a:p>
        </p:txBody>
      </p:sp>
      <p:sp>
        <p:nvSpPr>
          <p:cNvPr id="11" name="Retângulo 10"/>
          <p:cNvSpPr/>
          <p:nvPr/>
        </p:nvSpPr>
        <p:spPr>
          <a:xfrm>
            <a:off x="4675537" y="3979327"/>
            <a:ext cx="1710274" cy="584775"/>
          </a:xfrm>
          <a:prstGeom prst="rect">
            <a:avLst/>
          </a:prstGeom>
        </p:spPr>
        <p:txBody>
          <a:bodyPr wrap="square">
            <a:spAutoFit/>
          </a:bodyPr>
          <a:lstStyle/>
          <a:p>
            <a:pPr algn="ctr"/>
            <a:r>
              <a:rPr lang="pt-BR" sz="1600" b="1" dirty="0">
                <a:solidFill>
                  <a:schemeClr val="bg1"/>
                </a:solidFill>
              </a:rPr>
              <a:t>2ºProblema</a:t>
            </a:r>
          </a:p>
          <a:p>
            <a:pPr algn="ctr"/>
            <a:r>
              <a:rPr lang="pt-BR" sz="1600" b="1" dirty="0">
                <a:solidFill>
                  <a:schemeClr val="bg1"/>
                </a:solidFill>
              </a:rPr>
              <a:t>muito simples</a:t>
            </a:r>
          </a:p>
        </p:txBody>
      </p:sp>
      <p:sp>
        <p:nvSpPr>
          <p:cNvPr id="12" name="Retângulo 11"/>
          <p:cNvSpPr/>
          <p:nvPr/>
        </p:nvSpPr>
        <p:spPr>
          <a:xfrm>
            <a:off x="4741889" y="4998185"/>
            <a:ext cx="1583962" cy="584775"/>
          </a:xfrm>
          <a:prstGeom prst="rect">
            <a:avLst/>
          </a:prstGeom>
        </p:spPr>
        <p:txBody>
          <a:bodyPr wrap="square">
            <a:spAutoFit/>
          </a:bodyPr>
          <a:lstStyle/>
          <a:p>
            <a:pPr algn="ctr"/>
            <a:r>
              <a:rPr lang="pt-BR" sz="1600" b="1" dirty="0">
                <a:solidFill>
                  <a:schemeClr val="bg1"/>
                </a:solidFill>
              </a:rPr>
              <a:t>3ºProblema</a:t>
            </a:r>
          </a:p>
          <a:p>
            <a:pPr algn="ctr"/>
            <a:r>
              <a:rPr lang="pt-BR" sz="1600" b="1" dirty="0">
                <a:solidFill>
                  <a:schemeClr val="bg1"/>
                </a:solidFill>
              </a:rPr>
              <a:t>muito simples</a:t>
            </a:r>
          </a:p>
        </p:txBody>
      </p:sp>
      <p:sp>
        <p:nvSpPr>
          <p:cNvPr id="13" name="Retângulo 12"/>
          <p:cNvSpPr/>
          <p:nvPr/>
        </p:nvSpPr>
        <p:spPr>
          <a:xfrm>
            <a:off x="6551475" y="3101130"/>
            <a:ext cx="1202573" cy="369332"/>
          </a:xfrm>
          <a:prstGeom prst="rect">
            <a:avLst/>
          </a:prstGeom>
        </p:spPr>
        <p:txBody>
          <a:bodyPr wrap="none">
            <a:spAutoFit/>
          </a:bodyPr>
          <a:lstStyle/>
          <a:p>
            <a:r>
              <a:rPr lang="pt-BR" b="1" dirty="0">
                <a:solidFill>
                  <a:schemeClr val="bg1"/>
                </a:solidFill>
              </a:rPr>
              <a:t>1º solução</a:t>
            </a:r>
          </a:p>
        </p:txBody>
      </p:sp>
      <p:sp>
        <p:nvSpPr>
          <p:cNvPr id="14" name="Retângulo 13"/>
          <p:cNvSpPr/>
          <p:nvPr/>
        </p:nvSpPr>
        <p:spPr>
          <a:xfrm>
            <a:off x="6597962" y="4014812"/>
            <a:ext cx="1156086" cy="369332"/>
          </a:xfrm>
          <a:prstGeom prst="rect">
            <a:avLst/>
          </a:prstGeom>
        </p:spPr>
        <p:txBody>
          <a:bodyPr wrap="none">
            <a:spAutoFit/>
          </a:bodyPr>
          <a:lstStyle/>
          <a:p>
            <a:r>
              <a:rPr lang="pt-BR" b="1" dirty="0">
                <a:solidFill>
                  <a:schemeClr val="bg1"/>
                </a:solidFill>
              </a:rPr>
              <a:t>2ºsolução</a:t>
            </a:r>
          </a:p>
        </p:txBody>
      </p:sp>
      <p:sp>
        <p:nvSpPr>
          <p:cNvPr id="15" name="Retângulo 14"/>
          <p:cNvSpPr/>
          <p:nvPr/>
        </p:nvSpPr>
        <p:spPr>
          <a:xfrm>
            <a:off x="6601168" y="5136684"/>
            <a:ext cx="1152880" cy="369332"/>
          </a:xfrm>
          <a:prstGeom prst="rect">
            <a:avLst/>
          </a:prstGeom>
        </p:spPr>
        <p:txBody>
          <a:bodyPr wrap="none">
            <a:spAutoFit/>
          </a:bodyPr>
          <a:lstStyle/>
          <a:p>
            <a:r>
              <a:rPr lang="pt-BR" b="1" dirty="0">
                <a:solidFill>
                  <a:schemeClr val="bg1"/>
                </a:solidFill>
              </a:rPr>
              <a:t>3ºsolução</a:t>
            </a:r>
          </a:p>
        </p:txBody>
      </p:sp>
      <p:sp>
        <p:nvSpPr>
          <p:cNvPr id="16" name="Retângulo 15"/>
          <p:cNvSpPr/>
          <p:nvPr/>
        </p:nvSpPr>
        <p:spPr>
          <a:xfrm>
            <a:off x="8517795" y="3722424"/>
            <a:ext cx="1157689" cy="646331"/>
          </a:xfrm>
          <a:prstGeom prst="rect">
            <a:avLst/>
          </a:prstGeom>
        </p:spPr>
        <p:txBody>
          <a:bodyPr wrap="square">
            <a:spAutoFit/>
          </a:bodyPr>
          <a:lstStyle/>
          <a:p>
            <a:pPr algn="ctr"/>
            <a:r>
              <a:rPr lang="pt-BR" b="1" dirty="0">
                <a:solidFill>
                  <a:schemeClr val="bg1"/>
                </a:solidFill>
              </a:rPr>
              <a:t>Solução</a:t>
            </a:r>
          </a:p>
          <a:p>
            <a:pPr algn="ctr"/>
            <a:r>
              <a:rPr lang="pt-BR" b="1" dirty="0">
                <a:solidFill>
                  <a:schemeClr val="bg1"/>
                </a:solidFill>
              </a:rPr>
              <a:t>completa</a:t>
            </a:r>
          </a:p>
        </p:txBody>
      </p:sp>
    </p:spTree>
    <p:extLst>
      <p:ext uri="{BB962C8B-B14F-4D97-AF65-F5344CB8AC3E}">
        <p14:creationId xmlns:p14="http://schemas.microsoft.com/office/powerpoint/2010/main" val="3752709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197" y="1450404"/>
            <a:ext cx="7659975" cy="436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ângulo 2"/>
          <p:cNvSpPr/>
          <p:nvPr/>
        </p:nvSpPr>
        <p:spPr>
          <a:xfrm>
            <a:off x="1535363" y="414670"/>
            <a:ext cx="2327304" cy="388696"/>
          </a:xfrm>
          <a:prstGeom prst="rect">
            <a:avLst/>
          </a:prstGeom>
        </p:spPr>
        <p:txBody>
          <a:bodyPr wrap="none">
            <a:spAutoFit/>
          </a:bodyPr>
          <a:lstStyle/>
          <a:p>
            <a:pPr>
              <a:lnSpc>
                <a:spcPct val="107000"/>
              </a:lnSpc>
              <a:spcAft>
                <a:spcPts val="800"/>
              </a:spcAft>
            </a:pPr>
            <a:r>
              <a:rPr lang="pt-BR" dirty="0">
                <a:latin typeface="Calibri" panose="020F0502020204030204" pitchFamily="34" charset="0"/>
                <a:ea typeface="Calibri" panose="020F0502020204030204" pitchFamily="34" charset="0"/>
                <a:cs typeface="Times New Roman" panose="02020603050405020304" pitchFamily="18" charset="0"/>
              </a:rPr>
              <a:t>OBSERVE O ESQUEMA:</a:t>
            </a:r>
          </a:p>
        </p:txBody>
      </p:sp>
      <p:sp>
        <p:nvSpPr>
          <p:cNvPr id="4" name="Retângulo 3"/>
          <p:cNvSpPr/>
          <p:nvPr/>
        </p:nvSpPr>
        <p:spPr>
          <a:xfrm>
            <a:off x="4115012" y="1057908"/>
            <a:ext cx="1933863" cy="375552"/>
          </a:xfrm>
          <a:prstGeom prst="rect">
            <a:avLst/>
          </a:prstGeom>
        </p:spPr>
        <p:txBody>
          <a:bodyPr wrap="none">
            <a:spAutoFit/>
          </a:bodyPr>
          <a:lstStyle/>
          <a:p>
            <a:pPr>
              <a:lnSpc>
                <a:spcPct val="107000"/>
              </a:lnSpc>
              <a:spcAft>
                <a:spcPts val="800"/>
              </a:spcAft>
            </a:pPr>
            <a:r>
              <a:rPr lang="pt-BR"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BANCO DE DADOS</a:t>
            </a:r>
            <a:endParaRPr lang="pt-BR"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tângulo 4"/>
          <p:cNvSpPr/>
          <p:nvPr/>
        </p:nvSpPr>
        <p:spPr>
          <a:xfrm>
            <a:off x="1644547" y="2144656"/>
            <a:ext cx="1923940" cy="1015663"/>
          </a:xfrm>
          <a:prstGeom prst="rect">
            <a:avLst/>
          </a:prstGeom>
        </p:spPr>
        <p:txBody>
          <a:bodyPr wrap="square">
            <a:spAutoFit/>
          </a:bodyPr>
          <a:lstStyle/>
          <a:p>
            <a:pPr algn="ctr"/>
            <a:r>
              <a:rPr lang="pt-BR" sz="1200" b="1" dirty="0">
                <a:solidFill>
                  <a:srgbClr val="FF0000"/>
                </a:solidFill>
              </a:rPr>
              <a:t>Como você já sabe, banco </a:t>
            </a:r>
            <a:r>
              <a:rPr lang="pt-BR" sz="1200" b="1" dirty="0" smtClean="0">
                <a:solidFill>
                  <a:srgbClr val="FF0000"/>
                </a:solidFill>
              </a:rPr>
              <a:t>de dados </a:t>
            </a:r>
            <a:r>
              <a:rPr lang="pt-BR" sz="1200" b="1" dirty="0">
                <a:solidFill>
                  <a:srgbClr val="FF0000"/>
                </a:solidFill>
              </a:rPr>
              <a:t>é um conjunto </a:t>
            </a:r>
            <a:r>
              <a:rPr lang="pt-BR" sz="1200" b="1" dirty="0" smtClean="0">
                <a:solidFill>
                  <a:srgbClr val="FF0000"/>
                </a:solidFill>
              </a:rPr>
              <a:t>de objetos que </a:t>
            </a:r>
            <a:r>
              <a:rPr lang="pt-BR" sz="1200" b="1" dirty="0">
                <a:solidFill>
                  <a:srgbClr val="FF0000"/>
                </a:solidFill>
              </a:rPr>
              <a:t>estão relacionados entre si </a:t>
            </a:r>
            <a:r>
              <a:rPr lang="pt-BR" sz="1200" b="1" dirty="0" smtClean="0">
                <a:solidFill>
                  <a:srgbClr val="FF0000"/>
                </a:solidFill>
              </a:rPr>
              <a:t>e de </a:t>
            </a:r>
            <a:r>
              <a:rPr lang="pt-BR" sz="1200" b="1" dirty="0">
                <a:solidFill>
                  <a:srgbClr val="FF0000"/>
                </a:solidFill>
              </a:rPr>
              <a:t>maneira organizada</a:t>
            </a:r>
            <a:r>
              <a:rPr lang="pt-BR" sz="1100" dirty="0"/>
              <a:t>.</a:t>
            </a:r>
          </a:p>
        </p:txBody>
      </p:sp>
      <p:sp>
        <p:nvSpPr>
          <p:cNvPr id="6" name="Retângulo 5"/>
          <p:cNvSpPr/>
          <p:nvPr/>
        </p:nvSpPr>
        <p:spPr>
          <a:xfrm>
            <a:off x="6321835" y="3503380"/>
            <a:ext cx="2070425" cy="1384995"/>
          </a:xfrm>
          <a:prstGeom prst="rect">
            <a:avLst/>
          </a:prstGeom>
        </p:spPr>
        <p:txBody>
          <a:bodyPr wrap="square">
            <a:spAutoFit/>
          </a:bodyPr>
          <a:lstStyle/>
          <a:p>
            <a:pPr algn="ctr"/>
            <a:r>
              <a:rPr lang="pt-BR" sz="1200" b="1" dirty="0">
                <a:solidFill>
                  <a:srgbClr val="FF0000"/>
                </a:solidFill>
              </a:rPr>
              <a:t>Os objetos que compõem o</a:t>
            </a:r>
          </a:p>
          <a:p>
            <a:pPr algn="ctr"/>
            <a:r>
              <a:rPr lang="pt-BR" sz="1200" b="1" dirty="0">
                <a:solidFill>
                  <a:srgbClr val="FF0000"/>
                </a:solidFill>
              </a:rPr>
              <a:t>banco de dados podem ser</a:t>
            </a:r>
          </a:p>
          <a:p>
            <a:pPr algn="ctr"/>
            <a:r>
              <a:rPr lang="pt-BR" sz="1200" b="1" dirty="0">
                <a:solidFill>
                  <a:srgbClr val="FF0000"/>
                </a:solidFill>
              </a:rPr>
              <a:t>tabelas (de clientes, locações</a:t>
            </a:r>
            <a:r>
              <a:rPr lang="pt-BR" sz="1200" b="1" dirty="0" smtClean="0">
                <a:solidFill>
                  <a:srgbClr val="FF0000"/>
                </a:solidFill>
              </a:rPr>
              <a:t>, filmes</a:t>
            </a:r>
            <a:r>
              <a:rPr lang="pt-BR" sz="1200" b="1" dirty="0">
                <a:solidFill>
                  <a:srgbClr val="FF0000"/>
                </a:solidFill>
              </a:rPr>
              <a:t>, réplicas, </a:t>
            </a:r>
            <a:r>
              <a:rPr lang="pt-BR" sz="1200" b="1" dirty="0" smtClean="0">
                <a:solidFill>
                  <a:srgbClr val="FF0000"/>
                </a:solidFill>
              </a:rPr>
              <a:t>fornecedores, </a:t>
            </a:r>
            <a:r>
              <a:rPr lang="pt-BR" sz="1200" b="1" dirty="0">
                <a:solidFill>
                  <a:srgbClr val="FF0000"/>
                </a:solidFill>
              </a:rPr>
              <a:t>etc.), consultas, relatórios,</a:t>
            </a:r>
          </a:p>
          <a:p>
            <a:pPr algn="ctr"/>
            <a:r>
              <a:rPr lang="pt-BR" sz="1200" b="1" dirty="0">
                <a:solidFill>
                  <a:srgbClr val="FF0000"/>
                </a:solidFill>
              </a:rPr>
              <a:t>entre outros.</a:t>
            </a:r>
          </a:p>
        </p:txBody>
      </p:sp>
    </p:spTree>
    <p:extLst>
      <p:ext uri="{BB962C8B-B14F-4D97-AF65-F5344CB8AC3E}">
        <p14:creationId xmlns:p14="http://schemas.microsoft.com/office/powerpoint/2010/main" val="134335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551004" y="539808"/>
            <a:ext cx="3029997" cy="369332"/>
          </a:xfrm>
          <a:prstGeom prst="rect">
            <a:avLst/>
          </a:prstGeom>
        </p:spPr>
        <p:txBody>
          <a:bodyPr wrap="none">
            <a:spAutoFit/>
          </a:bodyPr>
          <a:lstStyle/>
          <a:p>
            <a:r>
              <a:rPr lang="pt-BR" b="1" dirty="0"/>
              <a:t>Banco de dados centralizado</a:t>
            </a:r>
          </a:p>
        </p:txBody>
      </p:sp>
      <p:sp>
        <p:nvSpPr>
          <p:cNvPr id="4" name="Retângulo 3"/>
          <p:cNvSpPr/>
          <p:nvPr/>
        </p:nvSpPr>
        <p:spPr>
          <a:xfrm>
            <a:off x="1369325" y="1109218"/>
            <a:ext cx="3664387" cy="2031325"/>
          </a:xfrm>
          <a:prstGeom prst="rect">
            <a:avLst/>
          </a:prstGeom>
        </p:spPr>
        <p:txBody>
          <a:bodyPr wrap="square">
            <a:spAutoFit/>
          </a:bodyPr>
          <a:lstStyle/>
          <a:p>
            <a:pPr algn="just"/>
            <a:r>
              <a:rPr lang="pt-BR" dirty="0"/>
              <a:t>Muitas vezes, os dados são entendidos e definidos de maneira diferente dentro da organização. Essas diferenças nas definições, em muitos casos, são a origem da redundância e, consequentemente, da </a:t>
            </a:r>
            <a:r>
              <a:rPr lang="pt-BR" b="1" u="sng" dirty="0">
                <a:solidFill>
                  <a:srgbClr val="FF0000"/>
                </a:solidFill>
              </a:rPr>
              <a:t>inconsistência</a:t>
            </a:r>
            <a:r>
              <a:rPr lang="pt-BR" dirty="0"/>
              <a:t> dos dados. </a:t>
            </a:r>
          </a:p>
        </p:txBody>
      </p:sp>
      <p:sp>
        <p:nvSpPr>
          <p:cNvPr id="5" name="Retângulo 4"/>
          <p:cNvSpPr/>
          <p:nvPr/>
        </p:nvSpPr>
        <p:spPr>
          <a:xfrm>
            <a:off x="1369325" y="3261227"/>
            <a:ext cx="3721290" cy="2862322"/>
          </a:xfrm>
          <a:prstGeom prst="rect">
            <a:avLst/>
          </a:prstGeom>
        </p:spPr>
        <p:txBody>
          <a:bodyPr wrap="square">
            <a:spAutoFit/>
          </a:bodyPr>
          <a:lstStyle/>
          <a:p>
            <a:pPr algn="just"/>
            <a:r>
              <a:rPr lang="pt-BR" dirty="0"/>
              <a:t>A maneira recomendada para o compartilhamento de informações em um banco de dados diz que devemos utilizar um único banco de dados (principal), pois, assim, evitamos a redundância e inconsistência das informações. Com isso, o retrabalho e a necessidade de trocar informações entre os sistemas é eliminada.</a:t>
            </a:r>
          </a:p>
        </p:txBody>
      </p:sp>
      <p:sp>
        <p:nvSpPr>
          <p:cNvPr id="7" name="Retângulo 6"/>
          <p:cNvSpPr/>
          <p:nvPr/>
        </p:nvSpPr>
        <p:spPr>
          <a:xfrm>
            <a:off x="5213445" y="5200219"/>
            <a:ext cx="5418161" cy="923330"/>
          </a:xfrm>
          <a:prstGeom prst="rect">
            <a:avLst/>
          </a:prstGeom>
        </p:spPr>
        <p:txBody>
          <a:bodyPr wrap="square">
            <a:spAutoFit/>
          </a:bodyPr>
          <a:lstStyle/>
          <a:p>
            <a:pPr algn="ctr"/>
            <a:r>
              <a:rPr lang="pt-BR" dirty="0"/>
              <a:t>Observe a ilustração. Veja como a organização do banco de dados centralizado é evidente e a visualização fica mais simples!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746" y="494694"/>
            <a:ext cx="5404860" cy="47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tângulo 1"/>
          <p:cNvSpPr/>
          <p:nvPr/>
        </p:nvSpPr>
        <p:spPr>
          <a:xfrm>
            <a:off x="6907868" y="3505945"/>
            <a:ext cx="2042615" cy="400110"/>
          </a:xfrm>
          <a:prstGeom prst="rect">
            <a:avLst/>
          </a:prstGeom>
        </p:spPr>
        <p:txBody>
          <a:bodyPr wrap="square">
            <a:spAutoFit/>
          </a:bodyPr>
          <a:lstStyle/>
          <a:p>
            <a:pPr algn="ctr"/>
            <a:r>
              <a:rPr lang="pt-BR" sz="1000" b="1" dirty="0">
                <a:latin typeface="Times New Roman" pitchFamily="18" charset="0"/>
                <a:cs typeface="Times New Roman" pitchFamily="18" charset="0"/>
              </a:rPr>
              <a:t>BANCO DE DADOS</a:t>
            </a:r>
          </a:p>
          <a:p>
            <a:pPr algn="ctr"/>
            <a:r>
              <a:rPr lang="pt-BR" sz="1000" b="1" dirty="0">
                <a:latin typeface="Times New Roman" pitchFamily="18" charset="0"/>
                <a:cs typeface="Times New Roman" pitchFamily="18" charset="0"/>
              </a:rPr>
              <a:t>PRINCIPAL</a:t>
            </a:r>
          </a:p>
        </p:txBody>
      </p:sp>
    </p:spTree>
    <p:extLst>
      <p:ext uri="{BB962C8B-B14F-4D97-AF65-F5344CB8AC3E}">
        <p14:creationId xmlns:p14="http://schemas.microsoft.com/office/powerpoint/2010/main" val="4274340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E0F11FCC441BF4EA51957C52A8ABD03" ma:contentTypeVersion="2" ma:contentTypeDescription="Crie um novo documento." ma:contentTypeScope="" ma:versionID="5b2061e00a16922f1d03d239b5129544">
  <xsd:schema xmlns:xsd="http://www.w3.org/2001/XMLSchema" xmlns:xs="http://www.w3.org/2001/XMLSchema" xmlns:p="http://schemas.microsoft.com/office/2006/metadata/properties" xmlns:ns2="02f29a35-8c07-4ae4-8e95-9ed34a27b13a" targetNamespace="http://schemas.microsoft.com/office/2006/metadata/properties" ma:root="true" ma:fieldsID="ba56560f3e9a8869d6635c6b24a82c82" ns2:_="">
    <xsd:import namespace="02f29a35-8c07-4ae4-8e95-9ed34a27b1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29a35-8c07-4ae4-8e95-9ed34a27b1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B70E42-77DA-4301-8797-D42992B92290}"/>
</file>

<file path=customXml/itemProps2.xml><?xml version="1.0" encoding="utf-8"?>
<ds:datastoreItem xmlns:ds="http://schemas.openxmlformats.org/officeDocument/2006/customXml" ds:itemID="{4ED4BFA0-0969-4E24-9FC2-787E5409831B}"/>
</file>

<file path=customXml/itemProps3.xml><?xml version="1.0" encoding="utf-8"?>
<ds:datastoreItem xmlns:ds="http://schemas.openxmlformats.org/officeDocument/2006/customXml" ds:itemID="{EBDEF7A1-4009-46A8-84A7-07AB3A0F0ABC}"/>
</file>

<file path=docProps/app.xml><?xml version="1.0" encoding="utf-8"?>
<Properties xmlns="http://schemas.openxmlformats.org/officeDocument/2006/extended-properties" xmlns:vt="http://schemas.openxmlformats.org/officeDocument/2006/docPropsVTypes">
  <Template>TM03457496[[fn=Parallax]]</Template>
  <TotalTime>750</TotalTime>
  <Words>1178</Words>
  <Application>Microsoft Office PowerPoint</Application>
  <PresentationFormat>Personalizar</PresentationFormat>
  <Paragraphs>133</Paragraphs>
  <Slides>12</Slides>
  <Notes>0</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Paralaxe</vt:lpstr>
      <vt:lpstr>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 do Windows</dc:creator>
  <cp:lastModifiedBy>desktop-core</cp:lastModifiedBy>
  <cp:revision>41</cp:revision>
  <dcterms:created xsi:type="dcterms:W3CDTF">2020-04-22T20:41:14Z</dcterms:created>
  <dcterms:modified xsi:type="dcterms:W3CDTF">2020-09-07T12:32:01Z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0x010100AE0F11FCC441BF4EA51957C52A8ABD03</vt:lpwstr>
  </property>
</Properties>
</file>